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sldIdLst>
    <p:sldId id="256" r:id="rId2"/>
    <p:sldId id="461" r:id="rId3"/>
    <p:sldId id="488" r:id="rId4"/>
    <p:sldId id="489" r:id="rId5"/>
    <p:sldId id="462" r:id="rId6"/>
    <p:sldId id="490" r:id="rId7"/>
    <p:sldId id="491" r:id="rId8"/>
    <p:sldId id="492" r:id="rId9"/>
    <p:sldId id="493" r:id="rId10"/>
    <p:sldId id="463" r:id="rId11"/>
    <p:sldId id="500" r:id="rId12"/>
    <p:sldId id="464" r:id="rId13"/>
    <p:sldId id="494" r:id="rId14"/>
    <p:sldId id="495" r:id="rId15"/>
    <p:sldId id="496" r:id="rId16"/>
    <p:sldId id="497" r:id="rId17"/>
    <p:sldId id="498" r:id="rId18"/>
    <p:sldId id="499" r:id="rId19"/>
    <p:sldId id="465" r:id="rId20"/>
    <p:sldId id="466" r:id="rId21"/>
    <p:sldId id="484" r:id="rId22"/>
    <p:sldId id="481" r:id="rId23"/>
    <p:sldId id="482" r:id="rId24"/>
    <p:sldId id="483" r:id="rId25"/>
    <p:sldId id="257" r:id="rId26"/>
    <p:sldId id="460" r:id="rId27"/>
    <p:sldId id="501" r:id="rId28"/>
    <p:sldId id="502" r:id="rId29"/>
    <p:sldId id="467" r:id="rId30"/>
    <p:sldId id="486" r:id="rId31"/>
    <p:sldId id="454" r:id="rId32"/>
    <p:sldId id="269" r:id="rId33"/>
    <p:sldId id="471" r:id="rId34"/>
    <p:sldId id="472" r:id="rId35"/>
    <p:sldId id="476" r:id="rId36"/>
    <p:sldId id="477" r:id="rId37"/>
    <p:sldId id="468" r:id="rId38"/>
    <p:sldId id="346" r:id="rId39"/>
    <p:sldId id="258" r:id="rId40"/>
    <p:sldId id="469" r:id="rId41"/>
    <p:sldId id="475" r:id="rId42"/>
    <p:sldId id="459" r:id="rId43"/>
    <p:sldId id="334" r:id="rId44"/>
    <p:sldId id="47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61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09C741-A3B9-4BC3-892D-6EBD141FCEF4}" type="datetimeFigureOut">
              <a:rPr lang="en-US" smtClean="0"/>
              <a:pPr/>
              <a:t>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2314CA-13B7-4AC8-87AD-637999ED41A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42314CA-13B7-4AC8-87AD-637999ED41AE}"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A005E83-C87D-44EF-A295-1358024C3D21}" type="datetime1">
              <a:rPr lang="en-US" smtClean="0"/>
              <a:pPr/>
              <a:t>1/7/2022</a:t>
            </a:fld>
            <a:endParaRPr lang="en-US"/>
          </a:p>
        </p:txBody>
      </p:sp>
      <p:sp>
        <p:nvSpPr>
          <p:cNvPr id="5" name="Footer Placeholder 4"/>
          <p:cNvSpPr>
            <a:spLocks noGrp="1"/>
          </p:cNvSpPr>
          <p:nvPr>
            <p:ph type="ftr" sz="quarter" idx="11"/>
          </p:nvPr>
        </p:nvSpPr>
        <p:spPr/>
        <p:txBody>
          <a:bodyPr/>
          <a:lstStyle/>
          <a:p>
            <a:r>
              <a:rPr lang="en-US"/>
              <a:t>Dr. Richa, Assistant Professor, SCOPE, VIT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B9A100-C641-4870-95BB-95583BE9496B}" type="datetime1">
              <a:rPr lang="en-US" smtClean="0"/>
              <a:pPr/>
              <a:t>1/7/2022</a:t>
            </a:fld>
            <a:endParaRPr lang="en-US"/>
          </a:p>
        </p:txBody>
      </p:sp>
      <p:sp>
        <p:nvSpPr>
          <p:cNvPr id="5" name="Footer Placeholder 4"/>
          <p:cNvSpPr>
            <a:spLocks noGrp="1"/>
          </p:cNvSpPr>
          <p:nvPr>
            <p:ph type="ftr" sz="quarter" idx="11"/>
          </p:nvPr>
        </p:nvSpPr>
        <p:spPr/>
        <p:txBody>
          <a:bodyPr/>
          <a:lstStyle/>
          <a:p>
            <a:r>
              <a:rPr lang="en-US"/>
              <a:t>Dr. Richa, Assistant Professor, SCOPE, VIT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885A7A-3724-45F5-9527-0DB1FB1A6119}" type="datetime1">
              <a:rPr lang="en-US" smtClean="0"/>
              <a:pPr/>
              <a:t>1/7/2022</a:t>
            </a:fld>
            <a:endParaRPr lang="en-US"/>
          </a:p>
        </p:txBody>
      </p:sp>
      <p:sp>
        <p:nvSpPr>
          <p:cNvPr id="5" name="Footer Placeholder 4"/>
          <p:cNvSpPr>
            <a:spLocks noGrp="1"/>
          </p:cNvSpPr>
          <p:nvPr>
            <p:ph type="ftr" sz="quarter" idx="11"/>
          </p:nvPr>
        </p:nvSpPr>
        <p:spPr/>
        <p:txBody>
          <a:bodyPr/>
          <a:lstStyle/>
          <a:p>
            <a:r>
              <a:rPr lang="en-US"/>
              <a:t>Dr. Richa, Assistant Professor, SCOPE, VIT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2B8289-8766-40B0-9221-DDFB0B643E49}" type="datetime1">
              <a:rPr lang="en-US" smtClean="0"/>
              <a:pPr/>
              <a:t>1/7/2022</a:t>
            </a:fld>
            <a:endParaRPr lang="en-US"/>
          </a:p>
        </p:txBody>
      </p:sp>
      <p:sp>
        <p:nvSpPr>
          <p:cNvPr id="5" name="Footer Placeholder 4"/>
          <p:cNvSpPr>
            <a:spLocks noGrp="1"/>
          </p:cNvSpPr>
          <p:nvPr>
            <p:ph type="ftr" sz="quarter" idx="11"/>
          </p:nvPr>
        </p:nvSpPr>
        <p:spPr/>
        <p:txBody>
          <a:bodyPr/>
          <a:lstStyle/>
          <a:p>
            <a:r>
              <a:rPr lang="en-US"/>
              <a:t>Dr. Richa, Assistant Professor, SCOPE, VIT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4A75D4-A05A-431C-8CF3-428AE5A72662}" type="datetime1">
              <a:rPr lang="en-US" smtClean="0"/>
              <a:pPr/>
              <a:t>1/7/2022</a:t>
            </a:fld>
            <a:endParaRPr lang="en-US"/>
          </a:p>
        </p:txBody>
      </p:sp>
      <p:sp>
        <p:nvSpPr>
          <p:cNvPr id="5" name="Footer Placeholder 4"/>
          <p:cNvSpPr>
            <a:spLocks noGrp="1"/>
          </p:cNvSpPr>
          <p:nvPr>
            <p:ph type="ftr" sz="quarter" idx="11"/>
          </p:nvPr>
        </p:nvSpPr>
        <p:spPr/>
        <p:txBody>
          <a:bodyPr/>
          <a:lstStyle/>
          <a:p>
            <a:r>
              <a:rPr lang="en-US"/>
              <a:t>Dr. Richa, Assistant Professor, SCOPE, VIT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20CD06-B4F2-4E79-ABC1-BBCB1B8AFB52}" type="datetime1">
              <a:rPr lang="en-US" smtClean="0"/>
              <a:pPr/>
              <a:t>1/7/2022</a:t>
            </a:fld>
            <a:endParaRPr lang="en-US"/>
          </a:p>
        </p:txBody>
      </p:sp>
      <p:sp>
        <p:nvSpPr>
          <p:cNvPr id="6" name="Footer Placeholder 5"/>
          <p:cNvSpPr>
            <a:spLocks noGrp="1"/>
          </p:cNvSpPr>
          <p:nvPr>
            <p:ph type="ftr" sz="quarter" idx="11"/>
          </p:nvPr>
        </p:nvSpPr>
        <p:spPr/>
        <p:txBody>
          <a:bodyPr/>
          <a:lstStyle/>
          <a:p>
            <a:r>
              <a:rPr lang="en-US"/>
              <a:t>Dr. Richa, Assistant Professor, SCOPE, VIT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D83064-B140-4CE5-9318-E7E3FB4D7D96}" type="datetime1">
              <a:rPr lang="en-US" smtClean="0"/>
              <a:pPr/>
              <a:t>1/7/2022</a:t>
            </a:fld>
            <a:endParaRPr lang="en-US"/>
          </a:p>
        </p:txBody>
      </p:sp>
      <p:sp>
        <p:nvSpPr>
          <p:cNvPr id="8" name="Footer Placeholder 7"/>
          <p:cNvSpPr>
            <a:spLocks noGrp="1"/>
          </p:cNvSpPr>
          <p:nvPr>
            <p:ph type="ftr" sz="quarter" idx="11"/>
          </p:nvPr>
        </p:nvSpPr>
        <p:spPr/>
        <p:txBody>
          <a:bodyPr/>
          <a:lstStyle/>
          <a:p>
            <a:r>
              <a:rPr lang="en-US"/>
              <a:t>Dr. Richa, Assistant Professor, SCOPE, VIT</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7EDE72-637B-46FE-9E57-95BE155C4159}" type="datetime1">
              <a:rPr lang="en-US" smtClean="0"/>
              <a:pPr/>
              <a:t>1/7/2022</a:t>
            </a:fld>
            <a:endParaRPr lang="en-US"/>
          </a:p>
        </p:txBody>
      </p:sp>
      <p:sp>
        <p:nvSpPr>
          <p:cNvPr id="4" name="Footer Placeholder 3"/>
          <p:cNvSpPr>
            <a:spLocks noGrp="1"/>
          </p:cNvSpPr>
          <p:nvPr>
            <p:ph type="ftr" sz="quarter" idx="11"/>
          </p:nvPr>
        </p:nvSpPr>
        <p:spPr/>
        <p:txBody>
          <a:bodyPr/>
          <a:lstStyle/>
          <a:p>
            <a:r>
              <a:rPr lang="en-US"/>
              <a:t>Dr. Richa, Assistant Professor, SCOPE, VIT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0EC01-1FA8-4EB5-AF0A-E5BAE7C2ECEC}" type="datetime1">
              <a:rPr lang="en-US" smtClean="0"/>
              <a:pPr/>
              <a:t>1/7/2022</a:t>
            </a:fld>
            <a:endParaRPr lang="en-US"/>
          </a:p>
        </p:txBody>
      </p:sp>
      <p:sp>
        <p:nvSpPr>
          <p:cNvPr id="3" name="Footer Placeholder 2"/>
          <p:cNvSpPr>
            <a:spLocks noGrp="1"/>
          </p:cNvSpPr>
          <p:nvPr>
            <p:ph type="ftr" sz="quarter" idx="11"/>
          </p:nvPr>
        </p:nvSpPr>
        <p:spPr/>
        <p:txBody>
          <a:bodyPr/>
          <a:lstStyle/>
          <a:p>
            <a:r>
              <a:rPr lang="en-US"/>
              <a:t>Dr. Richa, Assistant Professor, SCOPE, VIT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FE019A-2B14-4A9C-975B-2892BA955C01}" type="datetime1">
              <a:rPr lang="en-US" smtClean="0"/>
              <a:pPr/>
              <a:t>1/7/2022</a:t>
            </a:fld>
            <a:endParaRPr lang="en-US"/>
          </a:p>
        </p:txBody>
      </p:sp>
      <p:sp>
        <p:nvSpPr>
          <p:cNvPr id="6" name="Footer Placeholder 5"/>
          <p:cNvSpPr>
            <a:spLocks noGrp="1"/>
          </p:cNvSpPr>
          <p:nvPr>
            <p:ph type="ftr" sz="quarter" idx="11"/>
          </p:nvPr>
        </p:nvSpPr>
        <p:spPr/>
        <p:txBody>
          <a:bodyPr/>
          <a:lstStyle/>
          <a:p>
            <a:r>
              <a:rPr lang="en-US"/>
              <a:t>Dr. Richa, Assistant Professor, SCOPE, VIT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032450-AFD0-4FB9-939A-AF09386399E6}" type="datetime1">
              <a:rPr lang="en-US" smtClean="0"/>
              <a:pPr/>
              <a:t>1/7/2022</a:t>
            </a:fld>
            <a:endParaRPr lang="en-US"/>
          </a:p>
        </p:txBody>
      </p:sp>
      <p:sp>
        <p:nvSpPr>
          <p:cNvPr id="6" name="Footer Placeholder 5"/>
          <p:cNvSpPr>
            <a:spLocks noGrp="1"/>
          </p:cNvSpPr>
          <p:nvPr>
            <p:ph type="ftr" sz="quarter" idx="11"/>
          </p:nvPr>
        </p:nvSpPr>
        <p:spPr/>
        <p:txBody>
          <a:bodyPr/>
          <a:lstStyle/>
          <a:p>
            <a:r>
              <a:rPr lang="en-US"/>
              <a:t>Dr. Richa, Assistant Professor, SCOPE, VIT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A7904-FC04-4625-AD8C-8C689727C041}" type="datetime1">
              <a:rPr lang="en-US" smtClean="0"/>
              <a:pPr/>
              <a:t>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Richa, Assistant Professor, SCOPE, VIT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cplusplus.com/reference/vector/vector/pop_back/"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cplusplus.com/reference/vector/vector/at/" TargetMode="External"/><Relationship Id="rId2" Type="http://schemas.openxmlformats.org/officeDocument/2006/relationships/hyperlink" Target="https://www.cplusplus.com/reference/vector/vector/operator%5b%5d/" TargetMode="External"/><Relationship Id="rId1" Type="http://schemas.openxmlformats.org/officeDocument/2006/relationships/slideLayout" Target="../slideLayouts/slideLayout2.xml"/><Relationship Id="rId6" Type="http://schemas.openxmlformats.org/officeDocument/2006/relationships/hyperlink" Target="https://www.cplusplus.com/reference/vector/vector/data/" TargetMode="External"/><Relationship Id="rId5" Type="http://schemas.openxmlformats.org/officeDocument/2006/relationships/hyperlink" Target="https://www.cplusplus.com/reference/vector/vector/back/" TargetMode="External"/><Relationship Id="rId4" Type="http://schemas.openxmlformats.org/officeDocument/2006/relationships/hyperlink" Target="https://www.cplusplus.com/reference/vector/vector/fron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www.cplusplus.com/reference/list/list/end/" TargetMode="External"/><Relationship Id="rId13" Type="http://schemas.openxmlformats.org/officeDocument/2006/relationships/hyperlink" Target="http://www.cplusplus.com/reference/list/list/crbegin/" TargetMode="External"/><Relationship Id="rId18" Type="http://schemas.openxmlformats.org/officeDocument/2006/relationships/hyperlink" Target="http://www.cplusplus.com/reference/list/list/pop_front/" TargetMode="External"/><Relationship Id="rId26" Type="http://schemas.openxmlformats.org/officeDocument/2006/relationships/hyperlink" Target="http://www.cplusplus.com/reference/list/list/resize/" TargetMode="External"/><Relationship Id="rId3" Type="http://schemas.openxmlformats.org/officeDocument/2006/relationships/hyperlink" Target="http://www.cplusplus.com/reference/list/list/back/" TargetMode="External"/><Relationship Id="rId21" Type="http://schemas.openxmlformats.org/officeDocument/2006/relationships/hyperlink" Target="http://www.cplusplus.com/reference/list/list/pop_back/" TargetMode="External"/><Relationship Id="rId7" Type="http://schemas.openxmlformats.org/officeDocument/2006/relationships/hyperlink" Target="http://www.cplusplus.com/reference/list/list/begin/" TargetMode="External"/><Relationship Id="rId12" Type="http://schemas.openxmlformats.org/officeDocument/2006/relationships/hyperlink" Target="http://www.cplusplus.com/reference/list/list/cend/" TargetMode="External"/><Relationship Id="rId17" Type="http://schemas.openxmlformats.org/officeDocument/2006/relationships/hyperlink" Target="http://www.cplusplus.com/reference/list/list/push_front/" TargetMode="External"/><Relationship Id="rId25" Type="http://schemas.openxmlformats.org/officeDocument/2006/relationships/hyperlink" Target="http://www.cplusplus.com/reference/list/list/swap/" TargetMode="External"/><Relationship Id="rId2" Type="http://schemas.openxmlformats.org/officeDocument/2006/relationships/hyperlink" Target="http://www.cplusplus.com/reference/list/list/front/" TargetMode="External"/><Relationship Id="rId16" Type="http://schemas.openxmlformats.org/officeDocument/2006/relationships/hyperlink" Target="http://www.cplusplus.com/reference/list/list/emplace_front/" TargetMode="External"/><Relationship Id="rId20" Type="http://schemas.openxmlformats.org/officeDocument/2006/relationships/hyperlink" Target="http://www.cplusplus.com/reference/list/list/push_back/" TargetMode="External"/><Relationship Id="rId1" Type="http://schemas.openxmlformats.org/officeDocument/2006/relationships/slideLayout" Target="../slideLayouts/slideLayout2.xml"/><Relationship Id="rId6" Type="http://schemas.openxmlformats.org/officeDocument/2006/relationships/hyperlink" Target="http://www.cplusplus.com/reference/list/list/max_size/" TargetMode="External"/><Relationship Id="rId11" Type="http://schemas.openxmlformats.org/officeDocument/2006/relationships/hyperlink" Target="http://www.cplusplus.com/reference/list/list/cbegin/" TargetMode="External"/><Relationship Id="rId24" Type="http://schemas.openxmlformats.org/officeDocument/2006/relationships/hyperlink" Target="http://www.cplusplus.com/reference/list/list/erase/" TargetMode="External"/><Relationship Id="rId5" Type="http://schemas.openxmlformats.org/officeDocument/2006/relationships/hyperlink" Target="http://www.cplusplus.com/reference/list/list/size/" TargetMode="External"/><Relationship Id="rId15" Type="http://schemas.openxmlformats.org/officeDocument/2006/relationships/hyperlink" Target="http://www.cplusplus.com/reference/list/list/assign/" TargetMode="External"/><Relationship Id="rId23" Type="http://schemas.openxmlformats.org/officeDocument/2006/relationships/hyperlink" Target="http://www.cplusplus.com/reference/list/list/insert/" TargetMode="External"/><Relationship Id="rId10" Type="http://schemas.openxmlformats.org/officeDocument/2006/relationships/hyperlink" Target="http://www.cplusplus.com/reference/list/list/rend/" TargetMode="External"/><Relationship Id="rId19" Type="http://schemas.openxmlformats.org/officeDocument/2006/relationships/hyperlink" Target="http://www.cplusplus.com/reference/list/list/emplace_back/" TargetMode="External"/><Relationship Id="rId4" Type="http://schemas.openxmlformats.org/officeDocument/2006/relationships/hyperlink" Target="http://www.cplusplus.com/reference/list/list/empty/" TargetMode="External"/><Relationship Id="rId9" Type="http://schemas.openxmlformats.org/officeDocument/2006/relationships/hyperlink" Target="http://www.cplusplus.com/reference/list/list/rbegin/" TargetMode="External"/><Relationship Id="rId14" Type="http://schemas.openxmlformats.org/officeDocument/2006/relationships/hyperlink" Target="http://www.cplusplus.com/reference/list/list/crend/" TargetMode="External"/><Relationship Id="rId22" Type="http://schemas.openxmlformats.org/officeDocument/2006/relationships/hyperlink" Target="http://www.cplusplus.com/reference/list/list/emplace/" TargetMode="External"/><Relationship Id="rId27" Type="http://schemas.openxmlformats.org/officeDocument/2006/relationships/hyperlink" Target="http://www.cplusplus.com/reference/list/list/clear/"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oundRect">
            <a:avLst/>
          </a:prstGeom>
          <a:solidFill>
            <a:schemeClr val="accent2">
              <a:lumMod val="20000"/>
              <a:lumOff val="80000"/>
            </a:schemeClr>
          </a:solidFill>
        </p:spPr>
        <p:style>
          <a:lnRef idx="2">
            <a:schemeClr val="accent5"/>
          </a:lnRef>
          <a:fillRef idx="1">
            <a:schemeClr val="lt1"/>
          </a:fillRef>
          <a:effectRef idx="0">
            <a:schemeClr val="accent5"/>
          </a:effectRef>
          <a:fontRef idx="minor">
            <a:schemeClr val="dk1"/>
          </a:fontRef>
        </p:style>
        <p:txBody>
          <a:bodyPr>
            <a:normAutofit/>
          </a:bodyPr>
          <a:lstStyle/>
          <a:p>
            <a:r>
              <a:rPr lang="en-US" dirty="0">
                <a:solidFill>
                  <a:schemeClr val="accent5">
                    <a:lumMod val="75000"/>
                  </a:schemeClr>
                </a:solidFill>
              </a:rPr>
              <a:t>STL</a:t>
            </a:r>
          </a:p>
        </p:txBody>
      </p:sp>
      <p:sp>
        <p:nvSpPr>
          <p:cNvPr id="3" name="Subtitle 2"/>
          <p:cNvSpPr>
            <a:spLocks noGrp="1"/>
          </p:cNvSpPr>
          <p:nvPr>
            <p:ph type="subTitle" idx="1"/>
          </p:nvPr>
        </p:nvSpPr>
        <p:spPr>
          <a:xfrm>
            <a:off x="1066800" y="3886200"/>
            <a:ext cx="6705600" cy="1752600"/>
          </a:xfrm>
        </p:spPr>
        <p:txBody>
          <a:bodyPr>
            <a:noAutofit/>
          </a:bodyPr>
          <a:lstStyle/>
          <a:p>
            <a:r>
              <a:rPr lang="en-US" sz="2800" dirty="0">
                <a:solidFill>
                  <a:schemeClr val="accent5">
                    <a:lumMod val="75000"/>
                  </a:schemeClr>
                </a:solidFill>
              </a:rPr>
              <a:t>Dr. Richa</a:t>
            </a:r>
          </a:p>
          <a:p>
            <a:r>
              <a:rPr lang="en-US" sz="2800" dirty="0">
                <a:solidFill>
                  <a:schemeClr val="accent5">
                    <a:lumMod val="75000"/>
                  </a:schemeClr>
                </a:solidFill>
              </a:rPr>
              <a:t>Assistant Professor (Senior Grade-I)</a:t>
            </a:r>
          </a:p>
          <a:p>
            <a:r>
              <a:rPr lang="en-US" sz="2800" dirty="0">
                <a:solidFill>
                  <a:schemeClr val="accent5">
                    <a:lumMod val="75000"/>
                  </a:schemeClr>
                </a:solidFill>
              </a:rPr>
              <a:t>SCOPE, VIT, Chennai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5" name="Footer Placeholder 4"/>
          <p:cNvSpPr>
            <a:spLocks noGrp="1"/>
          </p:cNvSpPr>
          <p:nvPr>
            <p:ph type="ftr" sz="quarter" idx="11"/>
          </p:nvPr>
        </p:nvSpPr>
        <p:spPr/>
        <p:txBody>
          <a:bodyPr/>
          <a:lstStyle/>
          <a:p>
            <a:r>
              <a:rPr lang="en-US" dirty="0"/>
              <a:t>Dr. Richa, Assistant Professor, SCOPE, VIT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C2BA7-FD3A-434A-8D1F-1841A2F2AF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0FD9ED-B7A2-4B2C-B9C9-C581ACAF22F6}"/>
              </a:ext>
            </a:extLst>
          </p:cNvPr>
          <p:cNvSpPr>
            <a:spLocks noGrp="1"/>
          </p:cNvSpPr>
          <p:nvPr>
            <p:ph idx="1"/>
          </p:nvPr>
        </p:nvSpPr>
        <p:spPr/>
        <p:txBody>
          <a:bodyPr>
            <a:normAutofit fontScale="92500" lnSpcReduction="20000"/>
          </a:bodyPr>
          <a:lstStyle/>
          <a:p>
            <a:r>
              <a:rPr lang="en-US" dirty="0"/>
              <a:t>Algorithms act on containers. They provide the means by which you will perform initialization, sorting, searching and transforming of the content of containers.</a:t>
            </a:r>
          </a:p>
          <a:p>
            <a:r>
              <a:rPr lang="en-IN" dirty="0"/>
              <a:t>Algorithm library contains built-in functions that performs complex algorithms on the data structures</a:t>
            </a:r>
          </a:p>
          <a:p>
            <a:r>
              <a:rPr lang="en-IN" dirty="0"/>
              <a:t>That means one can reverse a range with reverse() function, sort a range with sort() function etc.</a:t>
            </a:r>
          </a:p>
          <a:p>
            <a:r>
              <a:rPr lang="en-IN" dirty="0"/>
              <a:t>Algorithm Library provides abstraction </a:t>
            </a:r>
          </a:p>
        </p:txBody>
      </p:sp>
      <p:sp>
        <p:nvSpPr>
          <p:cNvPr id="4" name="Footer Placeholder 3">
            <a:extLst>
              <a:ext uri="{FF2B5EF4-FFF2-40B4-BE49-F238E27FC236}">
                <a16:creationId xmlns:a16="http://schemas.microsoft.com/office/drawing/2014/main" id="{4475AC05-E4F8-4649-A6B0-12255BF2D3F2}"/>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EA903F0D-5F34-4C98-A05E-32243D24E7F5}"/>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6" name="Title 1">
            <a:extLst>
              <a:ext uri="{FF2B5EF4-FFF2-40B4-BE49-F238E27FC236}">
                <a16:creationId xmlns:a16="http://schemas.microsoft.com/office/drawing/2014/main" id="{A5EB0125-32A8-454E-9FDB-EAAF85B249C9}"/>
              </a:ext>
            </a:extLst>
          </p:cNvPr>
          <p:cNvSpPr txBox="1">
            <a:spLocks/>
          </p:cNvSpPr>
          <p:nvPr/>
        </p:nvSpPr>
        <p:spPr>
          <a:xfrm>
            <a:off x="0" y="-9330"/>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Algorithms</a:t>
            </a:r>
          </a:p>
        </p:txBody>
      </p:sp>
    </p:spTree>
    <p:extLst>
      <p:ext uri="{BB962C8B-B14F-4D97-AF65-F5344CB8AC3E}">
        <p14:creationId xmlns:p14="http://schemas.microsoft.com/office/powerpoint/2010/main" val="1413620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98595-810D-4785-9554-379B29AA0E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04E04AA-A4D8-4502-965D-66C1C0D86C71}"/>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7C885655-4588-4515-A101-452EACDC5066}"/>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29539D5F-E5FF-42E2-B974-DDEB8DE1CE85}"/>
              </a:ext>
            </a:extLst>
          </p:cNvPr>
          <p:cNvSpPr>
            <a:spLocks noGrp="1"/>
          </p:cNvSpPr>
          <p:nvPr>
            <p:ph type="sldNum" sz="quarter" idx="12"/>
          </p:nvPr>
        </p:nvSpPr>
        <p:spPr/>
        <p:txBody>
          <a:bodyPr/>
          <a:lstStyle/>
          <a:p>
            <a:fld id="{B6F15528-21DE-4FAA-801E-634DDDAF4B2B}" type="slidenum">
              <a:rPr lang="en-US" smtClean="0"/>
              <a:pPr/>
              <a:t>11</a:t>
            </a:fld>
            <a:endParaRPr lang="en-US"/>
          </a:p>
        </p:txBody>
      </p:sp>
      <p:pic>
        <p:nvPicPr>
          <p:cNvPr id="6" name="Picture 5">
            <a:extLst>
              <a:ext uri="{FF2B5EF4-FFF2-40B4-BE49-F238E27FC236}">
                <a16:creationId xmlns:a16="http://schemas.microsoft.com/office/drawing/2014/main" id="{F4AA80D2-E278-4473-8485-D7EAFD6BF2BE}"/>
              </a:ext>
            </a:extLst>
          </p:cNvPr>
          <p:cNvPicPr>
            <a:picLocks noChangeAspect="1"/>
          </p:cNvPicPr>
          <p:nvPr/>
        </p:nvPicPr>
        <p:blipFill>
          <a:blip r:embed="rId2"/>
          <a:stretch>
            <a:fillRect/>
          </a:stretch>
        </p:blipFill>
        <p:spPr>
          <a:xfrm>
            <a:off x="457200" y="1933575"/>
            <a:ext cx="8229600" cy="2990850"/>
          </a:xfrm>
          <a:prstGeom prst="rect">
            <a:avLst/>
          </a:prstGeom>
        </p:spPr>
      </p:pic>
      <p:sp>
        <p:nvSpPr>
          <p:cNvPr id="7" name="Title 1">
            <a:extLst>
              <a:ext uri="{FF2B5EF4-FFF2-40B4-BE49-F238E27FC236}">
                <a16:creationId xmlns:a16="http://schemas.microsoft.com/office/drawing/2014/main" id="{DAA00984-9A93-4DDE-AAB0-3CC89F2B38D6}"/>
              </a:ext>
            </a:extLst>
          </p:cNvPr>
          <p:cNvSpPr txBox="1">
            <a:spLocks/>
          </p:cNvSpPr>
          <p:nvPr/>
        </p:nvSpPr>
        <p:spPr>
          <a:xfrm>
            <a:off x="0" y="-9330"/>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Algorithms</a:t>
            </a:r>
          </a:p>
        </p:txBody>
      </p:sp>
    </p:spTree>
    <p:extLst>
      <p:ext uri="{BB962C8B-B14F-4D97-AF65-F5344CB8AC3E}">
        <p14:creationId xmlns:p14="http://schemas.microsoft.com/office/powerpoint/2010/main" val="438811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0A0B5-1795-4D56-A7DE-2A9D08D71B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9879F2-DB07-42F5-9358-64A6C68EEF8B}"/>
              </a:ext>
            </a:extLst>
          </p:cNvPr>
          <p:cNvSpPr>
            <a:spLocks noGrp="1"/>
          </p:cNvSpPr>
          <p:nvPr>
            <p:ph idx="1"/>
          </p:nvPr>
        </p:nvSpPr>
        <p:spPr/>
        <p:txBody>
          <a:bodyPr/>
          <a:lstStyle/>
          <a:p>
            <a:r>
              <a:rPr lang="en-US" dirty="0"/>
              <a:t>Iterators are used to step through the elements of collection of object. These collection may be containers or subset of containers.</a:t>
            </a:r>
          </a:p>
          <a:p>
            <a:r>
              <a:rPr lang="en-US" dirty="0"/>
              <a:t>Iterators in STL are used to point to the containers. </a:t>
            </a:r>
          </a:p>
          <a:p>
            <a:r>
              <a:rPr lang="en-US" dirty="0"/>
              <a:t>Iterators actually acts as a bridge between containers and algorithms.</a:t>
            </a:r>
          </a:p>
          <a:p>
            <a:endParaRPr lang="en-IN" dirty="0"/>
          </a:p>
        </p:txBody>
      </p:sp>
      <p:sp>
        <p:nvSpPr>
          <p:cNvPr id="4" name="Footer Placeholder 3">
            <a:extLst>
              <a:ext uri="{FF2B5EF4-FFF2-40B4-BE49-F238E27FC236}">
                <a16:creationId xmlns:a16="http://schemas.microsoft.com/office/drawing/2014/main" id="{628628BB-C45C-4613-8080-34ABBD9FBD0D}"/>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3EB87716-E07D-4469-BA6E-A5FC04EF72E4}"/>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6" name="Title 1">
            <a:extLst>
              <a:ext uri="{FF2B5EF4-FFF2-40B4-BE49-F238E27FC236}">
                <a16:creationId xmlns:a16="http://schemas.microsoft.com/office/drawing/2014/main" id="{E2CC0BB4-24DE-4F73-8A28-8A1650DC43BD}"/>
              </a:ext>
            </a:extLst>
          </p:cNvPr>
          <p:cNvSpPr txBox="1">
            <a:spLocks/>
          </p:cNvSpPr>
          <p:nvPr/>
        </p:nvSpPr>
        <p:spPr>
          <a:xfrm>
            <a:off x="0" y="-9330"/>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Iterators</a:t>
            </a:r>
          </a:p>
        </p:txBody>
      </p:sp>
      <p:sp>
        <p:nvSpPr>
          <p:cNvPr id="7" name="Title 1">
            <a:extLst>
              <a:ext uri="{FF2B5EF4-FFF2-40B4-BE49-F238E27FC236}">
                <a16:creationId xmlns:a16="http://schemas.microsoft.com/office/drawing/2014/main" id="{6F62950E-63B0-4A01-BCD1-F5DA8FBF0061}"/>
              </a:ext>
            </a:extLst>
          </p:cNvPr>
          <p:cNvSpPr txBox="1">
            <a:spLocks/>
          </p:cNvSpPr>
          <p:nvPr/>
        </p:nvSpPr>
        <p:spPr>
          <a:xfrm>
            <a:off x="0" y="-39147"/>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Iterators</a:t>
            </a:r>
          </a:p>
        </p:txBody>
      </p:sp>
    </p:spTree>
    <p:extLst>
      <p:ext uri="{BB962C8B-B14F-4D97-AF65-F5344CB8AC3E}">
        <p14:creationId xmlns:p14="http://schemas.microsoft.com/office/powerpoint/2010/main" val="1896285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76BB5-6067-4F5B-9591-69D649D6511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C106C65-EED3-43D0-8420-8D28F868903C}"/>
              </a:ext>
            </a:extLst>
          </p:cNvPr>
          <p:cNvSpPr>
            <a:spLocks noGrp="1"/>
          </p:cNvSpPr>
          <p:nvPr>
            <p:ph idx="1"/>
          </p:nvPr>
        </p:nvSpPr>
        <p:spPr/>
        <p:txBody>
          <a:bodyPr>
            <a:normAutofit fontScale="85000" lnSpcReduction="20000"/>
          </a:bodyPr>
          <a:lstStyle/>
          <a:p>
            <a:pPr algn="l">
              <a:lnSpc>
                <a:spcPct val="130000"/>
              </a:lnSpc>
            </a:pPr>
            <a:r>
              <a:rPr lang="en-IN" altLang="en-US" dirty="0"/>
              <a:t>Enables a programmer to traverse a container</a:t>
            </a:r>
          </a:p>
          <a:p>
            <a:pPr algn="l">
              <a:lnSpc>
                <a:spcPct val="130000"/>
              </a:lnSpc>
            </a:pPr>
            <a:r>
              <a:rPr lang="en-IN" altLang="en-US" dirty="0"/>
              <a:t>Iterators are also comparable</a:t>
            </a:r>
          </a:p>
          <a:p>
            <a:pPr algn="l">
              <a:lnSpc>
                <a:spcPct val="130000"/>
              </a:lnSpc>
              <a:buNone/>
            </a:pPr>
            <a:r>
              <a:rPr lang="en-IN" altLang="en-US" dirty="0"/>
              <a:t>There are five types of iterators:</a:t>
            </a:r>
          </a:p>
          <a:p>
            <a:pPr algn="l">
              <a:lnSpc>
                <a:spcPct val="130000"/>
              </a:lnSpc>
            </a:pPr>
            <a:r>
              <a:rPr lang="en-IN" altLang="en-US" dirty="0"/>
              <a:t>Input iterators</a:t>
            </a:r>
          </a:p>
          <a:p>
            <a:pPr algn="l">
              <a:lnSpc>
                <a:spcPct val="130000"/>
              </a:lnSpc>
            </a:pPr>
            <a:r>
              <a:rPr lang="en-IN" altLang="en-US" dirty="0"/>
              <a:t>Output iterators</a:t>
            </a:r>
          </a:p>
          <a:p>
            <a:pPr algn="l">
              <a:lnSpc>
                <a:spcPct val="130000"/>
              </a:lnSpc>
            </a:pPr>
            <a:r>
              <a:rPr lang="en-IN" altLang="en-US" dirty="0"/>
              <a:t>Forward iterators</a:t>
            </a:r>
          </a:p>
          <a:p>
            <a:pPr algn="l">
              <a:lnSpc>
                <a:spcPct val="130000"/>
              </a:lnSpc>
            </a:pPr>
            <a:r>
              <a:rPr lang="en-IN" altLang="en-US" dirty="0"/>
              <a:t>Bidirectional iterators</a:t>
            </a:r>
          </a:p>
          <a:p>
            <a:pPr algn="l">
              <a:lnSpc>
                <a:spcPct val="130000"/>
              </a:lnSpc>
            </a:pPr>
            <a:r>
              <a:rPr lang="en-IN" altLang="en-US" dirty="0"/>
              <a:t>Random access iterators</a:t>
            </a:r>
          </a:p>
          <a:p>
            <a:endParaRPr lang="en-IN" dirty="0"/>
          </a:p>
        </p:txBody>
      </p:sp>
      <p:sp>
        <p:nvSpPr>
          <p:cNvPr id="4" name="Footer Placeholder 3">
            <a:extLst>
              <a:ext uri="{FF2B5EF4-FFF2-40B4-BE49-F238E27FC236}">
                <a16:creationId xmlns:a16="http://schemas.microsoft.com/office/drawing/2014/main" id="{3F663AA0-3B5F-489E-8A21-35216A4DC010}"/>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CDB81D9D-794A-4A5C-BF70-C1AB1B65B727}"/>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6" name="Title 1">
            <a:extLst>
              <a:ext uri="{FF2B5EF4-FFF2-40B4-BE49-F238E27FC236}">
                <a16:creationId xmlns:a16="http://schemas.microsoft.com/office/drawing/2014/main" id="{B5C90EE2-4A02-480D-A81E-77CD3065EE0E}"/>
              </a:ext>
            </a:extLst>
          </p:cNvPr>
          <p:cNvSpPr txBox="1">
            <a:spLocks/>
          </p:cNvSpPr>
          <p:nvPr/>
        </p:nvSpPr>
        <p:spPr>
          <a:xfrm>
            <a:off x="0" y="-49086"/>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Iterators</a:t>
            </a:r>
          </a:p>
        </p:txBody>
      </p:sp>
    </p:spTree>
    <p:extLst>
      <p:ext uri="{BB962C8B-B14F-4D97-AF65-F5344CB8AC3E}">
        <p14:creationId xmlns:p14="http://schemas.microsoft.com/office/powerpoint/2010/main" val="507486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3F39-84FD-4371-8886-A2C8654248A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864ED3-91AF-484D-94DC-39D2BCAB11E6}"/>
              </a:ext>
            </a:extLst>
          </p:cNvPr>
          <p:cNvSpPr>
            <a:spLocks noGrp="1"/>
          </p:cNvSpPr>
          <p:nvPr>
            <p:ph idx="1"/>
          </p:nvPr>
        </p:nvSpPr>
        <p:spPr/>
        <p:txBody>
          <a:bodyPr>
            <a:normAutofit fontScale="85000" lnSpcReduction="10000"/>
          </a:bodyPr>
          <a:lstStyle/>
          <a:p>
            <a:pPr algn="l">
              <a:lnSpc>
                <a:spcPct val="160000"/>
              </a:lnSpc>
            </a:pPr>
            <a:r>
              <a:rPr lang="en-IN" altLang="en-US" dirty="0"/>
              <a:t>Weakest as well as the simplest among all the iterators</a:t>
            </a:r>
          </a:p>
          <a:p>
            <a:pPr algn="l">
              <a:lnSpc>
                <a:spcPct val="160000"/>
              </a:lnSpc>
            </a:pPr>
            <a:r>
              <a:rPr lang="en-IN" altLang="en-US" dirty="0"/>
              <a:t>Can be used in sequential input operations, where each value pointed by the iterator is read-only once and then the iterator is incremented</a:t>
            </a:r>
          </a:p>
          <a:p>
            <a:pPr algn="l">
              <a:lnSpc>
                <a:spcPct val="160000"/>
              </a:lnSpc>
            </a:pPr>
            <a:r>
              <a:rPr lang="en-IN" altLang="en-US" dirty="0"/>
              <a:t>Can be used to modify data</a:t>
            </a:r>
          </a:p>
          <a:p>
            <a:endParaRPr lang="en-IN" dirty="0"/>
          </a:p>
        </p:txBody>
      </p:sp>
      <p:sp>
        <p:nvSpPr>
          <p:cNvPr id="4" name="Footer Placeholder 3">
            <a:extLst>
              <a:ext uri="{FF2B5EF4-FFF2-40B4-BE49-F238E27FC236}">
                <a16:creationId xmlns:a16="http://schemas.microsoft.com/office/drawing/2014/main" id="{D356C498-A322-4479-8E68-4BD9D23F3C54}"/>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5AD55580-79B5-4B51-B5A4-FD4F3A7ECA85}"/>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6" name="Title 1">
            <a:extLst>
              <a:ext uri="{FF2B5EF4-FFF2-40B4-BE49-F238E27FC236}">
                <a16:creationId xmlns:a16="http://schemas.microsoft.com/office/drawing/2014/main" id="{E14E9AD4-B528-405F-8F1A-DF00CAF7588B}"/>
              </a:ext>
            </a:extLst>
          </p:cNvPr>
          <p:cNvSpPr txBox="1">
            <a:spLocks/>
          </p:cNvSpPr>
          <p:nvPr/>
        </p:nvSpPr>
        <p:spPr>
          <a:xfrm>
            <a:off x="0" y="-49086"/>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Input Iterator in STL</a:t>
            </a:r>
          </a:p>
        </p:txBody>
      </p:sp>
    </p:spTree>
    <p:extLst>
      <p:ext uri="{BB962C8B-B14F-4D97-AF65-F5344CB8AC3E}">
        <p14:creationId xmlns:p14="http://schemas.microsoft.com/office/powerpoint/2010/main" val="2402574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4C69-BABB-4DF4-A7EA-879DB1B8D5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8542376-52B8-430B-9EE7-026A3B47EC1B}"/>
              </a:ext>
            </a:extLst>
          </p:cNvPr>
          <p:cNvSpPr>
            <a:spLocks noGrp="1"/>
          </p:cNvSpPr>
          <p:nvPr>
            <p:ph idx="1"/>
          </p:nvPr>
        </p:nvSpPr>
        <p:spPr/>
        <p:txBody>
          <a:bodyPr/>
          <a:lstStyle/>
          <a:p>
            <a:pPr algn="l">
              <a:lnSpc>
                <a:spcPct val="160000"/>
              </a:lnSpc>
            </a:pPr>
            <a:r>
              <a:rPr lang="en-IN" altLang="en-US" dirty="0"/>
              <a:t>Can be assigned values in a sequence, but cannot be used to access values</a:t>
            </a:r>
          </a:p>
          <a:p>
            <a:pPr algn="l">
              <a:lnSpc>
                <a:spcPct val="160000"/>
              </a:lnSpc>
            </a:pPr>
            <a:r>
              <a:rPr lang="en-IN" altLang="en-US" dirty="0"/>
              <a:t>So, we can say that input and output iterators are complementary to each other.</a:t>
            </a:r>
          </a:p>
          <a:p>
            <a:endParaRPr lang="en-IN" dirty="0"/>
          </a:p>
        </p:txBody>
      </p:sp>
      <p:sp>
        <p:nvSpPr>
          <p:cNvPr id="4" name="Footer Placeholder 3">
            <a:extLst>
              <a:ext uri="{FF2B5EF4-FFF2-40B4-BE49-F238E27FC236}">
                <a16:creationId xmlns:a16="http://schemas.microsoft.com/office/drawing/2014/main" id="{65737CC2-0C60-4E41-A72B-B9C7C3C5CA70}"/>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3891D246-4FD9-417B-B1BE-46A806D31411}"/>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6" name="Title 1">
            <a:extLst>
              <a:ext uri="{FF2B5EF4-FFF2-40B4-BE49-F238E27FC236}">
                <a16:creationId xmlns:a16="http://schemas.microsoft.com/office/drawing/2014/main" id="{EA60BF20-6AD8-46AB-BFD6-4076A9FE1C6F}"/>
              </a:ext>
            </a:extLst>
          </p:cNvPr>
          <p:cNvSpPr txBox="1">
            <a:spLocks/>
          </p:cNvSpPr>
          <p:nvPr/>
        </p:nvSpPr>
        <p:spPr>
          <a:xfrm>
            <a:off x="0" y="-49086"/>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Output Iterator in STL</a:t>
            </a:r>
          </a:p>
        </p:txBody>
      </p:sp>
    </p:spTree>
    <p:extLst>
      <p:ext uri="{BB962C8B-B14F-4D97-AF65-F5344CB8AC3E}">
        <p14:creationId xmlns:p14="http://schemas.microsoft.com/office/powerpoint/2010/main" val="620675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EAF27-942D-4BED-B4FE-E3C1B05C30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2CB262-BC1B-4171-9DA9-798F3C74BD9E}"/>
              </a:ext>
            </a:extLst>
          </p:cNvPr>
          <p:cNvSpPr>
            <a:spLocks noGrp="1"/>
          </p:cNvSpPr>
          <p:nvPr>
            <p:ph idx="1"/>
          </p:nvPr>
        </p:nvSpPr>
        <p:spPr/>
        <p:txBody>
          <a:bodyPr>
            <a:normAutofit fontScale="92500" lnSpcReduction="10000"/>
          </a:bodyPr>
          <a:lstStyle/>
          <a:p>
            <a:pPr algn="l">
              <a:lnSpc>
                <a:spcPct val="160000"/>
              </a:lnSpc>
            </a:pPr>
            <a:r>
              <a:rPr lang="en-IN" altLang="en-US" dirty="0"/>
              <a:t>Combination of input as well as output iterators</a:t>
            </a:r>
          </a:p>
          <a:p>
            <a:pPr algn="l">
              <a:lnSpc>
                <a:spcPct val="160000"/>
              </a:lnSpc>
            </a:pPr>
            <a:r>
              <a:rPr lang="en-IN" altLang="en-US" dirty="0"/>
              <a:t>Provides support to the functionality of both of them</a:t>
            </a:r>
          </a:p>
          <a:p>
            <a:pPr algn="l">
              <a:lnSpc>
                <a:spcPct val="160000"/>
              </a:lnSpc>
            </a:pPr>
            <a:r>
              <a:rPr lang="en-IN" altLang="en-US" dirty="0"/>
              <a:t>Permits values to be both accessed and modified</a:t>
            </a:r>
          </a:p>
          <a:p>
            <a:endParaRPr lang="en-IN" dirty="0"/>
          </a:p>
        </p:txBody>
      </p:sp>
      <p:sp>
        <p:nvSpPr>
          <p:cNvPr id="4" name="Footer Placeholder 3">
            <a:extLst>
              <a:ext uri="{FF2B5EF4-FFF2-40B4-BE49-F238E27FC236}">
                <a16:creationId xmlns:a16="http://schemas.microsoft.com/office/drawing/2014/main" id="{279C5B89-5D27-45C7-875D-F9AD173158D5}"/>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4272FAF2-F724-421B-ADD6-0396964B8BDD}"/>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6" name="Title 1">
            <a:extLst>
              <a:ext uri="{FF2B5EF4-FFF2-40B4-BE49-F238E27FC236}">
                <a16:creationId xmlns:a16="http://schemas.microsoft.com/office/drawing/2014/main" id="{53B93576-CA44-4FAF-975B-06656E2726A2}"/>
              </a:ext>
            </a:extLst>
          </p:cNvPr>
          <p:cNvSpPr txBox="1">
            <a:spLocks/>
          </p:cNvSpPr>
          <p:nvPr/>
        </p:nvSpPr>
        <p:spPr>
          <a:xfrm>
            <a:off x="0" y="-49086"/>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Forward Iterator in STL</a:t>
            </a:r>
          </a:p>
        </p:txBody>
      </p:sp>
    </p:spTree>
    <p:extLst>
      <p:ext uri="{BB962C8B-B14F-4D97-AF65-F5344CB8AC3E}">
        <p14:creationId xmlns:p14="http://schemas.microsoft.com/office/powerpoint/2010/main" val="1958523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F5D64-1D38-4FD1-B983-314BC3B052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BA36CA-7E3D-4DC7-B796-4FBD5D2463F1}"/>
              </a:ext>
            </a:extLst>
          </p:cNvPr>
          <p:cNvSpPr>
            <a:spLocks noGrp="1"/>
          </p:cNvSpPr>
          <p:nvPr>
            <p:ph idx="1"/>
          </p:nvPr>
        </p:nvSpPr>
        <p:spPr/>
        <p:txBody>
          <a:bodyPr/>
          <a:lstStyle/>
          <a:p>
            <a:pPr algn="l">
              <a:lnSpc>
                <a:spcPct val="160000"/>
              </a:lnSpc>
            </a:pPr>
            <a:r>
              <a:rPr lang="x-none" dirty="0"/>
              <a:t> </a:t>
            </a:r>
            <a:r>
              <a:rPr lang="en-IN" altLang="en-US" dirty="0"/>
              <a:t>to iterate backwards through a container</a:t>
            </a:r>
          </a:p>
          <a:p>
            <a:pPr algn="l">
              <a:lnSpc>
                <a:spcPct val="160000"/>
              </a:lnSpc>
            </a:pPr>
            <a:endParaRPr lang="en-IN" altLang="en-US" dirty="0"/>
          </a:p>
          <a:p>
            <a:endParaRPr lang="en-IN" dirty="0"/>
          </a:p>
        </p:txBody>
      </p:sp>
      <p:sp>
        <p:nvSpPr>
          <p:cNvPr id="4" name="Footer Placeholder 3">
            <a:extLst>
              <a:ext uri="{FF2B5EF4-FFF2-40B4-BE49-F238E27FC236}">
                <a16:creationId xmlns:a16="http://schemas.microsoft.com/office/drawing/2014/main" id="{3D216361-033A-4DC2-94C5-ED08D309D206}"/>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3A9CE7EC-2F90-4C05-A33A-E51766936ACB}"/>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6" name="Title 1">
            <a:extLst>
              <a:ext uri="{FF2B5EF4-FFF2-40B4-BE49-F238E27FC236}">
                <a16:creationId xmlns:a16="http://schemas.microsoft.com/office/drawing/2014/main" id="{B3DF7354-52D0-4B2C-864D-1B36437F372F}"/>
              </a:ext>
            </a:extLst>
          </p:cNvPr>
          <p:cNvSpPr txBox="1">
            <a:spLocks/>
          </p:cNvSpPr>
          <p:nvPr/>
        </p:nvSpPr>
        <p:spPr>
          <a:xfrm>
            <a:off x="0" y="-49086"/>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Reverse Iterator in STL</a:t>
            </a:r>
          </a:p>
        </p:txBody>
      </p:sp>
    </p:spTree>
    <p:extLst>
      <p:ext uri="{BB962C8B-B14F-4D97-AF65-F5344CB8AC3E}">
        <p14:creationId xmlns:p14="http://schemas.microsoft.com/office/powerpoint/2010/main" val="1045999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AF2EC-DD6E-438E-AB23-59DFBE3ABFE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EEE917-3752-4946-8A27-DA0850CD6160}"/>
              </a:ext>
            </a:extLst>
          </p:cNvPr>
          <p:cNvSpPr>
            <a:spLocks noGrp="1"/>
          </p:cNvSpPr>
          <p:nvPr>
            <p:ph idx="1"/>
          </p:nvPr>
        </p:nvSpPr>
        <p:spPr/>
        <p:txBody>
          <a:bodyPr>
            <a:normAutofit fontScale="70000" lnSpcReduction="20000"/>
          </a:bodyPr>
          <a:lstStyle/>
          <a:p>
            <a:pPr algn="l">
              <a:lnSpc>
                <a:spcPct val="160000"/>
              </a:lnSpc>
            </a:pPr>
            <a:r>
              <a:rPr lang="en-IN" altLang="en-US" dirty="0"/>
              <a:t>can be used to access the sequence of elements in a range in both directions</a:t>
            </a:r>
          </a:p>
          <a:p>
            <a:pPr algn="l">
              <a:lnSpc>
                <a:spcPct val="160000"/>
              </a:lnSpc>
            </a:pPr>
            <a:r>
              <a:rPr lang="en-IN" altLang="en-US" dirty="0"/>
              <a:t>It is to be noted that containers like list, map, multimap, set and multiset support bidirectional iterators</a:t>
            </a:r>
          </a:p>
          <a:p>
            <a:pPr algn="l">
              <a:lnSpc>
                <a:spcPct val="160000"/>
              </a:lnSpc>
            </a:pPr>
            <a:r>
              <a:rPr lang="en-IN" altLang="en-US" dirty="0"/>
              <a:t>This means that if we declare normal iterators for them, and then those will be bidirectional iterators, just like in case of vectors and deque they are random-access iterators</a:t>
            </a:r>
          </a:p>
          <a:p>
            <a:endParaRPr lang="en-IN" dirty="0"/>
          </a:p>
        </p:txBody>
      </p:sp>
      <p:sp>
        <p:nvSpPr>
          <p:cNvPr id="4" name="Footer Placeholder 3">
            <a:extLst>
              <a:ext uri="{FF2B5EF4-FFF2-40B4-BE49-F238E27FC236}">
                <a16:creationId xmlns:a16="http://schemas.microsoft.com/office/drawing/2014/main" id="{E8FA5C39-2B5B-4A2B-BE13-3F3AB1E91183}"/>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74D11DB8-FC34-4773-9D87-BFAB2DF6A341}"/>
              </a:ext>
            </a:extLst>
          </p:cNvPr>
          <p:cNvSpPr>
            <a:spLocks noGrp="1"/>
          </p:cNvSpPr>
          <p:nvPr>
            <p:ph type="sldNum" sz="quarter" idx="12"/>
          </p:nvPr>
        </p:nvSpPr>
        <p:spPr/>
        <p:txBody>
          <a:bodyPr/>
          <a:lstStyle/>
          <a:p>
            <a:fld id="{B6F15528-21DE-4FAA-801E-634DDDAF4B2B}" type="slidenum">
              <a:rPr lang="en-US" smtClean="0"/>
              <a:pPr/>
              <a:t>18</a:t>
            </a:fld>
            <a:endParaRPr lang="en-US"/>
          </a:p>
        </p:txBody>
      </p:sp>
      <p:sp>
        <p:nvSpPr>
          <p:cNvPr id="6" name="Title 1">
            <a:extLst>
              <a:ext uri="{FF2B5EF4-FFF2-40B4-BE49-F238E27FC236}">
                <a16:creationId xmlns:a16="http://schemas.microsoft.com/office/drawing/2014/main" id="{FF2F45E1-26EA-4B30-9052-5F3541567D12}"/>
              </a:ext>
            </a:extLst>
          </p:cNvPr>
          <p:cNvSpPr txBox="1">
            <a:spLocks/>
          </p:cNvSpPr>
          <p:nvPr/>
        </p:nvSpPr>
        <p:spPr>
          <a:xfrm>
            <a:off x="0" y="0"/>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Bidirectional Iterator in STL</a:t>
            </a:r>
          </a:p>
        </p:txBody>
      </p:sp>
    </p:spTree>
    <p:extLst>
      <p:ext uri="{BB962C8B-B14F-4D97-AF65-F5344CB8AC3E}">
        <p14:creationId xmlns:p14="http://schemas.microsoft.com/office/powerpoint/2010/main" val="17267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A002B-4766-4984-AFD6-FC739CF593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DF0899-87AB-4F15-8BF5-FA1FDF5F39D6}"/>
              </a:ext>
            </a:extLst>
          </p:cNvPr>
          <p:cNvSpPr>
            <a:spLocks noGrp="1"/>
          </p:cNvSpPr>
          <p:nvPr>
            <p:ph idx="1"/>
          </p:nvPr>
        </p:nvSpPr>
        <p:spPr/>
        <p:txBody>
          <a:bodyPr>
            <a:normAutofit fontScale="92500" lnSpcReduction="20000"/>
          </a:bodyPr>
          <a:lstStyle/>
          <a:p>
            <a:r>
              <a:rPr lang="en-US" dirty="0"/>
              <a:t>A container is a way to store data, either built-in datatype like int, float or class object.</a:t>
            </a:r>
          </a:p>
          <a:p>
            <a:r>
              <a:rPr lang="en-US" dirty="0"/>
              <a:t>The STL provides several basic kind of containers.</a:t>
            </a:r>
            <a:endParaRPr lang="en-IN" dirty="0"/>
          </a:p>
          <a:p>
            <a:pPr lvl="1"/>
            <a:r>
              <a:rPr lang="en-IN" dirty="0"/>
              <a:t>&lt;vector&gt;: One dimensional array</a:t>
            </a:r>
          </a:p>
          <a:p>
            <a:pPr lvl="1"/>
            <a:r>
              <a:rPr lang="en-IN" dirty="0"/>
              <a:t>&lt;list&gt; : Linked List</a:t>
            </a:r>
          </a:p>
          <a:p>
            <a:pPr lvl="1"/>
            <a:r>
              <a:rPr lang="en-IN" dirty="0"/>
              <a:t>&lt;dequeue&gt; : double-ended queue</a:t>
            </a:r>
          </a:p>
          <a:p>
            <a:pPr lvl="1"/>
            <a:r>
              <a:rPr lang="en-IN" dirty="0"/>
              <a:t>&lt;queue&gt;: queue</a:t>
            </a:r>
          </a:p>
          <a:p>
            <a:pPr lvl="1"/>
            <a:r>
              <a:rPr lang="en-IN" dirty="0"/>
              <a:t>&lt;stack&gt;: Stack</a:t>
            </a:r>
          </a:p>
          <a:p>
            <a:pPr lvl="1"/>
            <a:r>
              <a:rPr lang="en-IN" dirty="0"/>
              <a:t>&lt;Set&gt;: set</a:t>
            </a:r>
          </a:p>
          <a:p>
            <a:pPr lvl="1"/>
            <a:r>
              <a:rPr lang="en-IN" dirty="0"/>
              <a:t>&lt;map&gt;: Associative array</a:t>
            </a:r>
            <a:endParaRPr lang="en-US" dirty="0"/>
          </a:p>
        </p:txBody>
      </p:sp>
      <p:sp>
        <p:nvSpPr>
          <p:cNvPr id="4" name="Footer Placeholder 3">
            <a:extLst>
              <a:ext uri="{FF2B5EF4-FFF2-40B4-BE49-F238E27FC236}">
                <a16:creationId xmlns:a16="http://schemas.microsoft.com/office/drawing/2014/main" id="{7D2A997A-64E6-4A78-A07E-EE1088E95F61}"/>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42CC29BA-7791-426A-8CF5-52660CBECE16}"/>
              </a:ext>
            </a:extLst>
          </p:cNvPr>
          <p:cNvSpPr>
            <a:spLocks noGrp="1"/>
          </p:cNvSpPr>
          <p:nvPr>
            <p:ph type="sldNum" sz="quarter" idx="12"/>
          </p:nvPr>
        </p:nvSpPr>
        <p:spPr/>
        <p:txBody>
          <a:bodyPr/>
          <a:lstStyle/>
          <a:p>
            <a:fld id="{B6F15528-21DE-4FAA-801E-634DDDAF4B2B}" type="slidenum">
              <a:rPr lang="en-US" smtClean="0"/>
              <a:pPr/>
              <a:t>19</a:t>
            </a:fld>
            <a:endParaRPr lang="en-US"/>
          </a:p>
        </p:txBody>
      </p:sp>
      <p:sp>
        <p:nvSpPr>
          <p:cNvPr id="6" name="Title 1">
            <a:extLst>
              <a:ext uri="{FF2B5EF4-FFF2-40B4-BE49-F238E27FC236}">
                <a16:creationId xmlns:a16="http://schemas.microsoft.com/office/drawing/2014/main" id="{8BBB0DC9-07A4-4298-9523-A476FCA792B1}"/>
              </a:ext>
            </a:extLst>
          </p:cNvPr>
          <p:cNvSpPr txBox="1">
            <a:spLocks/>
          </p:cNvSpPr>
          <p:nvPr/>
        </p:nvSpPr>
        <p:spPr>
          <a:xfrm>
            <a:off x="0" y="-9330"/>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What we have in containers</a:t>
            </a:r>
          </a:p>
        </p:txBody>
      </p:sp>
    </p:spTree>
    <p:extLst>
      <p:ext uri="{BB962C8B-B14F-4D97-AF65-F5344CB8AC3E}">
        <p14:creationId xmlns:p14="http://schemas.microsoft.com/office/powerpoint/2010/main" val="1605020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33BD-7EA8-4E32-B721-AA18BA4D6EF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E77573-0A50-46A8-8651-9EFFC9127A18}"/>
              </a:ext>
            </a:extLst>
          </p:cNvPr>
          <p:cNvSpPr>
            <a:spLocks noGrp="1"/>
          </p:cNvSpPr>
          <p:nvPr>
            <p:ph idx="1"/>
          </p:nvPr>
        </p:nvSpPr>
        <p:spPr/>
        <p:txBody>
          <a:bodyPr/>
          <a:lstStyle/>
          <a:p>
            <a:r>
              <a:rPr lang="en-US" dirty="0"/>
              <a:t>STL is a powerful set of C++ template classes</a:t>
            </a:r>
          </a:p>
          <a:p>
            <a:r>
              <a:rPr lang="en-US" dirty="0"/>
              <a:t>At the core of C++ std template library following are three well structured components</a:t>
            </a:r>
          </a:p>
          <a:p>
            <a:pPr lvl="1"/>
            <a:r>
              <a:rPr lang="en-US" dirty="0"/>
              <a:t>Containers</a:t>
            </a:r>
          </a:p>
          <a:p>
            <a:pPr lvl="1"/>
            <a:r>
              <a:rPr lang="en-US" dirty="0"/>
              <a:t>Algorithms</a:t>
            </a:r>
          </a:p>
          <a:p>
            <a:pPr lvl="1"/>
            <a:r>
              <a:rPr lang="en-US" dirty="0" err="1"/>
              <a:t>Ietrators</a:t>
            </a:r>
            <a:endParaRPr lang="en-US" dirty="0"/>
          </a:p>
          <a:p>
            <a:pPr lvl="1"/>
            <a:endParaRPr lang="en-IN" dirty="0"/>
          </a:p>
        </p:txBody>
      </p:sp>
      <p:sp>
        <p:nvSpPr>
          <p:cNvPr id="4" name="Footer Placeholder 3">
            <a:extLst>
              <a:ext uri="{FF2B5EF4-FFF2-40B4-BE49-F238E27FC236}">
                <a16:creationId xmlns:a16="http://schemas.microsoft.com/office/drawing/2014/main" id="{00FAE156-4A19-41BB-80DE-8ADD31CEB8A5}"/>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BDC953E8-4F13-4B33-8B63-FC80D2CC626D}"/>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6" name="Title 1">
            <a:extLst>
              <a:ext uri="{FF2B5EF4-FFF2-40B4-BE49-F238E27FC236}">
                <a16:creationId xmlns:a16="http://schemas.microsoft.com/office/drawing/2014/main" id="{01A2A41F-09AF-4B5D-9B04-DBD5DDB402CC}"/>
              </a:ext>
            </a:extLst>
          </p:cNvPr>
          <p:cNvSpPr txBox="1">
            <a:spLocks/>
          </p:cNvSpPr>
          <p:nvPr/>
        </p:nvSpPr>
        <p:spPr>
          <a:xfrm>
            <a:off x="0" y="-9330"/>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Introduction</a:t>
            </a:r>
          </a:p>
        </p:txBody>
      </p:sp>
      <p:sp>
        <p:nvSpPr>
          <p:cNvPr id="7" name="Title 1">
            <a:extLst>
              <a:ext uri="{FF2B5EF4-FFF2-40B4-BE49-F238E27FC236}">
                <a16:creationId xmlns:a16="http://schemas.microsoft.com/office/drawing/2014/main" id="{29EFFD7C-F234-43EA-8AD0-515106E09B62}"/>
              </a:ext>
            </a:extLst>
          </p:cNvPr>
          <p:cNvSpPr txBox="1">
            <a:spLocks/>
          </p:cNvSpPr>
          <p:nvPr/>
        </p:nvSpPr>
        <p:spPr>
          <a:xfrm>
            <a:off x="0" y="-39147"/>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Introduction</a:t>
            </a:r>
          </a:p>
        </p:txBody>
      </p:sp>
    </p:spTree>
    <p:extLst>
      <p:ext uri="{BB962C8B-B14F-4D97-AF65-F5344CB8AC3E}">
        <p14:creationId xmlns:p14="http://schemas.microsoft.com/office/powerpoint/2010/main" val="133834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69AD-5C91-4840-AE46-A46C9B01E2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1779AA-C49C-4335-8246-5F7CA23A6DCF}"/>
              </a:ext>
            </a:extLst>
          </p:cNvPr>
          <p:cNvSpPr>
            <a:spLocks noGrp="1"/>
          </p:cNvSpPr>
          <p:nvPr>
            <p:ph idx="1"/>
          </p:nvPr>
        </p:nvSpPr>
        <p:spPr/>
        <p:txBody>
          <a:bodyPr>
            <a:normAutofit fontScale="55000" lnSpcReduction="20000"/>
          </a:bodyPr>
          <a:lstStyle/>
          <a:p>
            <a:r>
              <a:rPr lang="en-US" dirty="0"/>
              <a:t>Similar to dynamic array</a:t>
            </a:r>
          </a:p>
          <a:p>
            <a:r>
              <a:rPr lang="en-IN" dirty="0"/>
              <a:t>Syntax:</a:t>
            </a:r>
          </a:p>
          <a:p>
            <a:pPr lvl="1"/>
            <a:r>
              <a:rPr lang="en-IN" b="0" i="0" dirty="0">
                <a:effectLst/>
                <a:latin typeface="SFMono-Regular"/>
              </a:rPr>
              <a:t>vector&lt; </a:t>
            </a:r>
            <a:r>
              <a:rPr lang="en-IN" b="0" i="0" dirty="0" err="1">
                <a:effectLst/>
                <a:latin typeface="SFMono-Regular"/>
              </a:rPr>
              <a:t>object_type</a:t>
            </a:r>
            <a:r>
              <a:rPr lang="en-IN" b="0" i="0" dirty="0">
                <a:effectLst/>
                <a:latin typeface="SFMono-Regular"/>
              </a:rPr>
              <a:t> &gt; </a:t>
            </a:r>
            <a:r>
              <a:rPr lang="en-IN" b="0" i="0" dirty="0" err="1">
                <a:effectLst/>
                <a:latin typeface="SFMono-Regular"/>
              </a:rPr>
              <a:t>vector_name</a:t>
            </a:r>
            <a:r>
              <a:rPr lang="en-IN" b="0" i="0" dirty="0">
                <a:effectLst/>
                <a:latin typeface="SFMono-Regular"/>
              </a:rPr>
              <a:t>;</a:t>
            </a:r>
          </a:p>
          <a:p>
            <a:pPr marL="457200" lvl="1" indent="0">
              <a:buNone/>
            </a:pPr>
            <a:r>
              <a:rPr lang="en-IN" dirty="0">
                <a:latin typeface="SFMono-Regular"/>
              </a:rPr>
              <a:t>Example:</a:t>
            </a:r>
          </a:p>
          <a:p>
            <a:pPr marL="457200" lvl="1" indent="0">
              <a:buNone/>
            </a:pPr>
            <a:r>
              <a:rPr lang="en-IN" dirty="0"/>
              <a:t>#include &lt;vector&gt;</a:t>
            </a:r>
          </a:p>
          <a:p>
            <a:pPr marL="0" indent="0">
              <a:buNone/>
            </a:pPr>
            <a:r>
              <a:rPr lang="en-IN" dirty="0"/>
              <a:t>	int main()</a:t>
            </a:r>
          </a:p>
          <a:p>
            <a:pPr marL="0" indent="0">
              <a:buNone/>
            </a:pPr>
            <a:r>
              <a:rPr lang="en-IN" dirty="0"/>
              <a:t>	{</a:t>
            </a:r>
          </a:p>
          <a:p>
            <a:pPr marL="0" indent="0">
              <a:buNone/>
            </a:pPr>
            <a:r>
              <a:rPr lang="en-IN" dirty="0"/>
              <a:t>    		vector &lt;int&gt; v1{10,20,30};</a:t>
            </a:r>
          </a:p>
          <a:p>
            <a:pPr marL="0" indent="0">
              <a:buNone/>
            </a:pPr>
            <a:r>
              <a:rPr lang="en-IN" dirty="0"/>
              <a:t>		 vector &lt;string&gt; v4(3,"Welcome");</a:t>
            </a:r>
          </a:p>
          <a:p>
            <a:pPr marL="457200" lvl="1" indent="0">
              <a:buNone/>
            </a:pPr>
            <a:r>
              <a:rPr lang="en-IN" dirty="0"/>
              <a:t>	}</a:t>
            </a:r>
          </a:p>
          <a:p>
            <a:pPr marL="457200" lvl="1" indent="0">
              <a:buNone/>
            </a:pPr>
            <a:r>
              <a:rPr lang="en-IN" dirty="0"/>
              <a:t>Iterator:</a:t>
            </a:r>
          </a:p>
          <a:p>
            <a:pPr marL="457200" lvl="1" indent="0">
              <a:buNone/>
            </a:pPr>
            <a:r>
              <a:rPr lang="en-IN" dirty="0"/>
              <a:t>	vector &lt;int&gt;::iterator it;</a:t>
            </a:r>
          </a:p>
          <a:p>
            <a:pPr marL="0" indent="0">
              <a:buNone/>
            </a:pPr>
            <a:r>
              <a:rPr lang="en-IN" dirty="0"/>
              <a:t>	for(it)</a:t>
            </a:r>
          </a:p>
          <a:p>
            <a:pPr marL="0" indent="0">
              <a:buNone/>
            </a:pPr>
            <a:r>
              <a:rPr lang="en-IN" dirty="0"/>
              <a:t>    	{</a:t>
            </a:r>
          </a:p>
          <a:p>
            <a:pPr marL="0" indent="0">
              <a:buNone/>
            </a:pPr>
            <a:r>
              <a:rPr lang="en-IN" dirty="0"/>
              <a:t>        		</a:t>
            </a:r>
            <a:r>
              <a:rPr lang="en-IN" dirty="0" err="1"/>
              <a:t>cout</a:t>
            </a:r>
            <a:r>
              <a:rPr lang="en-IN" dirty="0"/>
              <a:t>&lt;&lt;v5[</a:t>
            </a:r>
            <a:r>
              <a:rPr lang="en-IN" dirty="0" err="1"/>
              <a:t>i</a:t>
            </a:r>
            <a:r>
              <a:rPr lang="en-IN" dirty="0"/>
              <a:t>]&lt;&lt;</a:t>
            </a:r>
            <a:r>
              <a:rPr lang="en-IN" dirty="0" err="1"/>
              <a:t>endl</a:t>
            </a:r>
            <a:r>
              <a:rPr lang="en-IN" dirty="0"/>
              <a:t>;</a:t>
            </a:r>
          </a:p>
          <a:p>
            <a:pPr marL="0" indent="0">
              <a:buNone/>
            </a:pPr>
            <a:r>
              <a:rPr lang="en-IN" dirty="0"/>
              <a:t>    	}</a:t>
            </a:r>
          </a:p>
          <a:p>
            <a:pPr marL="457200" lvl="1" indent="0">
              <a:buNone/>
            </a:pPr>
            <a:endParaRPr lang="en-IN" dirty="0"/>
          </a:p>
          <a:p>
            <a:pPr marL="457200" lvl="1" indent="0">
              <a:buNone/>
            </a:pPr>
            <a:endParaRPr lang="en-IN" dirty="0">
              <a:latin typeface="SFMono-Regular"/>
            </a:endParaRPr>
          </a:p>
          <a:p>
            <a:pPr lvl="1"/>
            <a:endParaRPr lang="en-IN" dirty="0"/>
          </a:p>
        </p:txBody>
      </p:sp>
      <p:sp>
        <p:nvSpPr>
          <p:cNvPr id="4" name="Footer Placeholder 3">
            <a:extLst>
              <a:ext uri="{FF2B5EF4-FFF2-40B4-BE49-F238E27FC236}">
                <a16:creationId xmlns:a16="http://schemas.microsoft.com/office/drawing/2014/main" id="{2C32636A-3871-4577-9F9F-023A1ED11830}"/>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7BCA2CBF-88BD-4BD0-A4B0-8E56D4E143DB}"/>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6" name="Title 1">
            <a:extLst>
              <a:ext uri="{FF2B5EF4-FFF2-40B4-BE49-F238E27FC236}">
                <a16:creationId xmlns:a16="http://schemas.microsoft.com/office/drawing/2014/main" id="{850C144A-3596-4972-A175-7C9F609FB8B8}"/>
              </a:ext>
            </a:extLst>
          </p:cNvPr>
          <p:cNvSpPr txBox="1">
            <a:spLocks/>
          </p:cNvSpPr>
          <p:nvPr/>
        </p:nvSpPr>
        <p:spPr>
          <a:xfrm>
            <a:off x="0" y="-9330"/>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Vector class in STL</a:t>
            </a:r>
          </a:p>
        </p:txBody>
      </p:sp>
    </p:spTree>
    <p:extLst>
      <p:ext uri="{BB962C8B-B14F-4D97-AF65-F5344CB8AC3E}">
        <p14:creationId xmlns:p14="http://schemas.microsoft.com/office/powerpoint/2010/main" val="4103022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2293E-3874-4CA3-842E-4CE16F82CD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07D1120-2FB1-4EE3-BE37-3DD81F28E608}"/>
              </a:ext>
            </a:extLst>
          </p:cNvPr>
          <p:cNvSpPr>
            <a:spLocks noGrp="1"/>
          </p:cNvSpPr>
          <p:nvPr>
            <p:ph idx="1"/>
          </p:nvPr>
        </p:nvSpPr>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begin</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800" dirty="0"/>
              <a:t>Return iterator to beginning (public member function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end</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800" dirty="0"/>
              <a:t>Return iterator to end (public member function )</a:t>
            </a:r>
          </a:p>
          <a:p>
            <a:pPr marL="0" indent="0">
              <a:buNone/>
            </a:pPr>
            <a:r>
              <a:rPr lang="en-IN" sz="1800" dirty="0" err="1"/>
              <a:t>Prev</a:t>
            </a:r>
            <a:r>
              <a:rPr lang="en-IN" sz="1800" dirty="0"/>
              <a:t> : </a:t>
            </a:r>
            <a:r>
              <a:rPr lang="en-US" sz="1800" dirty="0"/>
              <a:t>Returns the new iterator after decrementing the number of positions given in the argument.</a:t>
            </a:r>
            <a:endParaRPr lang="en-IN" sz="1800" dirty="0"/>
          </a:p>
          <a:p>
            <a:pPr marL="0" indent="0">
              <a:buNone/>
            </a:pPr>
            <a:r>
              <a:rPr lang="en-IN" sz="1800" dirty="0"/>
              <a:t>Next : </a:t>
            </a:r>
            <a:r>
              <a:rPr lang="en-US" sz="1800" dirty="0"/>
              <a:t>Returns new iterator after advancing or incrementing the number of positions given in the argument.</a:t>
            </a:r>
          </a:p>
          <a:p>
            <a:pPr marL="0" indent="0">
              <a:buNone/>
            </a:pPr>
            <a:r>
              <a:rPr lang="en-IN" sz="1800" dirty="0"/>
              <a:t>Example: </a:t>
            </a:r>
          </a:p>
          <a:p>
            <a:pPr marL="0" indent="0">
              <a:buNone/>
            </a:pPr>
            <a:r>
              <a:rPr lang="en-IN" sz="1800" dirty="0"/>
              <a:t>vector &lt;int&gt; v1{10,20,30};</a:t>
            </a:r>
          </a:p>
          <a:p>
            <a:pPr marL="0" indent="0">
              <a:buNone/>
            </a:pPr>
            <a:r>
              <a:rPr lang="en-IN" sz="1800" dirty="0"/>
              <a:t>vector &lt;int&gt;::iterator it=v1.begin();</a:t>
            </a:r>
          </a:p>
          <a:p>
            <a:pPr marL="0" indent="0">
              <a:buNone/>
            </a:pPr>
            <a:r>
              <a:rPr lang="en-IN" sz="1800" dirty="0"/>
              <a:t>vector &lt;int&gt;::iterator it1=v1.end();</a:t>
            </a:r>
          </a:p>
          <a:p>
            <a:pPr marL="0" indent="0">
              <a:buNone/>
            </a:pPr>
            <a:r>
              <a:rPr lang="en-IN" sz="1800" dirty="0"/>
              <a:t>auto itr1=next(it, 2);</a:t>
            </a:r>
          </a:p>
          <a:p>
            <a:pPr marL="0" indent="0">
              <a:buNone/>
            </a:pPr>
            <a:r>
              <a:rPr lang="en-IN" sz="1800" dirty="0" err="1"/>
              <a:t>cout</a:t>
            </a:r>
            <a:r>
              <a:rPr lang="en-IN" sz="1800" dirty="0"/>
              <a:t>&lt;&lt;*itr1&lt;&lt;</a:t>
            </a:r>
            <a:r>
              <a:rPr lang="en-IN" sz="1800" dirty="0" err="1"/>
              <a:t>endl</a:t>
            </a:r>
            <a:r>
              <a:rPr lang="en-IN" sz="1800" dirty="0"/>
              <a:t>;</a:t>
            </a:r>
          </a:p>
          <a:p>
            <a:pPr marL="0" indent="0">
              <a:buNone/>
            </a:pPr>
            <a:r>
              <a:rPr lang="en-IN" sz="1800" dirty="0"/>
              <a:t>auto itr2=</a:t>
            </a:r>
            <a:r>
              <a:rPr lang="en-IN" sz="1800" dirty="0" err="1"/>
              <a:t>prev</a:t>
            </a:r>
            <a:r>
              <a:rPr lang="en-IN" sz="1800" dirty="0"/>
              <a:t>(it1,2);</a:t>
            </a:r>
          </a:p>
          <a:p>
            <a:pPr marL="0" indent="0">
              <a:buNone/>
            </a:pPr>
            <a:r>
              <a:rPr lang="en-IN" sz="1800" dirty="0" err="1"/>
              <a:t>cout</a:t>
            </a:r>
            <a:r>
              <a:rPr lang="en-IN" sz="1800" dirty="0"/>
              <a:t>&lt;&lt;*itr2&lt;&lt;</a:t>
            </a:r>
            <a:r>
              <a:rPr lang="en-IN" sz="1800" dirty="0" err="1"/>
              <a:t>endl</a:t>
            </a:r>
            <a:r>
              <a:rPr lang="en-IN" sz="1800" dirty="0"/>
              <a:t>;</a:t>
            </a:r>
          </a:p>
          <a:p>
            <a:pPr marL="0" indent="0">
              <a:buNone/>
            </a:pPr>
            <a:endParaRPr lang="en-IN" sz="1800" dirty="0"/>
          </a:p>
          <a:p>
            <a:pPr marL="0" indent="0">
              <a:buNone/>
            </a:pPr>
            <a:endParaRPr lang="en-IN" sz="1800" dirty="0"/>
          </a:p>
        </p:txBody>
      </p:sp>
      <p:sp>
        <p:nvSpPr>
          <p:cNvPr id="4" name="Footer Placeholder 3">
            <a:extLst>
              <a:ext uri="{FF2B5EF4-FFF2-40B4-BE49-F238E27FC236}">
                <a16:creationId xmlns:a16="http://schemas.microsoft.com/office/drawing/2014/main" id="{9FAE8FF6-578D-4448-8CFE-CD2C19F3D6E7}"/>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117944E5-989B-4C73-8D2B-F712411AE92E}"/>
              </a:ext>
            </a:extLst>
          </p:cNvPr>
          <p:cNvSpPr>
            <a:spLocks noGrp="1"/>
          </p:cNvSpPr>
          <p:nvPr>
            <p:ph type="sldNum" sz="quarter" idx="12"/>
          </p:nvPr>
        </p:nvSpPr>
        <p:spPr/>
        <p:txBody>
          <a:bodyPr/>
          <a:lstStyle/>
          <a:p>
            <a:fld id="{B6F15528-21DE-4FAA-801E-634DDDAF4B2B}" type="slidenum">
              <a:rPr lang="en-US" smtClean="0"/>
              <a:pPr/>
              <a:t>21</a:t>
            </a:fld>
            <a:endParaRPr lang="en-US"/>
          </a:p>
        </p:txBody>
      </p:sp>
      <p:sp>
        <p:nvSpPr>
          <p:cNvPr id="6" name="Title 1">
            <a:extLst>
              <a:ext uri="{FF2B5EF4-FFF2-40B4-BE49-F238E27FC236}">
                <a16:creationId xmlns:a16="http://schemas.microsoft.com/office/drawing/2014/main" id="{624871FD-515D-4E64-882F-1AA28E2787F0}"/>
              </a:ext>
            </a:extLst>
          </p:cNvPr>
          <p:cNvSpPr txBox="1">
            <a:spLocks/>
          </p:cNvSpPr>
          <p:nvPr/>
        </p:nvSpPr>
        <p:spPr>
          <a:xfrm>
            <a:off x="0" y="0"/>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kumimoji="0" lang="en-US" altLang="en-US" sz="4400" i="0" u="none" strike="noStrike" cap="none" normalizeH="0" baseline="0" dirty="0">
                <a:ln>
                  <a:noFill/>
                </a:ln>
                <a:solidFill>
                  <a:srgbClr val="000000"/>
                </a:solidFill>
                <a:effectLst/>
                <a:latin typeface="Verdana" panose="020B0604030504040204" pitchFamily="34" charset="0"/>
              </a:rPr>
              <a:t>Iterators</a:t>
            </a:r>
            <a:endParaRPr lang="en-US" dirty="0"/>
          </a:p>
        </p:txBody>
      </p:sp>
    </p:spTree>
    <p:extLst>
      <p:ext uri="{BB962C8B-B14F-4D97-AF65-F5344CB8AC3E}">
        <p14:creationId xmlns:p14="http://schemas.microsoft.com/office/powerpoint/2010/main" val="3010936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6350B-7F06-4D23-8A88-2711F00400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94A95F-65BA-4614-B2C5-1AD4949A36F9}"/>
              </a:ext>
            </a:extLst>
          </p:cNvPr>
          <p:cNvSpPr>
            <a:spLocks noGrp="1"/>
          </p:cNvSpPr>
          <p:nvPr>
            <p:ph idx="1"/>
          </p:nvPr>
        </p:nvSpPr>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Modifiers:</a:t>
            </a:r>
            <a:br>
              <a:rPr lang="en-US" altLang="en-US" sz="1800" dirty="0"/>
            </a:br>
            <a:endParaRPr lang="en-US" altLang="en-US" sz="18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assign</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800" dirty="0"/>
              <a:t>Assign vector content (public member function )</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800" dirty="0" err="1"/>
              <a:t>push_back</a:t>
            </a:r>
            <a:endParaRPr lang="en-US" altLang="en-US" sz="1800" dirty="0"/>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800" dirty="0"/>
              <a:t>Add element at the end (public member function )</a:t>
            </a:r>
          </a:p>
          <a:p>
            <a:pPr marL="0" indent="0" eaLnBrk="0" fontAlgn="base" hangingPunct="0">
              <a:spcBef>
                <a:spcPct val="0"/>
              </a:spcBef>
              <a:spcAft>
                <a:spcPct val="0"/>
              </a:spcAft>
              <a:buNone/>
            </a:pPr>
            <a:r>
              <a:rPr lang="en-US" altLang="en-US" sz="1800" dirty="0" err="1">
                <a:hlinkClick r:id="rId2">
                  <a:extLst>
                    <a:ext uri="{A12FA001-AC4F-418D-AE19-62706E023703}">
                      <ahyp:hlinkClr xmlns:ahyp="http://schemas.microsoft.com/office/drawing/2018/hyperlinkcolor" val="tx"/>
                    </a:ext>
                  </a:extLst>
                </a:hlinkClick>
              </a:rPr>
              <a:t>pop_back</a:t>
            </a:r>
            <a:endParaRPr lang="en-US" altLang="en-US" sz="1800" dirty="0"/>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800" dirty="0"/>
              <a:t>Delete last element (public member function )</a:t>
            </a:r>
          </a:p>
          <a:p>
            <a:pPr marL="0" marR="0" lvl="0" indent="0" eaLnBrk="0" fontAlgn="base" hangingPunct="0">
              <a:lnSpc>
                <a:spcPct val="100000"/>
              </a:lnSpc>
              <a:spcBef>
                <a:spcPct val="0"/>
              </a:spcBef>
              <a:spcAft>
                <a:spcPct val="0"/>
              </a:spcAft>
              <a:buClrTx/>
              <a:buSzTx/>
              <a:buNone/>
              <a:tabLst/>
            </a:pPr>
            <a:r>
              <a:rPr lang="en-US" altLang="en-US" sz="1800" dirty="0"/>
              <a:t>Insert: </a:t>
            </a:r>
            <a:r>
              <a:rPr lang="en-US" altLang="en-US" sz="1800" dirty="0" err="1"/>
              <a:t>vector_name.insert</a:t>
            </a:r>
            <a:r>
              <a:rPr lang="en-US" altLang="en-US" sz="1800" dirty="0"/>
              <a:t>(</a:t>
            </a:r>
            <a:r>
              <a:rPr lang="en-US" altLang="en-US" sz="1800" dirty="0" err="1"/>
              <a:t>position,val</a:t>
            </a:r>
            <a:r>
              <a:rPr lang="en-US" altLang="en-US" sz="1800" dirty="0"/>
              <a:t>);</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800" dirty="0"/>
              <a:t>Insert elements (public member function )</a:t>
            </a:r>
          </a:p>
          <a:p>
            <a:pPr marL="0" indent="0" eaLnBrk="0" fontAlgn="base" hangingPunct="0">
              <a:spcBef>
                <a:spcPct val="0"/>
              </a:spcBef>
              <a:spcAft>
                <a:spcPct val="0"/>
              </a:spcAft>
              <a:buNone/>
            </a:pPr>
            <a:r>
              <a:rPr lang="en-US" altLang="en-US" sz="1800" dirty="0"/>
              <a:t>Erase: </a:t>
            </a:r>
            <a:r>
              <a:rPr lang="en-US" altLang="en-US" sz="1800" dirty="0" err="1"/>
              <a:t>vector_name</a:t>
            </a:r>
            <a:r>
              <a:rPr lang="en-US" altLang="en-US" sz="1800" dirty="0"/>
              <a:t>(position)</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800" dirty="0"/>
              <a:t>Erase elements (public member function )</a:t>
            </a:r>
          </a:p>
          <a:p>
            <a:pPr marL="0" marR="0" lvl="0" indent="0" eaLnBrk="0" fontAlgn="base" hangingPunct="0">
              <a:lnSpc>
                <a:spcPct val="100000"/>
              </a:lnSpc>
              <a:spcBef>
                <a:spcPct val="0"/>
              </a:spcBef>
              <a:spcAft>
                <a:spcPct val="0"/>
              </a:spcAft>
              <a:buClrTx/>
              <a:buSzTx/>
              <a:buNone/>
              <a:tabLst/>
            </a:pPr>
            <a:r>
              <a:rPr lang="en-US" altLang="en-US" sz="1800" dirty="0"/>
              <a:t>swap</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800" dirty="0"/>
              <a:t>Swap content (public member function )</a:t>
            </a:r>
          </a:p>
          <a:p>
            <a:pPr marL="0" indent="0" eaLnBrk="0" fontAlgn="base" hangingPunct="0">
              <a:spcBef>
                <a:spcPct val="0"/>
              </a:spcBef>
              <a:spcAft>
                <a:spcPct val="0"/>
              </a:spcAft>
              <a:buNone/>
            </a:pPr>
            <a:r>
              <a:rPr lang="en-US" altLang="en-US" sz="1800" dirty="0"/>
              <a:t>Clear: </a:t>
            </a:r>
            <a:r>
              <a:rPr lang="en-US" altLang="en-US" sz="1800" dirty="0" err="1"/>
              <a:t>vector_name.clear</a:t>
            </a:r>
            <a:r>
              <a:rPr lang="en-US" altLang="en-US" sz="1800" dirty="0"/>
              <a:t>();</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800" dirty="0"/>
              <a:t>Clear content (public member function )</a:t>
            </a:r>
          </a:p>
          <a:p>
            <a:pPr marL="0" indent="0">
              <a:buNone/>
            </a:pPr>
            <a:endParaRPr lang="en-IN" sz="1400" dirty="0"/>
          </a:p>
        </p:txBody>
      </p:sp>
      <p:sp>
        <p:nvSpPr>
          <p:cNvPr id="4" name="Footer Placeholder 3">
            <a:extLst>
              <a:ext uri="{FF2B5EF4-FFF2-40B4-BE49-F238E27FC236}">
                <a16:creationId xmlns:a16="http://schemas.microsoft.com/office/drawing/2014/main" id="{2BC3FB83-084A-4821-A450-8D60A7660C08}"/>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B27498DF-46BF-47C4-8F30-BE4DBB906E99}"/>
              </a:ext>
            </a:extLst>
          </p:cNvPr>
          <p:cNvSpPr>
            <a:spLocks noGrp="1"/>
          </p:cNvSpPr>
          <p:nvPr>
            <p:ph type="sldNum" sz="quarter" idx="12"/>
          </p:nvPr>
        </p:nvSpPr>
        <p:spPr/>
        <p:txBody>
          <a:bodyPr/>
          <a:lstStyle/>
          <a:p>
            <a:fld id="{B6F15528-21DE-4FAA-801E-634DDDAF4B2B}" type="slidenum">
              <a:rPr lang="en-US" smtClean="0"/>
              <a:pPr/>
              <a:t>22</a:t>
            </a:fld>
            <a:endParaRPr lang="en-US"/>
          </a:p>
        </p:txBody>
      </p:sp>
      <p:sp>
        <p:nvSpPr>
          <p:cNvPr id="6" name="Title 1">
            <a:extLst>
              <a:ext uri="{FF2B5EF4-FFF2-40B4-BE49-F238E27FC236}">
                <a16:creationId xmlns:a16="http://schemas.microsoft.com/office/drawing/2014/main" id="{482A7BF3-F8C2-4189-9EEE-B28A8F5D65D2}"/>
              </a:ext>
            </a:extLst>
          </p:cNvPr>
          <p:cNvSpPr txBox="1">
            <a:spLocks/>
          </p:cNvSpPr>
          <p:nvPr/>
        </p:nvSpPr>
        <p:spPr>
          <a:xfrm>
            <a:off x="0" y="0"/>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kumimoji="0" lang="en-US" altLang="en-US" sz="4400" i="0" u="none" strike="noStrike" cap="none" normalizeH="0" baseline="0" dirty="0">
                <a:ln>
                  <a:noFill/>
                </a:ln>
                <a:solidFill>
                  <a:srgbClr val="000000"/>
                </a:solidFill>
                <a:effectLst/>
                <a:latin typeface="Verdana" panose="020B0604030504040204" pitchFamily="34" charset="0"/>
              </a:rPr>
              <a:t>Modifiers</a:t>
            </a:r>
            <a:endParaRPr lang="en-US" dirty="0"/>
          </a:p>
        </p:txBody>
      </p:sp>
    </p:spTree>
    <p:extLst>
      <p:ext uri="{BB962C8B-B14F-4D97-AF65-F5344CB8AC3E}">
        <p14:creationId xmlns:p14="http://schemas.microsoft.com/office/powerpoint/2010/main" val="3678134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A7070-6B39-42EB-8EE3-380362EE8A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8218F49-012E-402D-8EC8-44F6E1115C1E}"/>
              </a:ext>
            </a:extLst>
          </p:cNvPr>
          <p:cNvSpPr>
            <a:spLocks noGrp="1"/>
          </p:cNvSpPr>
          <p:nvPr>
            <p:ph idx="1"/>
          </p:nvPr>
        </p:nvSpPr>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rgbClr val="00007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size</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800" dirty="0"/>
              <a:t>Return size (public member function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err="1"/>
              <a:t>max_size</a:t>
            </a:r>
            <a:endParaRPr lang="en-US" altLang="en-US" sz="1800" dirty="0"/>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800" dirty="0"/>
              <a:t>Return maximum size (public member function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resize</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800" dirty="0"/>
              <a:t>Change size (public member function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capacity</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800" dirty="0"/>
              <a:t>Return size of allocated storage capacity (public member function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empty</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800" dirty="0"/>
              <a:t>Test whether vector is empty (public member function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reserve</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800" dirty="0"/>
              <a:t>Request a change in capacity (public member function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err="1"/>
              <a:t>shrink_to_fit</a:t>
            </a:r>
            <a:r>
              <a:rPr lang="en-US" altLang="en-US" sz="1800" dirty="0"/>
              <a:t> </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800" dirty="0"/>
              <a:t>Shrink to fit (public member function )</a:t>
            </a:r>
          </a:p>
          <a:p>
            <a:pPr marL="0" indent="0">
              <a:buNone/>
            </a:pPr>
            <a:endParaRPr lang="en-IN" sz="1400" dirty="0"/>
          </a:p>
        </p:txBody>
      </p:sp>
      <p:sp>
        <p:nvSpPr>
          <p:cNvPr id="4" name="Footer Placeholder 3">
            <a:extLst>
              <a:ext uri="{FF2B5EF4-FFF2-40B4-BE49-F238E27FC236}">
                <a16:creationId xmlns:a16="http://schemas.microsoft.com/office/drawing/2014/main" id="{B60ACAB8-979B-45B6-B576-9B8E7B8142E8}"/>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8ECE8AF2-D145-46C4-8747-724083D1CDA2}"/>
              </a:ext>
            </a:extLst>
          </p:cNvPr>
          <p:cNvSpPr>
            <a:spLocks noGrp="1"/>
          </p:cNvSpPr>
          <p:nvPr>
            <p:ph type="sldNum" sz="quarter" idx="12"/>
          </p:nvPr>
        </p:nvSpPr>
        <p:spPr/>
        <p:txBody>
          <a:bodyPr/>
          <a:lstStyle/>
          <a:p>
            <a:fld id="{B6F15528-21DE-4FAA-801E-634DDDAF4B2B}" type="slidenum">
              <a:rPr lang="en-US" smtClean="0"/>
              <a:pPr/>
              <a:t>23</a:t>
            </a:fld>
            <a:endParaRPr lang="en-US"/>
          </a:p>
        </p:txBody>
      </p:sp>
      <p:sp>
        <p:nvSpPr>
          <p:cNvPr id="8" name="Title 1">
            <a:extLst>
              <a:ext uri="{FF2B5EF4-FFF2-40B4-BE49-F238E27FC236}">
                <a16:creationId xmlns:a16="http://schemas.microsoft.com/office/drawing/2014/main" id="{FDEE3814-C6DF-4A46-AF2D-37B29B0DD534}"/>
              </a:ext>
            </a:extLst>
          </p:cNvPr>
          <p:cNvSpPr txBox="1">
            <a:spLocks/>
          </p:cNvSpPr>
          <p:nvPr/>
        </p:nvSpPr>
        <p:spPr>
          <a:xfrm>
            <a:off x="0" y="0"/>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kumimoji="0" lang="en-US" altLang="en-US" sz="4400" i="0" u="none" strike="noStrike" cap="none" normalizeH="0" baseline="0" dirty="0">
                <a:ln>
                  <a:noFill/>
                </a:ln>
                <a:solidFill>
                  <a:srgbClr val="000000"/>
                </a:solidFill>
                <a:effectLst/>
                <a:latin typeface="Verdana" panose="020B0604030504040204" pitchFamily="34" charset="0"/>
              </a:rPr>
              <a:t>Capacity</a:t>
            </a:r>
            <a:endParaRPr lang="en-US" dirty="0"/>
          </a:p>
        </p:txBody>
      </p:sp>
    </p:spTree>
    <p:extLst>
      <p:ext uri="{BB962C8B-B14F-4D97-AF65-F5344CB8AC3E}">
        <p14:creationId xmlns:p14="http://schemas.microsoft.com/office/powerpoint/2010/main" val="3576227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CF4B1-14CC-4986-AD00-E6B0AE2A2D9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E16524-F972-4973-950B-E78B2C1701A4}"/>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hlinkClick r:id="rId2">
                  <a:extLst>
                    <a:ext uri="{A12FA001-AC4F-418D-AE19-62706E023703}">
                      <ahyp:hlinkClr xmlns:ahyp="http://schemas.microsoft.com/office/drawing/2018/hyperlinkcolor" val="tx"/>
                    </a:ext>
                  </a:extLst>
                </a:hlinkClick>
              </a:rPr>
              <a:t>operator[]</a:t>
            </a:r>
            <a:endParaRPr lang="en-US" altLang="en-US" sz="1800" dirty="0"/>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800" dirty="0"/>
              <a:t>Access element (public member function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hlinkClick r:id="rId3">
                  <a:extLst>
                    <a:ext uri="{A12FA001-AC4F-418D-AE19-62706E023703}">
                      <ahyp:hlinkClr xmlns:ahyp="http://schemas.microsoft.com/office/drawing/2018/hyperlinkcolor" val="tx"/>
                    </a:ext>
                  </a:extLst>
                </a:hlinkClick>
              </a:rPr>
              <a:t>at</a:t>
            </a:r>
            <a:endParaRPr lang="en-US" altLang="en-US" sz="1800" dirty="0"/>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800" dirty="0"/>
              <a:t>Access element (public member function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hlinkClick r:id="rId4">
                  <a:extLst>
                    <a:ext uri="{A12FA001-AC4F-418D-AE19-62706E023703}">
                      <ahyp:hlinkClr xmlns:ahyp="http://schemas.microsoft.com/office/drawing/2018/hyperlinkcolor" val="tx"/>
                    </a:ext>
                  </a:extLst>
                </a:hlinkClick>
              </a:rPr>
              <a:t>front</a:t>
            </a:r>
            <a:endParaRPr lang="en-US" altLang="en-US" sz="1800" dirty="0"/>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800" dirty="0"/>
              <a:t>Access first element (public member function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hlinkClick r:id="rId5">
                  <a:extLst>
                    <a:ext uri="{A12FA001-AC4F-418D-AE19-62706E023703}">
                      <ahyp:hlinkClr xmlns:ahyp="http://schemas.microsoft.com/office/drawing/2018/hyperlinkcolor" val="tx"/>
                    </a:ext>
                  </a:extLst>
                </a:hlinkClick>
              </a:rPr>
              <a:t>back</a:t>
            </a:r>
            <a:endParaRPr lang="en-US" altLang="en-US" sz="1800" dirty="0"/>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800" dirty="0"/>
              <a:t>Access last element (public member function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hlinkClick r:id="rId6">
                  <a:extLst>
                    <a:ext uri="{A12FA001-AC4F-418D-AE19-62706E023703}">
                      <ahyp:hlinkClr xmlns:ahyp="http://schemas.microsoft.com/office/drawing/2018/hyperlinkcolor" val="tx"/>
                    </a:ext>
                  </a:extLst>
                </a:hlinkClick>
              </a:rPr>
              <a:t>data </a:t>
            </a:r>
            <a:endParaRPr lang="en-US" altLang="en-US" sz="1800" dirty="0"/>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800" dirty="0"/>
              <a:t>Access data (public member function )</a:t>
            </a:r>
          </a:p>
          <a:p>
            <a:pPr marL="0" indent="0">
              <a:buNone/>
            </a:pPr>
            <a:endParaRPr lang="en-IN" sz="1600" dirty="0"/>
          </a:p>
        </p:txBody>
      </p:sp>
      <p:sp>
        <p:nvSpPr>
          <p:cNvPr id="4" name="Footer Placeholder 3">
            <a:extLst>
              <a:ext uri="{FF2B5EF4-FFF2-40B4-BE49-F238E27FC236}">
                <a16:creationId xmlns:a16="http://schemas.microsoft.com/office/drawing/2014/main" id="{5D23E230-09F1-4C17-99BC-92C53E3876EC}"/>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C058A61E-9777-45A9-8FBD-D9A597D99356}"/>
              </a:ext>
            </a:extLst>
          </p:cNvPr>
          <p:cNvSpPr>
            <a:spLocks noGrp="1"/>
          </p:cNvSpPr>
          <p:nvPr>
            <p:ph type="sldNum" sz="quarter" idx="12"/>
          </p:nvPr>
        </p:nvSpPr>
        <p:spPr/>
        <p:txBody>
          <a:bodyPr/>
          <a:lstStyle/>
          <a:p>
            <a:fld id="{B6F15528-21DE-4FAA-801E-634DDDAF4B2B}" type="slidenum">
              <a:rPr lang="en-US" smtClean="0"/>
              <a:pPr/>
              <a:t>24</a:t>
            </a:fld>
            <a:endParaRPr lang="en-US"/>
          </a:p>
        </p:txBody>
      </p:sp>
      <p:sp>
        <p:nvSpPr>
          <p:cNvPr id="6" name="Title 1">
            <a:extLst>
              <a:ext uri="{FF2B5EF4-FFF2-40B4-BE49-F238E27FC236}">
                <a16:creationId xmlns:a16="http://schemas.microsoft.com/office/drawing/2014/main" id="{69260F77-3244-4726-9A6C-D9CB93021ACB}"/>
              </a:ext>
            </a:extLst>
          </p:cNvPr>
          <p:cNvSpPr txBox="1">
            <a:spLocks/>
          </p:cNvSpPr>
          <p:nvPr/>
        </p:nvSpPr>
        <p:spPr>
          <a:xfrm>
            <a:off x="0" y="0"/>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kumimoji="0" lang="en-US" altLang="en-US" sz="4400" i="0" u="none" strike="noStrike" cap="none" normalizeH="0" baseline="0" dirty="0">
                <a:ln>
                  <a:noFill/>
                </a:ln>
                <a:solidFill>
                  <a:srgbClr val="000000"/>
                </a:solidFill>
                <a:effectLst/>
                <a:latin typeface="Verdana" panose="020B0604030504040204" pitchFamily="34" charset="0"/>
              </a:rPr>
              <a:t>Element access</a:t>
            </a:r>
            <a:endParaRPr lang="en-US" dirty="0"/>
          </a:p>
        </p:txBody>
      </p:sp>
    </p:spTree>
    <p:extLst>
      <p:ext uri="{BB962C8B-B14F-4D97-AF65-F5344CB8AC3E}">
        <p14:creationId xmlns:p14="http://schemas.microsoft.com/office/powerpoint/2010/main" val="3615905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style>
          <a:lnRef idx="1">
            <a:schemeClr val="accent3"/>
          </a:lnRef>
          <a:fillRef idx="2">
            <a:schemeClr val="accent3"/>
          </a:fillRef>
          <a:effectRef idx="1">
            <a:schemeClr val="accent3"/>
          </a:effectRef>
          <a:fontRef idx="minor">
            <a:schemeClr val="dk1"/>
          </a:fontRef>
        </p:style>
        <p:txBody>
          <a:bodyPr/>
          <a:lstStyle/>
          <a:p>
            <a:r>
              <a:rPr lang="en-US" dirty="0"/>
              <a:t>Vector Example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Footer Placeholder 4"/>
          <p:cNvSpPr>
            <a:spLocks noGrp="1"/>
          </p:cNvSpPr>
          <p:nvPr>
            <p:ph type="ftr" sz="quarter" idx="11"/>
          </p:nvPr>
        </p:nvSpPr>
        <p:spPr/>
        <p:txBody>
          <a:bodyPr/>
          <a:lstStyle/>
          <a:p>
            <a:r>
              <a:rPr lang="en-US"/>
              <a:t>Dr. Richa, Assistant Professor, SCOPE, VIT</a:t>
            </a:r>
          </a:p>
        </p:txBody>
      </p:sp>
      <p:sp>
        <p:nvSpPr>
          <p:cNvPr id="8" name="Content Placeholder 7">
            <a:extLst>
              <a:ext uri="{FF2B5EF4-FFF2-40B4-BE49-F238E27FC236}">
                <a16:creationId xmlns:a16="http://schemas.microsoft.com/office/drawing/2014/main" id="{DE32A53A-C4AC-4550-8AEC-299C7D58F719}"/>
              </a:ext>
            </a:extLst>
          </p:cNvPr>
          <p:cNvSpPr>
            <a:spLocks noGrp="1"/>
          </p:cNvSpPr>
          <p:nvPr>
            <p:ph idx="1"/>
          </p:nvPr>
        </p:nvSpPr>
        <p:spPr>
          <a:xfrm>
            <a:off x="457200" y="1600200"/>
            <a:ext cx="8229600" cy="5257800"/>
          </a:xfrm>
        </p:spPr>
        <p:txBody>
          <a:bodyPr>
            <a:normAutofit fontScale="55000" lnSpcReduction="20000"/>
          </a:bodyPr>
          <a:lstStyle/>
          <a:p>
            <a:pPr marL="0" indent="0">
              <a:buNone/>
            </a:pPr>
            <a:r>
              <a:rPr lang="en-IN" dirty="0"/>
              <a:t>#include &lt;iostream&gt;</a:t>
            </a:r>
          </a:p>
          <a:p>
            <a:pPr marL="0" indent="0">
              <a:buNone/>
            </a:pPr>
            <a:r>
              <a:rPr lang="en-IN" dirty="0"/>
              <a:t>#include &lt;vector&gt;</a:t>
            </a:r>
          </a:p>
          <a:p>
            <a:pPr marL="0" indent="0">
              <a:buNone/>
            </a:pPr>
            <a:r>
              <a:rPr lang="en-IN" dirty="0"/>
              <a:t>using namespace std;</a:t>
            </a:r>
          </a:p>
          <a:p>
            <a:pPr marL="0" indent="0">
              <a:buNone/>
            </a:pPr>
            <a:r>
              <a:rPr lang="en-IN" dirty="0"/>
              <a:t>int main()</a:t>
            </a:r>
          </a:p>
          <a:p>
            <a:pPr marL="0" indent="0">
              <a:buNone/>
            </a:pPr>
            <a:r>
              <a:rPr lang="en-IN" dirty="0"/>
              <a:t>{</a:t>
            </a:r>
          </a:p>
          <a:p>
            <a:pPr marL="0" indent="0">
              <a:buNone/>
            </a:pPr>
            <a:r>
              <a:rPr lang="en-IN" dirty="0"/>
              <a:t>    vector &lt;int&gt; v1{10,20,30};</a:t>
            </a:r>
          </a:p>
          <a:p>
            <a:pPr marL="0" indent="0">
              <a:buNone/>
            </a:pPr>
            <a:r>
              <a:rPr lang="en-IN" dirty="0"/>
              <a:t>    vector &lt;char&gt; v2(5);</a:t>
            </a:r>
          </a:p>
          <a:p>
            <a:pPr marL="0" indent="0">
              <a:buNone/>
            </a:pPr>
            <a:r>
              <a:rPr lang="en-IN" dirty="0"/>
              <a:t>    vector &lt;int&gt;v3(5,10);</a:t>
            </a:r>
          </a:p>
          <a:p>
            <a:pPr marL="0" indent="0">
              <a:buNone/>
            </a:pPr>
            <a:r>
              <a:rPr lang="en-IN" dirty="0"/>
              <a:t>    vector &lt;string&gt;v4(3,"Welcome");</a:t>
            </a:r>
          </a:p>
          <a:p>
            <a:pPr marL="0" indent="0">
              <a:buNone/>
            </a:pPr>
            <a:r>
              <a:rPr lang="en-IN" dirty="0"/>
              <a:t>   // </a:t>
            </a:r>
            <a:r>
              <a:rPr lang="en-IN" dirty="0" err="1"/>
              <a:t>cout</a:t>
            </a:r>
            <a:r>
              <a:rPr lang="en-IN" dirty="0"/>
              <a:t>&lt;&lt;v4[0]&lt;&lt;</a:t>
            </a:r>
            <a:r>
              <a:rPr lang="en-IN" dirty="0" err="1"/>
              <a:t>endl</a:t>
            </a:r>
            <a:r>
              <a:rPr lang="en-IN" dirty="0"/>
              <a:t>&lt;&lt;v4[1]&lt;&lt;</a:t>
            </a:r>
            <a:r>
              <a:rPr lang="en-IN" dirty="0" err="1"/>
              <a:t>endl</a:t>
            </a:r>
            <a:r>
              <a:rPr lang="en-IN" dirty="0"/>
              <a:t>&lt;&lt;v4[2]&lt;&lt;</a:t>
            </a:r>
            <a:r>
              <a:rPr lang="en-IN" dirty="0" err="1"/>
              <a:t>endl</a:t>
            </a:r>
            <a:r>
              <a:rPr lang="en-IN" dirty="0"/>
              <a:t>&lt;&lt;v4[3]&lt;&lt;</a:t>
            </a:r>
            <a:r>
              <a:rPr lang="en-IN" dirty="0" err="1"/>
              <a:t>endl</a:t>
            </a:r>
            <a:r>
              <a:rPr lang="en-IN" dirty="0"/>
              <a:t>;</a:t>
            </a:r>
          </a:p>
          <a:p>
            <a:pPr marL="0" indent="0">
              <a:buNone/>
            </a:pPr>
            <a:r>
              <a:rPr lang="en-IN" dirty="0"/>
              <a:t>        //</a:t>
            </a:r>
            <a:r>
              <a:rPr lang="en-IN" dirty="0" err="1"/>
              <a:t>cout</a:t>
            </a:r>
            <a:r>
              <a:rPr lang="en-IN" dirty="0"/>
              <a:t>&lt;&lt;v1[0]&lt;&lt;</a:t>
            </a:r>
            <a:r>
              <a:rPr lang="en-IN" dirty="0" err="1"/>
              <a:t>endl</a:t>
            </a:r>
            <a:r>
              <a:rPr lang="en-IN" dirty="0"/>
              <a:t>&lt;&lt;v1[1]&lt;&lt;</a:t>
            </a:r>
            <a:r>
              <a:rPr lang="en-IN" dirty="0" err="1"/>
              <a:t>endl</a:t>
            </a:r>
            <a:r>
              <a:rPr lang="en-IN" dirty="0"/>
              <a:t>&lt;&lt;v1[2]&lt;&lt;</a:t>
            </a:r>
            <a:r>
              <a:rPr lang="en-IN" dirty="0" err="1"/>
              <a:t>endl</a:t>
            </a:r>
            <a:r>
              <a:rPr lang="en-IN" dirty="0"/>
              <a:t>&lt;&lt;v1[3];</a:t>
            </a:r>
          </a:p>
          <a:p>
            <a:pPr marL="0" indent="0">
              <a:buNone/>
            </a:pPr>
            <a:r>
              <a:rPr lang="en-IN" dirty="0"/>
              <a:t>    vector &lt;int&gt; v5(6,10);</a:t>
            </a:r>
          </a:p>
          <a:p>
            <a:pPr marL="0" indent="0">
              <a:buNone/>
            </a:pPr>
            <a:r>
              <a:rPr lang="en-IN" dirty="0"/>
              <a:t>    for(int </a:t>
            </a:r>
            <a:r>
              <a:rPr lang="en-IN" dirty="0" err="1"/>
              <a:t>i</a:t>
            </a:r>
            <a:r>
              <a:rPr lang="en-IN" dirty="0"/>
              <a:t>=0;i&lt;6;i++)</a:t>
            </a:r>
          </a:p>
          <a:p>
            <a:pPr marL="0" indent="0">
              <a:buNone/>
            </a:pPr>
            <a:r>
              <a:rPr lang="en-IN" dirty="0"/>
              <a:t>    {</a:t>
            </a:r>
          </a:p>
          <a:p>
            <a:pPr marL="0" indent="0">
              <a:buNone/>
            </a:pPr>
            <a:r>
              <a:rPr lang="en-IN" dirty="0"/>
              <a:t>        </a:t>
            </a:r>
            <a:r>
              <a:rPr lang="en-IN" dirty="0" err="1"/>
              <a:t>cout</a:t>
            </a:r>
            <a:r>
              <a:rPr lang="en-IN" dirty="0"/>
              <a:t>&lt;&lt;v5[</a:t>
            </a:r>
            <a:r>
              <a:rPr lang="en-IN" dirty="0" err="1"/>
              <a:t>i</a:t>
            </a:r>
            <a:r>
              <a:rPr lang="en-IN" dirty="0"/>
              <a:t>]&lt;&lt;</a:t>
            </a:r>
            <a:r>
              <a:rPr lang="en-IN" dirty="0" err="1"/>
              <a:t>endl</a:t>
            </a:r>
            <a:r>
              <a:rPr lang="en-IN" dirty="0"/>
              <a:t>;</a:t>
            </a:r>
          </a:p>
          <a:p>
            <a:pPr marL="0" indent="0">
              <a:buNone/>
            </a:pPr>
            <a:r>
              <a:rPr lang="en-IN" dirty="0"/>
              <a:t>    }</a:t>
            </a:r>
          </a:p>
          <a:p>
            <a:pPr marL="0" indent="0">
              <a:buNone/>
            </a:pPr>
            <a:r>
              <a:rPr lang="en-IN" dirty="0"/>
              <a:t>    </a:t>
            </a:r>
            <a:r>
              <a:rPr lang="en-IN" dirty="0" err="1"/>
              <a:t>cout</a:t>
            </a:r>
            <a:r>
              <a:rPr lang="en-IN" dirty="0"/>
              <a:t>&lt;&lt;"currently capacity is"&lt;&lt;v5.capacity()&lt;&lt;</a:t>
            </a:r>
            <a:r>
              <a:rPr lang="en-IN" dirty="0" err="1"/>
              <a:t>endl</a:t>
            </a:r>
            <a:r>
              <a:rPr lang="en-IN" dirty="0"/>
              <a:t>;</a:t>
            </a:r>
          </a:p>
          <a:p>
            <a:pPr marL="0" indent="0">
              <a:buNone/>
            </a:pPr>
            <a:r>
              <a:rPr lang="en-IN" dirty="0"/>
              <a:t>    v5.push_back(20);</a:t>
            </a:r>
          </a:p>
          <a:p>
            <a:pPr marL="0" indent="0">
              <a:buNone/>
            </a:pPr>
            <a:r>
              <a:rPr lang="en-IN" dirty="0"/>
              <a:t>    </a:t>
            </a:r>
          </a:p>
        </p:txBody>
      </p:sp>
    </p:spTree>
    <p:extLst>
      <p:ext uri="{BB962C8B-B14F-4D97-AF65-F5344CB8AC3E}">
        <p14:creationId xmlns:p14="http://schemas.microsoft.com/office/powerpoint/2010/main" val="4180670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4427D-2F7B-4DF3-B03C-11166056451E}"/>
              </a:ext>
            </a:extLst>
          </p:cNvPr>
          <p:cNvSpPr>
            <a:spLocks noGrp="1"/>
          </p:cNvSpPr>
          <p:nvPr>
            <p:ph type="title"/>
          </p:nvPr>
        </p:nvSpPr>
        <p:spPr/>
        <p:txBody>
          <a:bodyPr/>
          <a:lstStyle/>
          <a:p>
            <a:endParaRPr lang="en-IN"/>
          </a:p>
        </p:txBody>
      </p:sp>
      <p:sp>
        <p:nvSpPr>
          <p:cNvPr id="4" name="Footer Placeholder 3">
            <a:extLst>
              <a:ext uri="{FF2B5EF4-FFF2-40B4-BE49-F238E27FC236}">
                <a16:creationId xmlns:a16="http://schemas.microsoft.com/office/drawing/2014/main" id="{B96A00B0-36E0-42F3-B63D-21E44450B70E}"/>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C41AA07B-7D97-45DE-926D-861342D9746A}"/>
              </a:ext>
            </a:extLst>
          </p:cNvPr>
          <p:cNvSpPr>
            <a:spLocks noGrp="1"/>
          </p:cNvSpPr>
          <p:nvPr>
            <p:ph type="sldNum" sz="quarter" idx="12"/>
          </p:nvPr>
        </p:nvSpPr>
        <p:spPr/>
        <p:txBody>
          <a:bodyPr/>
          <a:lstStyle/>
          <a:p>
            <a:fld id="{B6F15528-21DE-4FAA-801E-634DDDAF4B2B}" type="slidenum">
              <a:rPr lang="en-US" smtClean="0"/>
              <a:pPr/>
              <a:t>26</a:t>
            </a:fld>
            <a:endParaRPr lang="en-US"/>
          </a:p>
        </p:txBody>
      </p:sp>
      <p:sp>
        <p:nvSpPr>
          <p:cNvPr id="6" name="Title 1">
            <a:extLst>
              <a:ext uri="{FF2B5EF4-FFF2-40B4-BE49-F238E27FC236}">
                <a16:creationId xmlns:a16="http://schemas.microsoft.com/office/drawing/2014/main" id="{B0948BE9-9CCC-4ED3-B607-9720C5917136}"/>
              </a:ext>
            </a:extLst>
          </p:cNvPr>
          <p:cNvSpPr txBox="1">
            <a:spLocks/>
          </p:cNvSpPr>
          <p:nvPr/>
        </p:nvSpPr>
        <p:spPr>
          <a:xfrm>
            <a:off x="0" y="0"/>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Vector-Example</a:t>
            </a:r>
          </a:p>
        </p:txBody>
      </p:sp>
      <p:sp>
        <p:nvSpPr>
          <p:cNvPr id="10" name="Content Placeholder 9">
            <a:extLst>
              <a:ext uri="{FF2B5EF4-FFF2-40B4-BE49-F238E27FC236}">
                <a16:creationId xmlns:a16="http://schemas.microsoft.com/office/drawing/2014/main" id="{A03BA448-E69B-48FD-A883-CAE028B3B47F}"/>
              </a:ext>
            </a:extLst>
          </p:cNvPr>
          <p:cNvSpPr txBox="1">
            <a:spLocks noGrp="1"/>
          </p:cNvSpPr>
          <p:nvPr>
            <p:ph idx="1"/>
          </p:nvPr>
        </p:nvSpPr>
        <p:spPr>
          <a:xfrm>
            <a:off x="457200" y="1600200"/>
            <a:ext cx="8229600" cy="276999"/>
          </a:xfrm>
          <a:prstGeom prst="rect">
            <a:avLst/>
          </a:prstGeom>
          <a:noFill/>
        </p:spPr>
        <p:txBody>
          <a:bodyPr wrap="square">
            <a:spAutoFit/>
          </a:bodyPr>
          <a:lstStyle/>
          <a:p>
            <a:pPr marL="0" indent="0">
              <a:buNone/>
            </a:pPr>
            <a:endParaRPr lang="en-IN" sz="1200" dirty="0"/>
          </a:p>
        </p:txBody>
      </p:sp>
      <p:sp>
        <p:nvSpPr>
          <p:cNvPr id="7" name="TextBox 6">
            <a:extLst>
              <a:ext uri="{FF2B5EF4-FFF2-40B4-BE49-F238E27FC236}">
                <a16:creationId xmlns:a16="http://schemas.microsoft.com/office/drawing/2014/main" id="{9FA27136-320D-4932-AC7D-E39819D07D63}"/>
              </a:ext>
            </a:extLst>
          </p:cNvPr>
          <p:cNvSpPr txBox="1"/>
          <p:nvPr/>
        </p:nvSpPr>
        <p:spPr>
          <a:xfrm>
            <a:off x="381000" y="1877199"/>
            <a:ext cx="4623318" cy="5355312"/>
          </a:xfrm>
          <a:prstGeom prst="rect">
            <a:avLst/>
          </a:prstGeom>
          <a:noFill/>
        </p:spPr>
        <p:txBody>
          <a:bodyPr wrap="square">
            <a:spAutoFit/>
          </a:bodyPr>
          <a:lstStyle/>
          <a:p>
            <a:pPr marL="0" indent="0">
              <a:buNone/>
            </a:pPr>
            <a:r>
              <a:rPr lang="en-IN" dirty="0"/>
              <a:t>for(int </a:t>
            </a:r>
            <a:r>
              <a:rPr lang="en-IN" dirty="0" err="1"/>
              <a:t>i</a:t>
            </a:r>
            <a:r>
              <a:rPr lang="en-IN" dirty="0"/>
              <a:t>=0;i&lt;7;i++)</a:t>
            </a:r>
          </a:p>
          <a:p>
            <a:pPr marL="0" indent="0">
              <a:buNone/>
            </a:pPr>
            <a:r>
              <a:rPr lang="en-IN" dirty="0"/>
              <a:t>    {</a:t>
            </a:r>
          </a:p>
          <a:p>
            <a:pPr marL="0" indent="0">
              <a:buNone/>
            </a:pPr>
            <a:endParaRPr lang="en-IN" dirty="0"/>
          </a:p>
          <a:p>
            <a:pPr marL="0" indent="0">
              <a:buNone/>
            </a:pPr>
            <a:r>
              <a:rPr lang="en-IN" dirty="0"/>
              <a:t>        </a:t>
            </a:r>
            <a:r>
              <a:rPr lang="en-IN" dirty="0" err="1"/>
              <a:t>cout</a:t>
            </a:r>
            <a:r>
              <a:rPr lang="en-IN" dirty="0"/>
              <a:t>&lt;&lt;v5[</a:t>
            </a:r>
            <a:r>
              <a:rPr lang="en-IN" dirty="0" err="1"/>
              <a:t>i</a:t>
            </a:r>
            <a:r>
              <a:rPr lang="en-IN" dirty="0"/>
              <a:t>]&lt;&lt;</a:t>
            </a:r>
            <a:r>
              <a:rPr lang="en-IN" dirty="0" err="1"/>
              <a:t>endl</a:t>
            </a:r>
            <a:r>
              <a:rPr lang="en-IN" dirty="0"/>
              <a:t>;</a:t>
            </a:r>
          </a:p>
          <a:p>
            <a:pPr marL="0" indent="0">
              <a:buNone/>
            </a:pPr>
            <a:r>
              <a:rPr lang="en-IN" dirty="0"/>
              <a:t>    }</a:t>
            </a:r>
          </a:p>
          <a:p>
            <a:pPr marL="0" indent="0">
              <a:buNone/>
            </a:pPr>
            <a:r>
              <a:rPr lang="en-IN" dirty="0"/>
              <a:t>    </a:t>
            </a:r>
            <a:r>
              <a:rPr lang="en-IN" dirty="0" err="1"/>
              <a:t>cout</a:t>
            </a:r>
            <a:r>
              <a:rPr lang="en-IN" dirty="0"/>
              <a:t>&lt;&lt;"currently capacity is"&lt;&lt;v5.capacity()&lt;&lt;</a:t>
            </a:r>
            <a:r>
              <a:rPr lang="en-IN" dirty="0" err="1"/>
              <a:t>endl</a:t>
            </a:r>
            <a:r>
              <a:rPr lang="en-IN" dirty="0"/>
              <a:t>;</a:t>
            </a:r>
          </a:p>
          <a:p>
            <a:pPr marL="0" indent="0">
              <a:buNone/>
            </a:pPr>
            <a:r>
              <a:rPr lang="en-IN" dirty="0"/>
              <a:t>   auto it=v5.insert(v5.begin(),2);</a:t>
            </a:r>
          </a:p>
          <a:p>
            <a:pPr marL="0" indent="0">
              <a:buNone/>
            </a:pPr>
            <a:r>
              <a:rPr lang="en-IN" dirty="0"/>
              <a:t>    v5.pop_back();</a:t>
            </a:r>
          </a:p>
          <a:p>
            <a:pPr marL="0" indent="0">
              <a:buNone/>
            </a:pPr>
            <a:r>
              <a:rPr lang="en-IN" dirty="0"/>
              <a:t>    v5.insert(it,2);</a:t>
            </a:r>
          </a:p>
          <a:p>
            <a:pPr marL="0" indent="0">
              <a:buNone/>
            </a:pPr>
            <a:r>
              <a:rPr lang="en-IN" dirty="0"/>
              <a:t>    </a:t>
            </a:r>
            <a:r>
              <a:rPr lang="en-IN" dirty="0" err="1"/>
              <a:t>cout</a:t>
            </a:r>
            <a:r>
              <a:rPr lang="en-IN" dirty="0"/>
              <a:t>&lt;&lt;"currently capacity is"&lt;&lt;v5.capacity()&lt;&lt;</a:t>
            </a:r>
            <a:r>
              <a:rPr lang="en-IN" dirty="0" err="1"/>
              <a:t>endl</a:t>
            </a:r>
            <a:r>
              <a:rPr lang="en-IN" dirty="0"/>
              <a:t>;</a:t>
            </a:r>
          </a:p>
          <a:p>
            <a:pPr marL="0" indent="0">
              <a:buNone/>
            </a:pPr>
            <a:r>
              <a:rPr lang="en-IN" dirty="0"/>
              <a:t>    </a:t>
            </a:r>
            <a:r>
              <a:rPr lang="en-IN" dirty="0" err="1"/>
              <a:t>cout</a:t>
            </a:r>
            <a:r>
              <a:rPr lang="en-IN" dirty="0"/>
              <a:t>&lt;&lt;"size of v5"&lt;&lt;v5.size()&lt;&lt;</a:t>
            </a:r>
            <a:r>
              <a:rPr lang="en-IN" dirty="0" err="1"/>
              <a:t>endl</a:t>
            </a:r>
            <a:r>
              <a:rPr lang="en-IN" dirty="0"/>
              <a:t>;</a:t>
            </a:r>
          </a:p>
          <a:p>
            <a:pPr marL="0" indent="0">
              <a:buNone/>
            </a:pPr>
            <a:r>
              <a:rPr lang="en-IN" sz="1800" dirty="0"/>
              <a:t>v5.pop_back();</a:t>
            </a:r>
          </a:p>
          <a:p>
            <a:pPr marL="0" indent="0">
              <a:buNone/>
            </a:pPr>
            <a:r>
              <a:rPr lang="en-IN" sz="1800" dirty="0"/>
              <a:t>    </a:t>
            </a:r>
            <a:r>
              <a:rPr lang="en-IN" sz="1800" dirty="0" err="1"/>
              <a:t>cout</a:t>
            </a:r>
            <a:r>
              <a:rPr lang="en-IN" sz="1800" dirty="0"/>
              <a:t>&lt;&lt;"currently capacity is"&lt;&lt;v5.capacity()&lt;&lt;</a:t>
            </a:r>
            <a:r>
              <a:rPr lang="en-IN" sz="1800" dirty="0" err="1"/>
              <a:t>endl</a:t>
            </a:r>
            <a:r>
              <a:rPr lang="en-IN" sz="1800" dirty="0"/>
              <a:t>;</a:t>
            </a:r>
          </a:p>
          <a:p>
            <a:pPr marL="0" indent="0">
              <a:buNone/>
            </a:pPr>
            <a:r>
              <a:rPr lang="en-IN" sz="1800" dirty="0"/>
              <a:t>    </a:t>
            </a:r>
            <a:r>
              <a:rPr lang="en-IN" sz="1800" dirty="0" err="1"/>
              <a:t>cout</a:t>
            </a:r>
            <a:r>
              <a:rPr lang="en-IN" sz="1800" dirty="0"/>
              <a:t>&lt;&lt;"size of v5"&lt;&lt;v5.size()&lt;&lt;</a:t>
            </a:r>
            <a:r>
              <a:rPr lang="en-IN" sz="1800" dirty="0" err="1"/>
              <a:t>endl</a:t>
            </a:r>
            <a:r>
              <a:rPr lang="en-IN" sz="1800" dirty="0"/>
              <a:t>;</a:t>
            </a:r>
          </a:p>
          <a:p>
            <a:pPr marL="0" indent="0">
              <a:buNone/>
            </a:pPr>
            <a:endParaRPr lang="en-IN" sz="1800" dirty="0"/>
          </a:p>
          <a:p>
            <a:pPr marL="0" indent="0">
              <a:buNone/>
            </a:pPr>
            <a:endParaRPr lang="en-IN" dirty="0"/>
          </a:p>
        </p:txBody>
      </p:sp>
      <p:sp>
        <p:nvSpPr>
          <p:cNvPr id="9" name="TextBox 8">
            <a:extLst>
              <a:ext uri="{FF2B5EF4-FFF2-40B4-BE49-F238E27FC236}">
                <a16:creationId xmlns:a16="http://schemas.microsoft.com/office/drawing/2014/main" id="{B4DA5272-3CE9-42E4-9EFE-365A08351275}"/>
              </a:ext>
            </a:extLst>
          </p:cNvPr>
          <p:cNvSpPr txBox="1"/>
          <p:nvPr/>
        </p:nvSpPr>
        <p:spPr>
          <a:xfrm>
            <a:off x="4648200" y="1512074"/>
            <a:ext cx="4623318" cy="5355312"/>
          </a:xfrm>
          <a:prstGeom prst="rect">
            <a:avLst/>
          </a:prstGeom>
          <a:noFill/>
        </p:spPr>
        <p:txBody>
          <a:bodyPr wrap="square">
            <a:spAutoFit/>
          </a:bodyPr>
          <a:lstStyle/>
          <a:p>
            <a:pPr marL="0" indent="0">
              <a:buNone/>
            </a:pPr>
            <a:r>
              <a:rPr lang="en-IN" sz="1800" dirty="0"/>
              <a:t>v5.clear();</a:t>
            </a:r>
          </a:p>
          <a:p>
            <a:pPr marL="0" indent="0">
              <a:buNone/>
            </a:pPr>
            <a:r>
              <a:rPr lang="en-IN" sz="1800" dirty="0"/>
              <a:t>    </a:t>
            </a:r>
            <a:r>
              <a:rPr lang="en-IN" sz="1800" dirty="0" err="1"/>
              <a:t>cout</a:t>
            </a:r>
            <a:r>
              <a:rPr lang="en-IN" sz="1800" dirty="0"/>
              <a:t>&lt;&lt;"currently capacity is"&lt;&lt;v5.capacity()&lt;&lt;</a:t>
            </a:r>
            <a:r>
              <a:rPr lang="en-IN" sz="1800" dirty="0" err="1"/>
              <a:t>endl</a:t>
            </a:r>
            <a:r>
              <a:rPr lang="en-IN" sz="1800" dirty="0"/>
              <a:t>;</a:t>
            </a:r>
          </a:p>
          <a:p>
            <a:pPr marL="0" indent="0">
              <a:buNone/>
            </a:pPr>
            <a:r>
              <a:rPr lang="en-IN" sz="1800" dirty="0"/>
              <a:t>    </a:t>
            </a:r>
            <a:r>
              <a:rPr lang="en-IN" sz="1800" dirty="0" err="1"/>
              <a:t>cout</a:t>
            </a:r>
            <a:r>
              <a:rPr lang="en-IN" sz="1800" dirty="0"/>
              <a:t>&lt;&lt;"size of v5"&lt;&lt;v5.size()&lt;&lt;</a:t>
            </a:r>
            <a:r>
              <a:rPr lang="en-IN" sz="1800" dirty="0" err="1"/>
              <a:t>endl</a:t>
            </a:r>
            <a:r>
              <a:rPr lang="en-IN" sz="1800" dirty="0"/>
              <a:t>;</a:t>
            </a:r>
          </a:p>
          <a:p>
            <a:pPr marL="0" indent="0">
              <a:buNone/>
            </a:pPr>
            <a:endParaRPr lang="en-IN" sz="1800" dirty="0"/>
          </a:p>
          <a:p>
            <a:pPr marL="0" indent="0">
              <a:buNone/>
            </a:pPr>
            <a:r>
              <a:rPr lang="en-IN" sz="1800" dirty="0"/>
              <a:t>    </a:t>
            </a:r>
            <a:r>
              <a:rPr lang="en-IN" sz="1800" dirty="0" err="1"/>
              <a:t>cout</a:t>
            </a:r>
            <a:r>
              <a:rPr lang="en-IN" sz="1800" dirty="0"/>
              <a:t>&lt;&lt;"First </a:t>
            </a:r>
            <a:r>
              <a:rPr lang="en-IN" sz="1800" dirty="0" err="1"/>
              <a:t>val</a:t>
            </a:r>
            <a:r>
              <a:rPr lang="en-IN" sz="1800" dirty="0"/>
              <a:t>:"&lt;&lt;v1.front()&lt;&lt;</a:t>
            </a:r>
            <a:r>
              <a:rPr lang="en-IN" sz="1800" dirty="0" err="1"/>
              <a:t>endl</a:t>
            </a:r>
            <a:r>
              <a:rPr lang="en-IN" sz="1800" dirty="0"/>
              <a:t>;</a:t>
            </a:r>
          </a:p>
          <a:p>
            <a:pPr marL="0" indent="0">
              <a:buNone/>
            </a:pPr>
            <a:r>
              <a:rPr lang="en-IN" sz="1800" dirty="0"/>
              <a:t>    </a:t>
            </a:r>
            <a:r>
              <a:rPr lang="en-IN" sz="1800" dirty="0" err="1"/>
              <a:t>cout</a:t>
            </a:r>
            <a:r>
              <a:rPr lang="en-IN" sz="1800" dirty="0"/>
              <a:t>&lt;&lt;v1.at(1)&lt;&lt;</a:t>
            </a:r>
            <a:r>
              <a:rPr lang="en-IN" sz="1800" dirty="0" err="1"/>
              <a:t>endl</a:t>
            </a:r>
            <a:r>
              <a:rPr lang="en-IN" sz="1800" dirty="0"/>
              <a:t>;</a:t>
            </a:r>
          </a:p>
          <a:p>
            <a:pPr marL="0" indent="0">
              <a:buNone/>
            </a:pPr>
            <a:r>
              <a:rPr lang="en-IN" sz="1800" dirty="0"/>
              <a:t>    </a:t>
            </a:r>
            <a:r>
              <a:rPr lang="en-IN" sz="1800" dirty="0" err="1"/>
              <a:t>cout</a:t>
            </a:r>
            <a:r>
              <a:rPr lang="en-IN" sz="1800" dirty="0"/>
              <a:t>&lt;&lt;"Last </a:t>
            </a:r>
            <a:r>
              <a:rPr lang="en-IN" sz="1800" dirty="0" err="1"/>
              <a:t>val</a:t>
            </a:r>
            <a:r>
              <a:rPr lang="en-IN" sz="1800" dirty="0"/>
              <a:t>: "&lt;&lt;v1.back()&lt;&lt;</a:t>
            </a:r>
            <a:r>
              <a:rPr lang="en-IN" sz="1800" dirty="0" err="1"/>
              <a:t>endl</a:t>
            </a:r>
            <a:r>
              <a:rPr lang="en-IN" sz="1800" dirty="0"/>
              <a:t>;</a:t>
            </a:r>
          </a:p>
          <a:p>
            <a:pPr marL="0" indent="0">
              <a:buNone/>
            </a:pPr>
            <a:r>
              <a:rPr lang="en-IN" sz="1800" dirty="0"/>
              <a:t>    auto </a:t>
            </a:r>
            <a:r>
              <a:rPr lang="en-IN" sz="1800" dirty="0" err="1"/>
              <a:t>iter</a:t>
            </a:r>
            <a:r>
              <a:rPr lang="en-IN" sz="1800" dirty="0"/>
              <a:t>=v1.begin();</a:t>
            </a:r>
          </a:p>
          <a:p>
            <a:pPr marL="0" indent="0">
              <a:buNone/>
            </a:pPr>
            <a:r>
              <a:rPr lang="en-IN" dirty="0"/>
              <a:t>    </a:t>
            </a:r>
            <a:r>
              <a:rPr lang="en-IN" sz="1800" dirty="0"/>
              <a:t>v1.erase(</a:t>
            </a:r>
            <a:r>
              <a:rPr lang="en-IN" sz="1800" dirty="0" err="1"/>
              <a:t>iter</a:t>
            </a:r>
            <a:r>
              <a:rPr lang="en-IN" sz="1800" dirty="0"/>
              <a:t>);</a:t>
            </a:r>
          </a:p>
          <a:p>
            <a:pPr marL="0" indent="0">
              <a:buNone/>
            </a:pPr>
            <a:r>
              <a:rPr lang="en-IN" sz="1800" dirty="0"/>
              <a:t>    vector &lt;int&gt;::iterator it=v1.begin();</a:t>
            </a:r>
          </a:p>
          <a:p>
            <a:pPr marL="0" indent="0">
              <a:buNone/>
            </a:pPr>
            <a:r>
              <a:rPr lang="en-IN" sz="1800" dirty="0"/>
              <a:t>    v1.insert(it+1,40);</a:t>
            </a:r>
          </a:p>
          <a:p>
            <a:pPr marL="0" indent="0">
              <a:buNone/>
            </a:pPr>
            <a:r>
              <a:rPr lang="en-IN" sz="1800" dirty="0"/>
              <a:t>    for(int </a:t>
            </a:r>
            <a:r>
              <a:rPr lang="en-IN" sz="1800" dirty="0" err="1"/>
              <a:t>i</a:t>
            </a:r>
            <a:r>
              <a:rPr lang="en-IN" sz="1800" dirty="0"/>
              <a:t>=0;i&lt;v1.size();</a:t>
            </a:r>
            <a:r>
              <a:rPr lang="en-IN" sz="1800" dirty="0" err="1"/>
              <a:t>i</a:t>
            </a:r>
            <a:r>
              <a:rPr lang="en-IN" sz="1800" dirty="0"/>
              <a:t>++)</a:t>
            </a:r>
          </a:p>
          <a:p>
            <a:pPr marL="0" indent="0">
              <a:buNone/>
            </a:pPr>
            <a:r>
              <a:rPr lang="en-IN" sz="1800" dirty="0"/>
              <a:t>    {</a:t>
            </a:r>
          </a:p>
          <a:p>
            <a:pPr marL="0" indent="0">
              <a:buNone/>
            </a:pPr>
            <a:r>
              <a:rPr lang="en-IN" sz="1800" dirty="0"/>
              <a:t>        </a:t>
            </a:r>
            <a:r>
              <a:rPr lang="en-IN" sz="1800" dirty="0" err="1"/>
              <a:t>cout</a:t>
            </a:r>
            <a:r>
              <a:rPr lang="en-IN" sz="1800" dirty="0"/>
              <a:t>&lt;&lt;</a:t>
            </a:r>
            <a:r>
              <a:rPr lang="en-IN" sz="1800" dirty="0" err="1"/>
              <a:t>endl</a:t>
            </a:r>
            <a:r>
              <a:rPr lang="en-IN" sz="1800" dirty="0"/>
              <a:t>&lt;&lt;v1[</a:t>
            </a:r>
            <a:r>
              <a:rPr lang="en-IN" sz="1800" dirty="0" err="1"/>
              <a:t>i</a:t>
            </a:r>
            <a:r>
              <a:rPr lang="en-IN" sz="1800" dirty="0"/>
              <a:t>];</a:t>
            </a:r>
          </a:p>
          <a:p>
            <a:pPr marL="0" indent="0">
              <a:buNone/>
            </a:pPr>
            <a:r>
              <a:rPr lang="en-IN" sz="1800" dirty="0"/>
              <a:t>    }</a:t>
            </a:r>
          </a:p>
          <a:p>
            <a:pPr marL="0" indent="0">
              <a:buNone/>
            </a:pPr>
            <a:r>
              <a:rPr lang="en-IN" dirty="0"/>
              <a:t>   v1.clear();</a:t>
            </a:r>
            <a:endParaRPr lang="en-IN" sz="1800" dirty="0"/>
          </a:p>
          <a:p>
            <a:pPr marL="0" indent="0">
              <a:buNone/>
            </a:pPr>
            <a:r>
              <a:rPr lang="en-IN" sz="1800" dirty="0"/>
              <a:t>    return 0;</a:t>
            </a:r>
          </a:p>
          <a:p>
            <a:pPr marL="0" indent="0">
              <a:buNone/>
            </a:pPr>
            <a:r>
              <a:rPr lang="en-IN" sz="1800" dirty="0"/>
              <a:t>}</a:t>
            </a:r>
          </a:p>
        </p:txBody>
      </p:sp>
    </p:spTree>
    <p:extLst>
      <p:ext uri="{BB962C8B-B14F-4D97-AF65-F5344CB8AC3E}">
        <p14:creationId xmlns:p14="http://schemas.microsoft.com/office/powerpoint/2010/main" val="3856032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2FC1-AE99-4035-B9F3-2266394CD5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027CED-B523-4596-B30E-97B735216C41}"/>
              </a:ext>
            </a:extLst>
          </p:cNvPr>
          <p:cNvSpPr>
            <a:spLocks noGrp="1"/>
          </p:cNvSpPr>
          <p:nvPr>
            <p:ph idx="1"/>
          </p:nvPr>
        </p:nvSpPr>
        <p:spPr/>
        <p:txBody>
          <a:bodyPr>
            <a:normAutofit fontScale="70000" lnSpcReduction="20000"/>
          </a:bodyPr>
          <a:lstStyle/>
          <a:p>
            <a:pPr marL="0" indent="0">
              <a:buNone/>
            </a:pPr>
            <a:r>
              <a:rPr lang="en-IN" dirty="0"/>
              <a:t>#include &lt;iostream&gt;</a:t>
            </a:r>
          </a:p>
          <a:p>
            <a:pPr marL="0" indent="0">
              <a:buNone/>
            </a:pPr>
            <a:r>
              <a:rPr lang="en-IN" dirty="0"/>
              <a:t>#include &lt;vector&gt;</a:t>
            </a:r>
          </a:p>
          <a:p>
            <a:pPr marL="0" indent="0">
              <a:buNone/>
            </a:pPr>
            <a:r>
              <a:rPr lang="en-IN" dirty="0"/>
              <a:t>#include &lt;algorithm&gt;</a:t>
            </a:r>
          </a:p>
          <a:p>
            <a:pPr marL="0" indent="0">
              <a:buNone/>
            </a:pPr>
            <a:r>
              <a:rPr lang="en-IN" dirty="0"/>
              <a:t>using namespace std;</a:t>
            </a:r>
          </a:p>
          <a:p>
            <a:pPr marL="0" indent="0">
              <a:buNone/>
            </a:pPr>
            <a:r>
              <a:rPr lang="en-IN" dirty="0"/>
              <a:t>int main()</a:t>
            </a:r>
          </a:p>
          <a:p>
            <a:pPr marL="0" indent="0">
              <a:buNone/>
            </a:pPr>
            <a:r>
              <a:rPr lang="en-IN" dirty="0"/>
              <a:t>{</a:t>
            </a:r>
          </a:p>
          <a:p>
            <a:pPr marL="0" indent="0">
              <a:buNone/>
            </a:pPr>
            <a:r>
              <a:rPr lang="en-IN" dirty="0"/>
              <a:t>    vector &lt;int&gt; v1{20,10,30,40};</a:t>
            </a:r>
          </a:p>
          <a:p>
            <a:pPr marL="0" indent="0">
              <a:buNone/>
            </a:pPr>
            <a:r>
              <a:rPr lang="en-IN" dirty="0"/>
              <a:t>    sort(v1.begin(),v1.end());</a:t>
            </a:r>
          </a:p>
          <a:p>
            <a:pPr marL="0" indent="0">
              <a:buNone/>
            </a:pPr>
            <a:r>
              <a:rPr lang="en-IN" dirty="0"/>
              <a:t>    for (auto i:v1)</a:t>
            </a:r>
          </a:p>
          <a:p>
            <a:pPr marL="0" indent="0">
              <a:buNone/>
            </a:pPr>
            <a:r>
              <a:rPr lang="en-IN" dirty="0"/>
              <a:t>    {</a:t>
            </a:r>
          </a:p>
          <a:p>
            <a:pPr marL="0" indent="0">
              <a:buNone/>
            </a:pPr>
            <a:r>
              <a:rPr lang="en-IN" dirty="0"/>
              <a:t>          </a:t>
            </a:r>
            <a:r>
              <a:rPr lang="en-IN" dirty="0" err="1"/>
              <a:t>cout</a:t>
            </a:r>
            <a:r>
              <a:rPr lang="en-IN" dirty="0"/>
              <a:t>&lt;&lt;</a:t>
            </a:r>
            <a:r>
              <a:rPr lang="en-IN" dirty="0" err="1"/>
              <a:t>i</a:t>
            </a:r>
            <a:r>
              <a:rPr lang="en-IN" dirty="0"/>
              <a:t>&lt;&lt;</a:t>
            </a:r>
            <a:r>
              <a:rPr lang="en-IN" dirty="0" err="1"/>
              <a:t>endl</a:t>
            </a:r>
            <a:r>
              <a:rPr lang="en-IN" dirty="0"/>
              <a:t>;</a:t>
            </a:r>
          </a:p>
          <a:p>
            <a:pPr marL="0" indent="0">
              <a:buNone/>
            </a:pPr>
            <a:r>
              <a:rPr lang="en-IN" dirty="0"/>
              <a:t>    }</a:t>
            </a:r>
          </a:p>
          <a:p>
            <a:pPr marL="0" indent="0">
              <a:buNone/>
            </a:pPr>
            <a:r>
              <a:rPr lang="en-IN" dirty="0"/>
              <a:t>}</a:t>
            </a:r>
          </a:p>
          <a:p>
            <a:pPr marL="0" indent="0">
              <a:buNone/>
            </a:pPr>
            <a:endParaRPr lang="en-IN" dirty="0"/>
          </a:p>
        </p:txBody>
      </p:sp>
      <p:sp>
        <p:nvSpPr>
          <p:cNvPr id="4" name="Footer Placeholder 3">
            <a:extLst>
              <a:ext uri="{FF2B5EF4-FFF2-40B4-BE49-F238E27FC236}">
                <a16:creationId xmlns:a16="http://schemas.microsoft.com/office/drawing/2014/main" id="{5FB5DBF8-1798-4D69-A8B6-C43DAD5C94DC}"/>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8DEFAC53-CA4D-414B-82A8-37CC1C3CB6D3}"/>
              </a:ext>
            </a:extLst>
          </p:cNvPr>
          <p:cNvSpPr>
            <a:spLocks noGrp="1"/>
          </p:cNvSpPr>
          <p:nvPr>
            <p:ph type="sldNum" sz="quarter" idx="12"/>
          </p:nvPr>
        </p:nvSpPr>
        <p:spPr/>
        <p:txBody>
          <a:bodyPr/>
          <a:lstStyle/>
          <a:p>
            <a:fld id="{B6F15528-21DE-4FAA-801E-634DDDAF4B2B}" type="slidenum">
              <a:rPr lang="en-US" smtClean="0"/>
              <a:pPr/>
              <a:t>27</a:t>
            </a:fld>
            <a:endParaRPr lang="en-US"/>
          </a:p>
        </p:txBody>
      </p:sp>
      <p:sp>
        <p:nvSpPr>
          <p:cNvPr id="6" name="Title 1">
            <a:extLst>
              <a:ext uri="{FF2B5EF4-FFF2-40B4-BE49-F238E27FC236}">
                <a16:creationId xmlns:a16="http://schemas.microsoft.com/office/drawing/2014/main" id="{456D20F0-E35D-482B-876C-36BD7AAB286E}"/>
              </a:ext>
            </a:extLst>
          </p:cNvPr>
          <p:cNvSpPr txBox="1">
            <a:spLocks/>
          </p:cNvSpPr>
          <p:nvPr/>
        </p:nvSpPr>
        <p:spPr>
          <a:xfrm>
            <a:off x="0" y="0"/>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Vector-Sort Example</a:t>
            </a:r>
          </a:p>
        </p:txBody>
      </p:sp>
    </p:spTree>
    <p:extLst>
      <p:ext uri="{BB962C8B-B14F-4D97-AF65-F5344CB8AC3E}">
        <p14:creationId xmlns:p14="http://schemas.microsoft.com/office/powerpoint/2010/main" val="3020687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8172A-8328-4D70-8FC8-F78BE97936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FD9FF7-5FFE-4FE6-A3F1-4BA0599FD935}"/>
              </a:ext>
            </a:extLst>
          </p:cNvPr>
          <p:cNvSpPr>
            <a:spLocks noGrp="1"/>
          </p:cNvSpPr>
          <p:nvPr>
            <p:ph idx="1"/>
          </p:nvPr>
        </p:nvSpPr>
        <p:spPr/>
        <p:txBody>
          <a:bodyPr>
            <a:normAutofit fontScale="70000" lnSpcReduction="20000"/>
          </a:bodyPr>
          <a:lstStyle/>
          <a:p>
            <a:pPr marL="0" indent="0">
              <a:buNone/>
            </a:pPr>
            <a:r>
              <a:rPr lang="en-IN" dirty="0"/>
              <a:t>#include &lt;iostream&gt;</a:t>
            </a:r>
          </a:p>
          <a:p>
            <a:pPr marL="0" indent="0">
              <a:buNone/>
            </a:pPr>
            <a:r>
              <a:rPr lang="en-IN" dirty="0"/>
              <a:t>#include &lt;vector&gt;</a:t>
            </a:r>
          </a:p>
          <a:p>
            <a:pPr marL="0" indent="0">
              <a:buNone/>
            </a:pPr>
            <a:r>
              <a:rPr lang="en-IN" dirty="0"/>
              <a:t>#include &lt;algorithm&gt;</a:t>
            </a:r>
          </a:p>
          <a:p>
            <a:pPr marL="0" indent="0">
              <a:buNone/>
            </a:pPr>
            <a:r>
              <a:rPr lang="en-IN" dirty="0"/>
              <a:t>#include &lt;bits/</a:t>
            </a:r>
            <a:r>
              <a:rPr lang="en-IN" dirty="0" err="1"/>
              <a:t>stdc</a:t>
            </a:r>
            <a:r>
              <a:rPr lang="en-IN" dirty="0"/>
              <a:t>++.h&gt;</a:t>
            </a:r>
          </a:p>
          <a:p>
            <a:pPr marL="0" indent="0">
              <a:buNone/>
            </a:pPr>
            <a:r>
              <a:rPr lang="en-IN" dirty="0"/>
              <a:t>using namespace std;</a:t>
            </a:r>
          </a:p>
          <a:p>
            <a:pPr marL="0" indent="0">
              <a:buNone/>
            </a:pPr>
            <a:r>
              <a:rPr lang="en-IN" dirty="0"/>
              <a:t>int main()</a:t>
            </a:r>
          </a:p>
          <a:p>
            <a:pPr marL="0" indent="0">
              <a:buNone/>
            </a:pPr>
            <a:r>
              <a:rPr lang="en-IN" dirty="0"/>
              <a:t>{</a:t>
            </a:r>
          </a:p>
          <a:p>
            <a:pPr marL="0" indent="0">
              <a:buNone/>
            </a:pPr>
            <a:r>
              <a:rPr lang="en-IN" dirty="0"/>
              <a:t>    vector &lt;int&gt; v1{20,10,30,40};</a:t>
            </a:r>
          </a:p>
          <a:p>
            <a:pPr marL="0" indent="0">
              <a:buNone/>
            </a:pPr>
            <a:r>
              <a:rPr lang="en-IN" dirty="0"/>
              <a:t>    for(auto it=v1.rbegin();it!=v1.rend();it++)</a:t>
            </a:r>
          </a:p>
          <a:p>
            <a:pPr marL="0" indent="0">
              <a:buNone/>
            </a:pPr>
            <a:r>
              <a:rPr lang="en-IN" dirty="0"/>
              <a:t>            </a:t>
            </a:r>
            <a:r>
              <a:rPr lang="en-IN" dirty="0" err="1"/>
              <a:t>cout</a:t>
            </a:r>
            <a:r>
              <a:rPr lang="en-IN" dirty="0"/>
              <a:t>&lt;&lt;*it&lt;&lt;</a:t>
            </a:r>
            <a:r>
              <a:rPr lang="en-IN" dirty="0" err="1"/>
              <a:t>endl</a:t>
            </a:r>
            <a:r>
              <a:rPr lang="en-IN" dirty="0"/>
              <a:t>;</a:t>
            </a:r>
          </a:p>
          <a:p>
            <a:pPr marL="0" indent="0">
              <a:buNone/>
            </a:pPr>
            <a:r>
              <a:rPr lang="en-IN" dirty="0"/>
              <a:t>        return 0;</a:t>
            </a:r>
          </a:p>
          <a:p>
            <a:pPr marL="0" indent="0">
              <a:buNone/>
            </a:pPr>
            <a:r>
              <a:rPr lang="en-IN" dirty="0"/>
              <a:t>}</a:t>
            </a:r>
          </a:p>
          <a:p>
            <a:pPr marL="0" indent="0">
              <a:buNone/>
            </a:pPr>
            <a:endParaRPr lang="en-IN" dirty="0"/>
          </a:p>
        </p:txBody>
      </p:sp>
      <p:sp>
        <p:nvSpPr>
          <p:cNvPr id="4" name="Footer Placeholder 3">
            <a:extLst>
              <a:ext uri="{FF2B5EF4-FFF2-40B4-BE49-F238E27FC236}">
                <a16:creationId xmlns:a16="http://schemas.microsoft.com/office/drawing/2014/main" id="{8EA88973-EC57-41EE-BD5C-55C5162DCC0A}"/>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A0CBEBBF-254D-41FA-ABFA-B93737D77742}"/>
              </a:ext>
            </a:extLst>
          </p:cNvPr>
          <p:cNvSpPr>
            <a:spLocks noGrp="1"/>
          </p:cNvSpPr>
          <p:nvPr>
            <p:ph type="sldNum" sz="quarter" idx="12"/>
          </p:nvPr>
        </p:nvSpPr>
        <p:spPr/>
        <p:txBody>
          <a:bodyPr/>
          <a:lstStyle/>
          <a:p>
            <a:fld id="{B6F15528-21DE-4FAA-801E-634DDDAF4B2B}" type="slidenum">
              <a:rPr lang="en-US" smtClean="0"/>
              <a:pPr/>
              <a:t>28</a:t>
            </a:fld>
            <a:endParaRPr lang="en-US"/>
          </a:p>
        </p:txBody>
      </p:sp>
      <p:sp>
        <p:nvSpPr>
          <p:cNvPr id="6" name="Title 1">
            <a:extLst>
              <a:ext uri="{FF2B5EF4-FFF2-40B4-BE49-F238E27FC236}">
                <a16:creationId xmlns:a16="http://schemas.microsoft.com/office/drawing/2014/main" id="{092815A7-0F04-4489-9547-704E95F09B08}"/>
              </a:ext>
            </a:extLst>
          </p:cNvPr>
          <p:cNvSpPr txBox="1">
            <a:spLocks/>
          </p:cNvSpPr>
          <p:nvPr/>
        </p:nvSpPr>
        <p:spPr>
          <a:xfrm>
            <a:off x="0" y="0"/>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err="1"/>
              <a:t>rbegin</a:t>
            </a:r>
            <a:r>
              <a:rPr lang="en-US" dirty="0"/>
              <a:t>() and rend()</a:t>
            </a:r>
          </a:p>
        </p:txBody>
      </p:sp>
    </p:spTree>
    <p:extLst>
      <p:ext uri="{BB962C8B-B14F-4D97-AF65-F5344CB8AC3E}">
        <p14:creationId xmlns:p14="http://schemas.microsoft.com/office/powerpoint/2010/main" val="3162115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FBDB-730F-4E2E-82CF-F9C8EC41D2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161B76-5944-41CC-B9A8-E7EAC851AB3A}"/>
              </a:ext>
            </a:extLst>
          </p:cNvPr>
          <p:cNvSpPr>
            <a:spLocks noGrp="1"/>
          </p:cNvSpPr>
          <p:nvPr>
            <p:ph idx="1"/>
          </p:nvPr>
        </p:nvSpPr>
        <p:spPr/>
        <p:txBody>
          <a:bodyPr>
            <a:normAutofit fontScale="77500" lnSpcReduction="20000"/>
          </a:bodyPr>
          <a:lstStyle/>
          <a:p>
            <a:r>
              <a:rPr lang="en-US" dirty="0"/>
              <a:t>List class supports a bidirectional linear list</a:t>
            </a:r>
          </a:p>
          <a:p>
            <a:r>
              <a:rPr lang="en-US" dirty="0"/>
              <a:t>Vector supports random access but a list can be accessed sequentially only</a:t>
            </a:r>
          </a:p>
          <a:p>
            <a:r>
              <a:rPr lang="en-US" dirty="0"/>
              <a:t>List can be accessed front to back or back to front</a:t>
            </a:r>
          </a:p>
          <a:p>
            <a:r>
              <a:rPr lang="en-US" dirty="0"/>
              <a:t>Useful function of list class</a:t>
            </a:r>
          </a:p>
          <a:p>
            <a:pPr lvl="1"/>
            <a:r>
              <a:rPr lang="en-US" dirty="0"/>
              <a:t>Sort()</a:t>
            </a:r>
          </a:p>
          <a:p>
            <a:pPr lvl="1"/>
            <a:r>
              <a:rPr lang="en-US" dirty="0"/>
              <a:t>Size()</a:t>
            </a:r>
          </a:p>
          <a:p>
            <a:pPr lvl="1"/>
            <a:r>
              <a:rPr lang="en-US" dirty="0" err="1"/>
              <a:t>Push_back</a:t>
            </a:r>
            <a:r>
              <a:rPr lang="en-US" dirty="0"/>
              <a:t>()</a:t>
            </a:r>
          </a:p>
          <a:p>
            <a:pPr lvl="1"/>
            <a:r>
              <a:rPr lang="en-US" dirty="0" err="1"/>
              <a:t>Push_front</a:t>
            </a:r>
            <a:r>
              <a:rPr lang="en-US" dirty="0"/>
              <a:t>()</a:t>
            </a:r>
          </a:p>
          <a:p>
            <a:pPr lvl="1"/>
            <a:r>
              <a:rPr lang="en-US" dirty="0" err="1"/>
              <a:t>Pop_back</a:t>
            </a:r>
            <a:r>
              <a:rPr lang="en-US" dirty="0"/>
              <a:t>()</a:t>
            </a:r>
          </a:p>
          <a:p>
            <a:pPr lvl="1"/>
            <a:r>
              <a:rPr lang="en-US" dirty="0" err="1"/>
              <a:t>Pop_front</a:t>
            </a:r>
            <a:r>
              <a:rPr lang="en-US" dirty="0"/>
              <a:t>()</a:t>
            </a:r>
          </a:p>
          <a:p>
            <a:pPr lvl="1"/>
            <a:r>
              <a:rPr lang="en-US" dirty="0"/>
              <a:t>Reverse()</a:t>
            </a:r>
          </a:p>
        </p:txBody>
      </p:sp>
      <p:sp>
        <p:nvSpPr>
          <p:cNvPr id="4" name="Footer Placeholder 3">
            <a:extLst>
              <a:ext uri="{FF2B5EF4-FFF2-40B4-BE49-F238E27FC236}">
                <a16:creationId xmlns:a16="http://schemas.microsoft.com/office/drawing/2014/main" id="{01AF3E56-80C6-404C-9350-FC13F2DCF0B6}"/>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4FFDB835-FAAB-4FFA-9CF5-896A8FE88968}"/>
              </a:ext>
            </a:extLst>
          </p:cNvPr>
          <p:cNvSpPr>
            <a:spLocks noGrp="1"/>
          </p:cNvSpPr>
          <p:nvPr>
            <p:ph type="sldNum" sz="quarter" idx="12"/>
          </p:nvPr>
        </p:nvSpPr>
        <p:spPr/>
        <p:txBody>
          <a:bodyPr/>
          <a:lstStyle/>
          <a:p>
            <a:fld id="{B6F15528-21DE-4FAA-801E-634DDDAF4B2B}" type="slidenum">
              <a:rPr lang="en-US" smtClean="0"/>
              <a:pPr/>
              <a:t>29</a:t>
            </a:fld>
            <a:endParaRPr lang="en-US"/>
          </a:p>
        </p:txBody>
      </p:sp>
      <p:sp>
        <p:nvSpPr>
          <p:cNvPr id="6" name="Title 1">
            <a:extLst>
              <a:ext uri="{FF2B5EF4-FFF2-40B4-BE49-F238E27FC236}">
                <a16:creationId xmlns:a16="http://schemas.microsoft.com/office/drawing/2014/main" id="{B5DF0145-74C3-4277-B09D-C0AB6F8C8E3C}"/>
              </a:ext>
            </a:extLst>
          </p:cNvPr>
          <p:cNvSpPr txBox="1">
            <a:spLocks/>
          </p:cNvSpPr>
          <p:nvPr/>
        </p:nvSpPr>
        <p:spPr>
          <a:xfrm>
            <a:off x="0" y="-9330"/>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List class in STL</a:t>
            </a:r>
          </a:p>
        </p:txBody>
      </p:sp>
    </p:spTree>
    <p:extLst>
      <p:ext uri="{BB962C8B-B14F-4D97-AF65-F5344CB8AC3E}">
        <p14:creationId xmlns:p14="http://schemas.microsoft.com/office/powerpoint/2010/main" val="2251477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3B2E7-6F05-4C06-A7B0-ACFFEAB186F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3570E80-E9BA-44B9-B83B-9C5C3CF3484A}"/>
              </a:ext>
            </a:extLst>
          </p:cNvPr>
          <p:cNvSpPr>
            <a:spLocks noGrp="1"/>
          </p:cNvSpPr>
          <p:nvPr>
            <p:ph idx="1"/>
          </p:nvPr>
        </p:nvSpPr>
        <p:spPr/>
        <p:txBody>
          <a:bodyPr/>
          <a:lstStyle/>
          <a:p>
            <a:pPr>
              <a:lnSpc>
                <a:spcPct val="190000"/>
              </a:lnSpc>
            </a:pPr>
            <a:r>
              <a:rPr lang="en-IN" altLang="en-US" dirty="0"/>
              <a:t>Data structures are fast</a:t>
            </a:r>
          </a:p>
          <a:p>
            <a:pPr>
              <a:lnSpc>
                <a:spcPct val="190000"/>
              </a:lnSpc>
            </a:pPr>
            <a:r>
              <a:rPr lang="en-IN" altLang="en-US" dirty="0"/>
              <a:t>Saves us writing our own</a:t>
            </a:r>
          </a:p>
          <a:p>
            <a:pPr>
              <a:lnSpc>
                <a:spcPct val="190000"/>
              </a:lnSpc>
            </a:pPr>
            <a:r>
              <a:rPr lang="en-IN" altLang="en-US" dirty="0"/>
              <a:t>The algorithms are probably efficient</a:t>
            </a:r>
          </a:p>
          <a:p>
            <a:endParaRPr lang="en-IN" dirty="0"/>
          </a:p>
        </p:txBody>
      </p:sp>
      <p:sp>
        <p:nvSpPr>
          <p:cNvPr id="4" name="Footer Placeholder 3">
            <a:extLst>
              <a:ext uri="{FF2B5EF4-FFF2-40B4-BE49-F238E27FC236}">
                <a16:creationId xmlns:a16="http://schemas.microsoft.com/office/drawing/2014/main" id="{4566D648-E37D-417B-8820-DAE5DCA83D68}"/>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8924E5A2-2BB5-4A03-9323-E743A9BD5F6B}"/>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6" name="Title 1">
            <a:extLst>
              <a:ext uri="{FF2B5EF4-FFF2-40B4-BE49-F238E27FC236}">
                <a16:creationId xmlns:a16="http://schemas.microsoft.com/office/drawing/2014/main" id="{D171B489-ADC7-45C2-B526-D12893BD876F}"/>
              </a:ext>
            </a:extLst>
          </p:cNvPr>
          <p:cNvSpPr txBox="1">
            <a:spLocks/>
          </p:cNvSpPr>
          <p:nvPr/>
        </p:nvSpPr>
        <p:spPr>
          <a:xfrm>
            <a:off x="0" y="-39147"/>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Benefits of STL</a:t>
            </a:r>
          </a:p>
        </p:txBody>
      </p:sp>
      <p:sp>
        <p:nvSpPr>
          <p:cNvPr id="7" name="Title 1">
            <a:extLst>
              <a:ext uri="{FF2B5EF4-FFF2-40B4-BE49-F238E27FC236}">
                <a16:creationId xmlns:a16="http://schemas.microsoft.com/office/drawing/2014/main" id="{3B67E8D2-CB46-474D-8404-53317210436E}"/>
              </a:ext>
            </a:extLst>
          </p:cNvPr>
          <p:cNvSpPr txBox="1">
            <a:spLocks/>
          </p:cNvSpPr>
          <p:nvPr/>
        </p:nvSpPr>
        <p:spPr>
          <a:xfrm>
            <a:off x="0" y="-49086"/>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Benefits of STL</a:t>
            </a:r>
          </a:p>
        </p:txBody>
      </p:sp>
    </p:spTree>
    <p:extLst>
      <p:ext uri="{BB962C8B-B14F-4D97-AF65-F5344CB8AC3E}">
        <p14:creationId xmlns:p14="http://schemas.microsoft.com/office/powerpoint/2010/main" val="2778319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65511-2DCB-46BC-B8C4-98737034B7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10BFE7-1587-456A-9D9F-B113EC06EEF0}"/>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effectLst/>
                <a:latin typeface="Verdana" panose="020B0604030504040204" pitchFamily="34" charset="0"/>
              </a:rPr>
              <a:t>Element access</a:t>
            </a:r>
            <a:r>
              <a:rPr kumimoji="0" lang="en-US" altLang="en-US" sz="900" i="0" u="none" strike="noStrike" cap="none" normalizeH="0" baseline="0" dirty="0">
                <a:ln>
                  <a:noFill/>
                </a:ln>
                <a:effectLst/>
                <a:latin typeface="Verdana" panose="020B0604030504040204" pitchFamily="34" charset="0"/>
              </a:rPr>
              <a:t>:</a:t>
            </a:r>
            <a:endParaRPr kumimoji="0" lang="en-US" altLang="en-US" sz="180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hlinkClick r:id="rId2">
                  <a:extLst>
                    <a:ext uri="{A12FA001-AC4F-418D-AE19-62706E023703}">
                      <ahyp:hlinkClr xmlns:ahyp="http://schemas.microsoft.com/office/drawing/2018/hyperlinkcolor" val="tx"/>
                    </a:ext>
                  </a:extLst>
                </a:hlinkClick>
              </a:rPr>
              <a:t>front</a:t>
            </a:r>
            <a:endParaRPr kumimoji="0" lang="en-US" altLang="en-US" sz="900" i="0" u="none" strike="noStrike" cap="none" normalizeH="0" baseline="0" dirty="0">
              <a:ln>
                <a:noFill/>
              </a:ln>
              <a:effectLst/>
              <a:latin typeface="Verdana" panose="020B060403050404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rPr>
              <a:t>Access first element </a:t>
            </a:r>
            <a:r>
              <a:rPr kumimoji="0" lang="en-US" altLang="en-US" sz="800" i="0" u="none" strike="noStrike" cap="none" normalizeH="0" baseline="0" dirty="0">
                <a:ln>
                  <a:noFill/>
                </a:ln>
                <a:effectLst/>
                <a:latin typeface="Verdana" panose="020B0604030504040204" pitchFamily="34" charset="0"/>
              </a:rPr>
              <a:t>(public member function )</a:t>
            </a:r>
            <a:endParaRPr kumimoji="0" lang="en-US" altLang="en-US" sz="60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hlinkClick r:id="rId3">
                  <a:extLst>
                    <a:ext uri="{A12FA001-AC4F-418D-AE19-62706E023703}">
                      <ahyp:hlinkClr xmlns:ahyp="http://schemas.microsoft.com/office/drawing/2018/hyperlinkcolor" val="tx"/>
                    </a:ext>
                  </a:extLst>
                </a:hlinkClick>
              </a:rPr>
              <a:t>back</a:t>
            </a:r>
            <a:endParaRPr kumimoji="0" lang="en-US" altLang="en-US" sz="900" i="0" u="none" strike="noStrike" cap="none" normalizeH="0" baseline="0" dirty="0">
              <a:ln>
                <a:noFill/>
              </a:ln>
              <a:effectLst/>
              <a:latin typeface="Verdana" panose="020B060403050404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rPr>
              <a:t>Access last element </a:t>
            </a:r>
            <a:r>
              <a:rPr kumimoji="0" lang="en-US" altLang="en-US" sz="800" i="0" u="none" strike="noStrike" cap="none" normalizeH="0" baseline="0" dirty="0">
                <a:ln>
                  <a:noFill/>
                </a:ln>
                <a:effectLst/>
                <a:latin typeface="Verdana" panose="020B0604030504040204" pitchFamily="34" charset="0"/>
              </a:rPr>
              <a:t>(public member function )</a:t>
            </a: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900" i="0" u="none" strike="noStrike" cap="none" normalizeH="0" baseline="0" dirty="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effectLst/>
                <a:latin typeface="Verdana" panose="020B0604030504040204" pitchFamily="34" charset="0"/>
              </a:rPr>
              <a:t>Capacity</a:t>
            </a:r>
            <a:r>
              <a:rPr kumimoji="0" lang="en-US" altLang="en-US" sz="900" i="0" u="none" strike="noStrike" cap="none" normalizeH="0" baseline="0" dirty="0">
                <a:ln>
                  <a:noFill/>
                </a:ln>
                <a:effectLst/>
                <a:latin typeface="Verdana" panose="020B0604030504040204" pitchFamily="34" charset="0"/>
              </a:rPr>
              <a:t>:</a:t>
            </a:r>
            <a:endParaRPr kumimoji="0" lang="en-US" altLang="en-US" sz="180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hlinkClick r:id="rId4">
                  <a:extLst>
                    <a:ext uri="{A12FA001-AC4F-418D-AE19-62706E023703}">
                      <ahyp:hlinkClr xmlns:ahyp="http://schemas.microsoft.com/office/drawing/2018/hyperlinkcolor" val="tx"/>
                    </a:ext>
                  </a:extLst>
                </a:hlinkClick>
              </a:rPr>
              <a:t>empty</a:t>
            </a:r>
            <a:endParaRPr kumimoji="0" lang="en-US" altLang="en-US" sz="900" i="0" u="none" strike="noStrike" cap="none" normalizeH="0" baseline="0" dirty="0">
              <a:ln>
                <a:noFill/>
              </a:ln>
              <a:effectLst/>
              <a:latin typeface="Verdana" panose="020B060403050404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rPr>
              <a:t>Test whether container is empty </a:t>
            </a:r>
            <a:r>
              <a:rPr kumimoji="0" lang="en-US" altLang="en-US" sz="800" i="0" u="none" strike="noStrike" cap="none" normalizeH="0" baseline="0" dirty="0">
                <a:ln>
                  <a:noFill/>
                </a:ln>
                <a:effectLst/>
                <a:latin typeface="Verdana" panose="020B0604030504040204" pitchFamily="34" charset="0"/>
              </a:rPr>
              <a:t>(public member function )</a:t>
            </a:r>
            <a:endParaRPr kumimoji="0" lang="en-US" altLang="en-US" sz="60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hlinkClick r:id="rId5">
                  <a:extLst>
                    <a:ext uri="{A12FA001-AC4F-418D-AE19-62706E023703}">
                      <ahyp:hlinkClr xmlns:ahyp="http://schemas.microsoft.com/office/drawing/2018/hyperlinkcolor" val="tx"/>
                    </a:ext>
                  </a:extLst>
                </a:hlinkClick>
              </a:rPr>
              <a:t>size</a:t>
            </a:r>
            <a:endParaRPr kumimoji="0" lang="en-US" altLang="en-US" sz="900" i="0" u="none" strike="noStrike" cap="none" normalizeH="0" baseline="0" dirty="0">
              <a:ln>
                <a:noFill/>
              </a:ln>
              <a:effectLst/>
              <a:latin typeface="Verdana" panose="020B060403050404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rPr>
              <a:t>Return size </a:t>
            </a:r>
            <a:r>
              <a:rPr kumimoji="0" lang="en-US" altLang="en-US" sz="800" i="0" u="none" strike="noStrike" cap="none" normalizeH="0" baseline="0" dirty="0">
                <a:ln>
                  <a:noFill/>
                </a:ln>
                <a:effectLst/>
                <a:latin typeface="Verdana" panose="020B0604030504040204" pitchFamily="34" charset="0"/>
              </a:rPr>
              <a:t>(public member function )</a:t>
            </a:r>
            <a:endParaRPr kumimoji="0" lang="en-US" altLang="en-US" sz="60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err="1">
                <a:ln>
                  <a:noFill/>
                </a:ln>
                <a:effectLst/>
                <a:latin typeface="Verdana" panose="020B0604030504040204" pitchFamily="34" charset="0"/>
                <a:hlinkClick r:id="rId6">
                  <a:extLst>
                    <a:ext uri="{A12FA001-AC4F-418D-AE19-62706E023703}">
                      <ahyp:hlinkClr xmlns:ahyp="http://schemas.microsoft.com/office/drawing/2018/hyperlinkcolor" val="tx"/>
                    </a:ext>
                  </a:extLst>
                </a:hlinkClick>
              </a:rPr>
              <a:t>max_size</a:t>
            </a:r>
            <a:endParaRPr kumimoji="0" lang="en-US" altLang="en-US" sz="900" i="0" u="none" strike="noStrike" cap="none" normalizeH="0" baseline="0" dirty="0">
              <a:ln>
                <a:noFill/>
              </a:ln>
              <a:effectLst/>
              <a:latin typeface="Verdana" panose="020B060403050404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rPr>
              <a:t>Return maximum size </a:t>
            </a:r>
            <a:r>
              <a:rPr kumimoji="0" lang="en-US" altLang="en-US" sz="800" i="0" u="none" strike="noStrike" cap="none" normalizeH="0" baseline="0" dirty="0">
                <a:ln>
                  <a:noFill/>
                </a:ln>
                <a:effectLst/>
                <a:latin typeface="Verdana" panose="020B0604030504040204" pitchFamily="34" charset="0"/>
              </a:rPr>
              <a:t>(public member function )</a:t>
            </a: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800" i="0" u="none" strike="noStrike" cap="none" normalizeH="0" baseline="0" dirty="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effectLst/>
                <a:latin typeface="Verdana" panose="020B0604030504040204" pitchFamily="34" charset="0"/>
              </a:rPr>
              <a:t>Iterators</a:t>
            </a:r>
            <a:r>
              <a:rPr kumimoji="0" lang="en-US" altLang="en-US" sz="900" i="0" u="none" strike="noStrike" cap="none" normalizeH="0" baseline="0" dirty="0">
                <a:ln>
                  <a:noFill/>
                </a:ln>
                <a:effectLst/>
                <a:latin typeface="Verdana" panose="020B0604030504040204" pitchFamily="34" charset="0"/>
              </a:rPr>
              <a:t>:</a:t>
            </a:r>
            <a:endParaRPr kumimoji="0" lang="en-US" altLang="en-US" sz="180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hlinkClick r:id="rId7">
                  <a:extLst>
                    <a:ext uri="{A12FA001-AC4F-418D-AE19-62706E023703}">
                      <ahyp:hlinkClr xmlns:ahyp="http://schemas.microsoft.com/office/drawing/2018/hyperlinkcolor" val="tx"/>
                    </a:ext>
                  </a:extLst>
                </a:hlinkClick>
              </a:rPr>
              <a:t>begin</a:t>
            </a:r>
            <a:endParaRPr kumimoji="0" lang="en-US" altLang="en-US" sz="900" i="0" u="none" strike="noStrike" cap="none" normalizeH="0" baseline="0" dirty="0">
              <a:ln>
                <a:noFill/>
              </a:ln>
              <a:effectLst/>
              <a:latin typeface="Verdana" panose="020B060403050404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rPr>
              <a:t>Return iterator to beginning </a:t>
            </a:r>
            <a:r>
              <a:rPr kumimoji="0" lang="en-US" altLang="en-US" sz="800" i="0" u="none" strike="noStrike" cap="none" normalizeH="0" baseline="0" dirty="0">
                <a:ln>
                  <a:noFill/>
                </a:ln>
                <a:effectLst/>
                <a:latin typeface="Verdana" panose="020B0604030504040204" pitchFamily="34" charset="0"/>
              </a:rPr>
              <a:t>(public member function )</a:t>
            </a:r>
            <a:endParaRPr kumimoji="0" lang="en-US" altLang="en-US" sz="60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hlinkClick r:id="rId8">
                  <a:extLst>
                    <a:ext uri="{A12FA001-AC4F-418D-AE19-62706E023703}">
                      <ahyp:hlinkClr xmlns:ahyp="http://schemas.microsoft.com/office/drawing/2018/hyperlinkcolor" val="tx"/>
                    </a:ext>
                  </a:extLst>
                </a:hlinkClick>
              </a:rPr>
              <a:t>end</a:t>
            </a:r>
            <a:endParaRPr kumimoji="0" lang="en-US" altLang="en-US" sz="900" i="0" u="none" strike="noStrike" cap="none" normalizeH="0" baseline="0" dirty="0">
              <a:ln>
                <a:noFill/>
              </a:ln>
              <a:effectLst/>
              <a:latin typeface="Verdana" panose="020B060403050404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rPr>
              <a:t>Return iterator to end </a:t>
            </a:r>
            <a:r>
              <a:rPr kumimoji="0" lang="en-US" altLang="en-US" sz="800" i="0" u="none" strike="noStrike" cap="none" normalizeH="0" baseline="0" dirty="0">
                <a:ln>
                  <a:noFill/>
                </a:ln>
                <a:effectLst/>
                <a:latin typeface="Verdana" panose="020B0604030504040204" pitchFamily="34" charset="0"/>
              </a:rPr>
              <a:t>(public member function )</a:t>
            </a:r>
            <a:endParaRPr kumimoji="0" lang="en-US" altLang="en-US" sz="60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err="1">
                <a:ln>
                  <a:noFill/>
                </a:ln>
                <a:effectLst/>
                <a:latin typeface="Verdana" panose="020B0604030504040204" pitchFamily="34" charset="0"/>
                <a:hlinkClick r:id="rId9">
                  <a:extLst>
                    <a:ext uri="{A12FA001-AC4F-418D-AE19-62706E023703}">
                      <ahyp:hlinkClr xmlns:ahyp="http://schemas.microsoft.com/office/drawing/2018/hyperlinkcolor" val="tx"/>
                    </a:ext>
                  </a:extLst>
                </a:hlinkClick>
              </a:rPr>
              <a:t>rbegin</a:t>
            </a:r>
            <a:endParaRPr kumimoji="0" lang="en-US" altLang="en-US" sz="900" i="0" u="none" strike="noStrike" cap="none" normalizeH="0" baseline="0" dirty="0">
              <a:ln>
                <a:noFill/>
              </a:ln>
              <a:effectLst/>
              <a:latin typeface="Verdana" panose="020B060403050404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rPr>
              <a:t>Return reverse iterator to reverse beginning </a:t>
            </a:r>
            <a:r>
              <a:rPr kumimoji="0" lang="en-US" altLang="en-US" sz="800" i="0" u="none" strike="noStrike" cap="none" normalizeH="0" baseline="0" dirty="0">
                <a:ln>
                  <a:noFill/>
                </a:ln>
                <a:effectLst/>
                <a:latin typeface="Verdana" panose="020B0604030504040204" pitchFamily="34" charset="0"/>
              </a:rPr>
              <a:t>(public member function )</a:t>
            </a:r>
            <a:endParaRPr kumimoji="0" lang="en-US" altLang="en-US" sz="60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hlinkClick r:id="rId10">
                  <a:extLst>
                    <a:ext uri="{A12FA001-AC4F-418D-AE19-62706E023703}">
                      <ahyp:hlinkClr xmlns:ahyp="http://schemas.microsoft.com/office/drawing/2018/hyperlinkcolor" val="tx"/>
                    </a:ext>
                  </a:extLst>
                </a:hlinkClick>
              </a:rPr>
              <a:t>rend</a:t>
            </a:r>
            <a:endParaRPr kumimoji="0" lang="en-US" altLang="en-US" sz="900" i="0" u="none" strike="noStrike" cap="none" normalizeH="0" baseline="0" dirty="0">
              <a:ln>
                <a:noFill/>
              </a:ln>
              <a:effectLst/>
              <a:latin typeface="Verdana" panose="020B060403050404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rPr>
              <a:t>Return reverse iterator to reverse end </a:t>
            </a:r>
            <a:r>
              <a:rPr kumimoji="0" lang="en-US" altLang="en-US" sz="800" i="0" u="none" strike="noStrike" cap="none" normalizeH="0" baseline="0" dirty="0">
                <a:ln>
                  <a:noFill/>
                </a:ln>
                <a:effectLst/>
                <a:latin typeface="Verdana" panose="020B0604030504040204" pitchFamily="34" charset="0"/>
              </a:rPr>
              <a:t>(public member function )</a:t>
            </a:r>
            <a:endParaRPr kumimoji="0" lang="en-US" altLang="en-US" sz="60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err="1">
                <a:ln>
                  <a:noFill/>
                </a:ln>
                <a:effectLst/>
                <a:latin typeface="Verdana" panose="020B0604030504040204" pitchFamily="34" charset="0"/>
                <a:hlinkClick r:id="rId11">
                  <a:extLst>
                    <a:ext uri="{A12FA001-AC4F-418D-AE19-62706E023703}">
                      <ahyp:hlinkClr xmlns:ahyp="http://schemas.microsoft.com/office/drawing/2018/hyperlinkcolor" val="tx"/>
                    </a:ext>
                  </a:extLst>
                </a:hlinkClick>
              </a:rPr>
              <a:t>cbegin</a:t>
            </a:r>
            <a:r>
              <a:rPr kumimoji="0" lang="en-US" altLang="en-US" sz="900" i="0" u="none" strike="noStrike" cap="none" normalizeH="0" baseline="0" dirty="0">
                <a:ln>
                  <a:noFill/>
                </a:ln>
                <a:effectLst/>
                <a:latin typeface="Verdana" panose="020B0604030504040204" pitchFamily="34" charset="0"/>
                <a:hlinkClick r:id="rId11">
                  <a:extLst>
                    <a:ext uri="{A12FA001-AC4F-418D-AE19-62706E023703}">
                      <ahyp:hlinkClr xmlns:ahyp="http://schemas.microsoft.com/office/drawing/2018/hyperlinkcolor" val="tx"/>
                    </a:ext>
                  </a:extLst>
                </a:hlinkClick>
              </a:rPr>
              <a:t> </a:t>
            </a:r>
            <a:endParaRPr kumimoji="0" lang="en-US" altLang="en-US" sz="900" i="0" u="none" strike="noStrike" cap="none" normalizeH="0" baseline="0" dirty="0">
              <a:ln>
                <a:noFill/>
              </a:ln>
              <a:effectLst/>
              <a:latin typeface="Verdana" panose="020B060403050404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rPr>
              <a:t>Return </a:t>
            </a:r>
            <a:r>
              <a:rPr kumimoji="0" lang="en-US" altLang="en-US" sz="900" i="0" u="none" strike="noStrike" cap="none" normalizeH="0" baseline="0" dirty="0" err="1">
                <a:ln>
                  <a:noFill/>
                </a:ln>
                <a:effectLst/>
                <a:latin typeface="Verdana" panose="020B0604030504040204" pitchFamily="34" charset="0"/>
              </a:rPr>
              <a:t>const_iterator</a:t>
            </a:r>
            <a:r>
              <a:rPr kumimoji="0" lang="en-US" altLang="en-US" sz="900" i="0" u="none" strike="noStrike" cap="none" normalizeH="0" baseline="0" dirty="0">
                <a:ln>
                  <a:noFill/>
                </a:ln>
                <a:effectLst/>
                <a:latin typeface="Verdana" panose="020B0604030504040204" pitchFamily="34" charset="0"/>
              </a:rPr>
              <a:t> to beginning </a:t>
            </a:r>
            <a:r>
              <a:rPr kumimoji="0" lang="en-US" altLang="en-US" sz="800" i="0" u="none" strike="noStrike" cap="none" normalizeH="0" baseline="0" dirty="0">
                <a:ln>
                  <a:noFill/>
                </a:ln>
                <a:effectLst/>
                <a:latin typeface="Verdana" panose="020B0604030504040204" pitchFamily="34" charset="0"/>
              </a:rPr>
              <a:t>(public member function )</a:t>
            </a:r>
            <a:endParaRPr kumimoji="0" lang="en-US" altLang="en-US" sz="60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err="1">
                <a:ln>
                  <a:noFill/>
                </a:ln>
                <a:effectLst/>
                <a:latin typeface="Verdana" panose="020B0604030504040204" pitchFamily="34" charset="0"/>
                <a:hlinkClick r:id="rId12">
                  <a:extLst>
                    <a:ext uri="{A12FA001-AC4F-418D-AE19-62706E023703}">
                      <ahyp:hlinkClr xmlns:ahyp="http://schemas.microsoft.com/office/drawing/2018/hyperlinkcolor" val="tx"/>
                    </a:ext>
                  </a:extLst>
                </a:hlinkClick>
              </a:rPr>
              <a:t>cend</a:t>
            </a:r>
            <a:r>
              <a:rPr kumimoji="0" lang="en-US" altLang="en-US" sz="900" i="0" u="none" strike="noStrike" cap="none" normalizeH="0" baseline="0" dirty="0">
                <a:ln>
                  <a:noFill/>
                </a:ln>
                <a:effectLst/>
                <a:latin typeface="Verdana" panose="020B0604030504040204" pitchFamily="34" charset="0"/>
                <a:hlinkClick r:id="rId12">
                  <a:extLst>
                    <a:ext uri="{A12FA001-AC4F-418D-AE19-62706E023703}">
                      <ahyp:hlinkClr xmlns:ahyp="http://schemas.microsoft.com/office/drawing/2018/hyperlinkcolor" val="tx"/>
                    </a:ext>
                  </a:extLst>
                </a:hlinkClick>
              </a:rPr>
              <a:t> </a:t>
            </a:r>
            <a:endParaRPr kumimoji="0" lang="en-US" altLang="en-US" sz="900" i="0" u="none" strike="noStrike" cap="none" normalizeH="0" baseline="0" dirty="0">
              <a:ln>
                <a:noFill/>
              </a:ln>
              <a:effectLst/>
              <a:latin typeface="Verdana" panose="020B060403050404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rPr>
              <a:t>Return </a:t>
            </a:r>
            <a:r>
              <a:rPr kumimoji="0" lang="en-US" altLang="en-US" sz="900" i="0" u="none" strike="noStrike" cap="none" normalizeH="0" baseline="0" dirty="0" err="1">
                <a:ln>
                  <a:noFill/>
                </a:ln>
                <a:effectLst/>
                <a:latin typeface="Verdana" panose="020B0604030504040204" pitchFamily="34" charset="0"/>
              </a:rPr>
              <a:t>const_iterator</a:t>
            </a:r>
            <a:r>
              <a:rPr kumimoji="0" lang="en-US" altLang="en-US" sz="900" i="0" u="none" strike="noStrike" cap="none" normalizeH="0" baseline="0" dirty="0">
                <a:ln>
                  <a:noFill/>
                </a:ln>
                <a:effectLst/>
                <a:latin typeface="Verdana" panose="020B0604030504040204" pitchFamily="34" charset="0"/>
              </a:rPr>
              <a:t> to end </a:t>
            </a:r>
            <a:r>
              <a:rPr kumimoji="0" lang="en-US" altLang="en-US" sz="800" i="0" u="none" strike="noStrike" cap="none" normalizeH="0" baseline="0" dirty="0">
                <a:ln>
                  <a:noFill/>
                </a:ln>
                <a:effectLst/>
                <a:latin typeface="Verdana" panose="020B0604030504040204" pitchFamily="34" charset="0"/>
              </a:rPr>
              <a:t>(public member function )</a:t>
            </a:r>
            <a:endParaRPr kumimoji="0" lang="en-US" altLang="en-US" sz="60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err="1">
                <a:ln>
                  <a:noFill/>
                </a:ln>
                <a:effectLst/>
                <a:latin typeface="Verdana" panose="020B0604030504040204" pitchFamily="34" charset="0"/>
                <a:hlinkClick r:id="rId13">
                  <a:extLst>
                    <a:ext uri="{A12FA001-AC4F-418D-AE19-62706E023703}">
                      <ahyp:hlinkClr xmlns:ahyp="http://schemas.microsoft.com/office/drawing/2018/hyperlinkcolor" val="tx"/>
                    </a:ext>
                  </a:extLst>
                </a:hlinkClick>
              </a:rPr>
              <a:t>crbegin</a:t>
            </a:r>
            <a:r>
              <a:rPr kumimoji="0" lang="en-US" altLang="en-US" sz="900" i="0" u="none" strike="noStrike" cap="none" normalizeH="0" baseline="0" dirty="0">
                <a:ln>
                  <a:noFill/>
                </a:ln>
                <a:effectLst/>
                <a:latin typeface="Verdana" panose="020B0604030504040204" pitchFamily="34" charset="0"/>
                <a:hlinkClick r:id="rId13">
                  <a:extLst>
                    <a:ext uri="{A12FA001-AC4F-418D-AE19-62706E023703}">
                      <ahyp:hlinkClr xmlns:ahyp="http://schemas.microsoft.com/office/drawing/2018/hyperlinkcolor" val="tx"/>
                    </a:ext>
                  </a:extLst>
                </a:hlinkClick>
              </a:rPr>
              <a:t> </a:t>
            </a:r>
            <a:endParaRPr kumimoji="0" lang="en-US" altLang="en-US" sz="900" i="0" u="none" strike="noStrike" cap="none" normalizeH="0" baseline="0" dirty="0">
              <a:ln>
                <a:noFill/>
              </a:ln>
              <a:effectLst/>
              <a:latin typeface="Verdana" panose="020B060403050404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rPr>
              <a:t>Return </a:t>
            </a:r>
            <a:r>
              <a:rPr kumimoji="0" lang="en-US" altLang="en-US" sz="900" i="0" u="none" strike="noStrike" cap="none" normalizeH="0" baseline="0" dirty="0" err="1">
                <a:ln>
                  <a:noFill/>
                </a:ln>
                <a:effectLst/>
                <a:latin typeface="Verdana" panose="020B0604030504040204" pitchFamily="34" charset="0"/>
              </a:rPr>
              <a:t>const_reverse_iterator</a:t>
            </a:r>
            <a:r>
              <a:rPr kumimoji="0" lang="en-US" altLang="en-US" sz="900" i="0" u="none" strike="noStrike" cap="none" normalizeH="0" baseline="0" dirty="0">
                <a:ln>
                  <a:noFill/>
                </a:ln>
                <a:effectLst/>
                <a:latin typeface="Verdana" panose="020B0604030504040204" pitchFamily="34" charset="0"/>
              </a:rPr>
              <a:t> to reverse beginning </a:t>
            </a:r>
            <a:r>
              <a:rPr kumimoji="0" lang="en-US" altLang="en-US" sz="800" i="0" u="none" strike="noStrike" cap="none" normalizeH="0" baseline="0" dirty="0">
                <a:ln>
                  <a:noFill/>
                </a:ln>
                <a:effectLst/>
                <a:latin typeface="Verdana" panose="020B0604030504040204" pitchFamily="34" charset="0"/>
              </a:rPr>
              <a:t>(public member function )</a:t>
            </a:r>
            <a:endParaRPr kumimoji="0" lang="en-US" altLang="en-US" sz="60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err="1">
                <a:ln>
                  <a:noFill/>
                </a:ln>
                <a:effectLst/>
                <a:latin typeface="Verdana" panose="020B0604030504040204" pitchFamily="34" charset="0"/>
                <a:hlinkClick r:id="rId14">
                  <a:extLst>
                    <a:ext uri="{A12FA001-AC4F-418D-AE19-62706E023703}">
                      <ahyp:hlinkClr xmlns:ahyp="http://schemas.microsoft.com/office/drawing/2018/hyperlinkcolor" val="tx"/>
                    </a:ext>
                  </a:extLst>
                </a:hlinkClick>
              </a:rPr>
              <a:t>crend</a:t>
            </a:r>
            <a:r>
              <a:rPr kumimoji="0" lang="en-US" altLang="en-US" sz="900" i="0" u="none" strike="noStrike" cap="none" normalizeH="0" baseline="0" dirty="0">
                <a:ln>
                  <a:noFill/>
                </a:ln>
                <a:effectLst/>
                <a:latin typeface="Verdana" panose="020B0604030504040204" pitchFamily="34" charset="0"/>
                <a:hlinkClick r:id="rId14">
                  <a:extLst>
                    <a:ext uri="{A12FA001-AC4F-418D-AE19-62706E023703}">
                      <ahyp:hlinkClr xmlns:ahyp="http://schemas.microsoft.com/office/drawing/2018/hyperlinkcolor" val="tx"/>
                    </a:ext>
                  </a:extLst>
                </a:hlinkClick>
              </a:rPr>
              <a:t> </a:t>
            </a:r>
            <a:endParaRPr kumimoji="0" lang="en-US" altLang="en-US" sz="900" i="0" u="none" strike="noStrike" cap="none" normalizeH="0" baseline="0" dirty="0">
              <a:ln>
                <a:noFill/>
              </a:ln>
              <a:effectLst/>
              <a:latin typeface="Verdana" panose="020B060403050404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rPr>
              <a:t>Return </a:t>
            </a:r>
            <a:r>
              <a:rPr kumimoji="0" lang="en-US" altLang="en-US" sz="900" i="0" u="none" strike="noStrike" cap="none" normalizeH="0" baseline="0" dirty="0" err="1">
                <a:ln>
                  <a:noFill/>
                </a:ln>
                <a:effectLst/>
                <a:latin typeface="Verdana" panose="020B0604030504040204" pitchFamily="34" charset="0"/>
              </a:rPr>
              <a:t>const_reverse_iterator</a:t>
            </a:r>
            <a:r>
              <a:rPr kumimoji="0" lang="en-US" altLang="en-US" sz="900" i="0" u="none" strike="noStrike" cap="none" normalizeH="0" baseline="0" dirty="0">
                <a:ln>
                  <a:noFill/>
                </a:ln>
                <a:effectLst/>
                <a:latin typeface="Verdana" panose="020B0604030504040204" pitchFamily="34" charset="0"/>
              </a:rPr>
              <a:t> to reverse end </a:t>
            </a:r>
            <a:r>
              <a:rPr kumimoji="0" lang="en-US" altLang="en-US" sz="800" i="0" u="none" strike="noStrike" cap="none" normalizeH="0" baseline="0" dirty="0">
                <a:ln>
                  <a:noFill/>
                </a:ln>
                <a:effectLst/>
                <a:latin typeface="Verdana" panose="020B0604030504040204" pitchFamily="34" charset="0"/>
              </a:rPr>
              <a:t>(public member function )</a:t>
            </a:r>
            <a:endParaRPr kumimoji="0" lang="en-US" altLang="en-US" sz="900" i="0" u="none" strike="noStrike" cap="none" normalizeH="0" baseline="0" dirty="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effectLst/>
              <a:latin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900" i="0" u="none" strike="noStrike" cap="none" normalizeH="0" baseline="0" dirty="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effectLst/>
              <a:latin typeface="Arial" panose="020B0604020202020204" pitchFamily="34" charset="0"/>
            </a:endParaRPr>
          </a:p>
          <a:p>
            <a:pPr marL="0" indent="0">
              <a:buNone/>
            </a:pPr>
            <a:endParaRPr lang="en-IN" dirty="0"/>
          </a:p>
        </p:txBody>
      </p:sp>
      <p:sp>
        <p:nvSpPr>
          <p:cNvPr id="4" name="Footer Placeholder 3">
            <a:extLst>
              <a:ext uri="{FF2B5EF4-FFF2-40B4-BE49-F238E27FC236}">
                <a16:creationId xmlns:a16="http://schemas.microsoft.com/office/drawing/2014/main" id="{0117688A-3C1B-47BF-8D22-57562D554E32}"/>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4EC31793-2BE8-4856-B48E-CB0E3D245222}"/>
              </a:ext>
            </a:extLst>
          </p:cNvPr>
          <p:cNvSpPr>
            <a:spLocks noGrp="1"/>
          </p:cNvSpPr>
          <p:nvPr>
            <p:ph type="sldNum" sz="quarter" idx="12"/>
          </p:nvPr>
        </p:nvSpPr>
        <p:spPr/>
        <p:txBody>
          <a:bodyPr/>
          <a:lstStyle/>
          <a:p>
            <a:fld id="{B6F15528-21DE-4FAA-801E-634DDDAF4B2B}" type="slidenum">
              <a:rPr lang="en-US" smtClean="0"/>
              <a:pPr/>
              <a:t>30</a:t>
            </a:fld>
            <a:endParaRPr lang="en-US"/>
          </a:p>
        </p:txBody>
      </p:sp>
      <p:sp>
        <p:nvSpPr>
          <p:cNvPr id="7" name="TextBox 6">
            <a:extLst>
              <a:ext uri="{FF2B5EF4-FFF2-40B4-BE49-F238E27FC236}">
                <a16:creationId xmlns:a16="http://schemas.microsoft.com/office/drawing/2014/main" id="{F76811A6-6F65-4992-B0BE-30AD8B582E99}"/>
              </a:ext>
            </a:extLst>
          </p:cNvPr>
          <p:cNvSpPr txBox="1"/>
          <p:nvPr/>
        </p:nvSpPr>
        <p:spPr>
          <a:xfrm>
            <a:off x="4953000" y="1828800"/>
            <a:ext cx="4572000" cy="38318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effectLst/>
                <a:latin typeface="Verdana" panose="020B0604030504040204" pitchFamily="34" charset="0"/>
              </a:rPr>
              <a:t>Modifiers</a:t>
            </a:r>
            <a:r>
              <a:rPr kumimoji="0" lang="en-US" altLang="en-US" sz="900" i="0" u="none" strike="noStrike" cap="none" normalizeH="0" baseline="0" dirty="0">
                <a:ln>
                  <a:noFill/>
                </a:ln>
                <a:effectLst/>
                <a:latin typeface="Verdana" panose="020B0604030504040204" pitchFamily="34" charset="0"/>
              </a:rPr>
              <a:t>:</a:t>
            </a:r>
            <a:endParaRPr kumimoji="0" lang="en-US" altLang="en-US" sz="180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hlinkClick r:id="rId15">
                  <a:extLst>
                    <a:ext uri="{A12FA001-AC4F-418D-AE19-62706E023703}">
                      <ahyp:hlinkClr xmlns:ahyp="http://schemas.microsoft.com/office/drawing/2018/hyperlinkcolor" val="tx"/>
                    </a:ext>
                  </a:extLst>
                </a:hlinkClick>
              </a:rPr>
              <a:t>assign</a:t>
            </a:r>
            <a:endParaRPr kumimoji="0" lang="en-US" altLang="en-US" sz="900" i="0" u="none" strike="noStrike" cap="none" normalizeH="0" baseline="0" dirty="0">
              <a:ln>
                <a:noFill/>
              </a:ln>
              <a:effectLst/>
              <a:latin typeface="Verdana" panose="020B060403050404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rPr>
              <a:t>Assign new content to container </a:t>
            </a:r>
            <a:r>
              <a:rPr kumimoji="0" lang="en-US" altLang="en-US" sz="800" i="0" u="none" strike="noStrike" cap="none" normalizeH="0" baseline="0" dirty="0">
                <a:ln>
                  <a:noFill/>
                </a:ln>
                <a:effectLst/>
                <a:latin typeface="Verdana" panose="020B0604030504040204" pitchFamily="34" charset="0"/>
              </a:rPr>
              <a:t>(public member function )</a:t>
            </a:r>
            <a:endParaRPr kumimoji="0" lang="en-US" altLang="en-US" sz="60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err="1">
                <a:ln>
                  <a:noFill/>
                </a:ln>
                <a:effectLst/>
                <a:latin typeface="Verdana" panose="020B0604030504040204" pitchFamily="34" charset="0"/>
                <a:hlinkClick r:id="rId16">
                  <a:extLst>
                    <a:ext uri="{A12FA001-AC4F-418D-AE19-62706E023703}">
                      <ahyp:hlinkClr xmlns:ahyp="http://schemas.microsoft.com/office/drawing/2018/hyperlinkcolor" val="tx"/>
                    </a:ext>
                  </a:extLst>
                </a:hlinkClick>
              </a:rPr>
              <a:t>emplace_front</a:t>
            </a:r>
            <a:r>
              <a:rPr kumimoji="0" lang="en-US" altLang="en-US" sz="900" i="0" u="none" strike="noStrike" cap="none" normalizeH="0" baseline="0" dirty="0">
                <a:ln>
                  <a:noFill/>
                </a:ln>
                <a:effectLst/>
                <a:latin typeface="Verdana" panose="020B0604030504040204" pitchFamily="34" charset="0"/>
                <a:hlinkClick r:id="rId16">
                  <a:extLst>
                    <a:ext uri="{A12FA001-AC4F-418D-AE19-62706E023703}">
                      <ahyp:hlinkClr xmlns:ahyp="http://schemas.microsoft.com/office/drawing/2018/hyperlinkcolor" val="tx"/>
                    </a:ext>
                  </a:extLst>
                </a:hlinkClick>
              </a:rPr>
              <a:t> </a:t>
            </a:r>
            <a:endParaRPr kumimoji="0" lang="en-US" altLang="en-US" sz="900" i="0" u="none" strike="noStrike" cap="none" normalizeH="0" baseline="0" dirty="0">
              <a:ln>
                <a:noFill/>
              </a:ln>
              <a:effectLst/>
              <a:latin typeface="Verdana" panose="020B060403050404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rPr>
              <a:t>Construct and insert element at beginning </a:t>
            </a:r>
            <a:r>
              <a:rPr kumimoji="0" lang="en-US" altLang="en-US" sz="800" i="0" u="none" strike="noStrike" cap="none" normalizeH="0" baseline="0" dirty="0">
                <a:ln>
                  <a:noFill/>
                </a:ln>
                <a:effectLst/>
                <a:latin typeface="Verdana" panose="020B0604030504040204" pitchFamily="34" charset="0"/>
              </a:rPr>
              <a:t>(public member function )</a:t>
            </a:r>
            <a:endParaRPr kumimoji="0" lang="en-US" altLang="en-US" sz="60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err="1">
                <a:ln>
                  <a:noFill/>
                </a:ln>
                <a:effectLst/>
                <a:latin typeface="Verdana" panose="020B0604030504040204" pitchFamily="34" charset="0"/>
                <a:hlinkClick r:id="rId17">
                  <a:extLst>
                    <a:ext uri="{A12FA001-AC4F-418D-AE19-62706E023703}">
                      <ahyp:hlinkClr xmlns:ahyp="http://schemas.microsoft.com/office/drawing/2018/hyperlinkcolor" val="tx"/>
                    </a:ext>
                  </a:extLst>
                </a:hlinkClick>
              </a:rPr>
              <a:t>push_front</a:t>
            </a:r>
            <a:endParaRPr kumimoji="0" lang="en-US" altLang="en-US" sz="900" i="0" u="none" strike="noStrike" cap="none" normalizeH="0" baseline="0" dirty="0">
              <a:ln>
                <a:noFill/>
              </a:ln>
              <a:effectLst/>
              <a:latin typeface="Verdana" panose="020B060403050404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rPr>
              <a:t>Insert element at beginning </a:t>
            </a:r>
            <a:r>
              <a:rPr kumimoji="0" lang="en-US" altLang="en-US" sz="800" i="0" u="none" strike="noStrike" cap="none" normalizeH="0" baseline="0" dirty="0">
                <a:ln>
                  <a:noFill/>
                </a:ln>
                <a:effectLst/>
                <a:latin typeface="Verdana" panose="020B0604030504040204" pitchFamily="34" charset="0"/>
              </a:rPr>
              <a:t>(public member function )</a:t>
            </a:r>
            <a:endParaRPr kumimoji="0" lang="en-US" altLang="en-US" sz="60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err="1">
                <a:ln>
                  <a:noFill/>
                </a:ln>
                <a:effectLst/>
                <a:latin typeface="Verdana" panose="020B0604030504040204" pitchFamily="34" charset="0"/>
                <a:hlinkClick r:id="rId18">
                  <a:extLst>
                    <a:ext uri="{A12FA001-AC4F-418D-AE19-62706E023703}">
                      <ahyp:hlinkClr xmlns:ahyp="http://schemas.microsoft.com/office/drawing/2018/hyperlinkcolor" val="tx"/>
                    </a:ext>
                  </a:extLst>
                </a:hlinkClick>
              </a:rPr>
              <a:t>pop_front</a:t>
            </a:r>
            <a:endParaRPr kumimoji="0" lang="en-US" altLang="en-US" sz="900" i="0" u="none" strike="noStrike" cap="none" normalizeH="0" baseline="0" dirty="0">
              <a:ln>
                <a:noFill/>
              </a:ln>
              <a:effectLst/>
              <a:latin typeface="Verdana" panose="020B060403050404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rPr>
              <a:t>Delete first element </a:t>
            </a:r>
            <a:r>
              <a:rPr kumimoji="0" lang="en-US" altLang="en-US" sz="800" i="0" u="none" strike="noStrike" cap="none" normalizeH="0" baseline="0" dirty="0">
                <a:ln>
                  <a:noFill/>
                </a:ln>
                <a:effectLst/>
                <a:latin typeface="Verdana" panose="020B0604030504040204" pitchFamily="34" charset="0"/>
              </a:rPr>
              <a:t>(public member function )</a:t>
            </a:r>
            <a:endParaRPr kumimoji="0" lang="en-US" altLang="en-US" sz="60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err="1">
                <a:ln>
                  <a:noFill/>
                </a:ln>
                <a:effectLst/>
                <a:latin typeface="Verdana" panose="020B0604030504040204" pitchFamily="34" charset="0"/>
                <a:hlinkClick r:id="rId19">
                  <a:extLst>
                    <a:ext uri="{A12FA001-AC4F-418D-AE19-62706E023703}">
                      <ahyp:hlinkClr xmlns:ahyp="http://schemas.microsoft.com/office/drawing/2018/hyperlinkcolor" val="tx"/>
                    </a:ext>
                  </a:extLst>
                </a:hlinkClick>
              </a:rPr>
              <a:t>emplace_back</a:t>
            </a:r>
            <a:r>
              <a:rPr kumimoji="0" lang="en-US" altLang="en-US" sz="900" i="0" u="none" strike="noStrike" cap="none" normalizeH="0" baseline="0" dirty="0">
                <a:ln>
                  <a:noFill/>
                </a:ln>
                <a:effectLst/>
                <a:latin typeface="Verdana" panose="020B0604030504040204" pitchFamily="34" charset="0"/>
                <a:hlinkClick r:id="rId19">
                  <a:extLst>
                    <a:ext uri="{A12FA001-AC4F-418D-AE19-62706E023703}">
                      <ahyp:hlinkClr xmlns:ahyp="http://schemas.microsoft.com/office/drawing/2018/hyperlinkcolor" val="tx"/>
                    </a:ext>
                  </a:extLst>
                </a:hlinkClick>
              </a:rPr>
              <a:t> </a:t>
            </a:r>
            <a:endParaRPr kumimoji="0" lang="en-US" altLang="en-US" sz="900" i="0" u="none" strike="noStrike" cap="none" normalizeH="0" baseline="0" dirty="0">
              <a:ln>
                <a:noFill/>
              </a:ln>
              <a:effectLst/>
              <a:latin typeface="Verdana" panose="020B060403050404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rPr>
              <a:t>Construct and insert element at the end </a:t>
            </a:r>
            <a:r>
              <a:rPr kumimoji="0" lang="en-US" altLang="en-US" sz="800" i="0" u="none" strike="noStrike" cap="none" normalizeH="0" baseline="0" dirty="0">
                <a:ln>
                  <a:noFill/>
                </a:ln>
                <a:effectLst/>
                <a:latin typeface="Verdana" panose="020B0604030504040204" pitchFamily="34" charset="0"/>
              </a:rPr>
              <a:t>(public member function )</a:t>
            </a:r>
            <a:endParaRPr kumimoji="0" lang="en-US" altLang="en-US" sz="60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err="1">
                <a:ln>
                  <a:noFill/>
                </a:ln>
                <a:effectLst/>
                <a:latin typeface="Verdana" panose="020B0604030504040204" pitchFamily="34" charset="0"/>
                <a:hlinkClick r:id="rId20">
                  <a:extLst>
                    <a:ext uri="{A12FA001-AC4F-418D-AE19-62706E023703}">
                      <ahyp:hlinkClr xmlns:ahyp="http://schemas.microsoft.com/office/drawing/2018/hyperlinkcolor" val="tx"/>
                    </a:ext>
                  </a:extLst>
                </a:hlinkClick>
              </a:rPr>
              <a:t>push_back</a:t>
            </a:r>
            <a:endParaRPr kumimoji="0" lang="en-US" altLang="en-US" sz="900" i="0" u="none" strike="noStrike" cap="none" normalizeH="0" baseline="0" dirty="0">
              <a:ln>
                <a:noFill/>
              </a:ln>
              <a:effectLst/>
              <a:latin typeface="Verdana" panose="020B060403050404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rPr>
              <a:t>Add element at the end </a:t>
            </a:r>
            <a:r>
              <a:rPr kumimoji="0" lang="en-US" altLang="en-US" sz="800" i="0" u="none" strike="noStrike" cap="none" normalizeH="0" baseline="0" dirty="0">
                <a:ln>
                  <a:noFill/>
                </a:ln>
                <a:effectLst/>
                <a:latin typeface="Verdana" panose="020B0604030504040204" pitchFamily="34" charset="0"/>
              </a:rPr>
              <a:t>(public member function )</a:t>
            </a:r>
            <a:endParaRPr kumimoji="0" lang="en-US" altLang="en-US" sz="60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err="1">
                <a:ln>
                  <a:noFill/>
                </a:ln>
                <a:effectLst/>
                <a:latin typeface="Verdana" panose="020B0604030504040204" pitchFamily="34" charset="0"/>
                <a:hlinkClick r:id="rId21">
                  <a:extLst>
                    <a:ext uri="{A12FA001-AC4F-418D-AE19-62706E023703}">
                      <ahyp:hlinkClr xmlns:ahyp="http://schemas.microsoft.com/office/drawing/2018/hyperlinkcolor" val="tx"/>
                    </a:ext>
                  </a:extLst>
                </a:hlinkClick>
              </a:rPr>
              <a:t>pop_back</a:t>
            </a:r>
            <a:endParaRPr kumimoji="0" lang="en-US" altLang="en-US" sz="900" i="0" u="none" strike="noStrike" cap="none" normalizeH="0" baseline="0" dirty="0">
              <a:ln>
                <a:noFill/>
              </a:ln>
              <a:effectLst/>
              <a:latin typeface="Verdana" panose="020B060403050404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rPr>
              <a:t>Delete last element </a:t>
            </a:r>
            <a:r>
              <a:rPr kumimoji="0" lang="en-US" altLang="en-US" sz="800" i="0" u="none" strike="noStrike" cap="none" normalizeH="0" baseline="0" dirty="0">
                <a:ln>
                  <a:noFill/>
                </a:ln>
                <a:effectLst/>
                <a:latin typeface="Verdana" panose="020B0604030504040204" pitchFamily="34" charset="0"/>
              </a:rPr>
              <a:t>(public member function )</a:t>
            </a:r>
            <a:endParaRPr kumimoji="0" lang="en-US" altLang="en-US" sz="60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hlinkClick r:id="rId22">
                  <a:extLst>
                    <a:ext uri="{A12FA001-AC4F-418D-AE19-62706E023703}">
                      <ahyp:hlinkClr xmlns:ahyp="http://schemas.microsoft.com/office/drawing/2018/hyperlinkcolor" val="tx"/>
                    </a:ext>
                  </a:extLst>
                </a:hlinkClick>
              </a:rPr>
              <a:t>emplace </a:t>
            </a:r>
            <a:endParaRPr kumimoji="0" lang="en-US" altLang="en-US" sz="900" i="0" u="none" strike="noStrike" cap="none" normalizeH="0" baseline="0" dirty="0">
              <a:ln>
                <a:noFill/>
              </a:ln>
              <a:effectLst/>
              <a:latin typeface="Verdana" panose="020B060403050404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rPr>
              <a:t>Construct and insert element </a:t>
            </a:r>
            <a:r>
              <a:rPr kumimoji="0" lang="en-US" altLang="en-US" sz="800" i="0" u="none" strike="noStrike" cap="none" normalizeH="0" baseline="0" dirty="0">
                <a:ln>
                  <a:noFill/>
                </a:ln>
                <a:effectLst/>
                <a:latin typeface="Verdana" panose="020B0604030504040204" pitchFamily="34" charset="0"/>
              </a:rPr>
              <a:t>(public member function )</a:t>
            </a:r>
            <a:endParaRPr kumimoji="0" lang="en-US" altLang="en-US" sz="60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hlinkClick r:id="rId23">
                  <a:extLst>
                    <a:ext uri="{A12FA001-AC4F-418D-AE19-62706E023703}">
                      <ahyp:hlinkClr xmlns:ahyp="http://schemas.microsoft.com/office/drawing/2018/hyperlinkcolor" val="tx"/>
                    </a:ext>
                  </a:extLst>
                </a:hlinkClick>
              </a:rPr>
              <a:t>insert</a:t>
            </a:r>
            <a:endParaRPr kumimoji="0" lang="en-US" altLang="en-US" sz="900" i="0" u="none" strike="noStrike" cap="none" normalizeH="0" baseline="0" dirty="0">
              <a:ln>
                <a:noFill/>
              </a:ln>
              <a:effectLst/>
              <a:latin typeface="Verdana" panose="020B060403050404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rPr>
              <a:t>Insert elements </a:t>
            </a:r>
            <a:r>
              <a:rPr kumimoji="0" lang="en-US" altLang="en-US" sz="800" i="0" u="none" strike="noStrike" cap="none" normalizeH="0" baseline="0" dirty="0">
                <a:ln>
                  <a:noFill/>
                </a:ln>
                <a:effectLst/>
                <a:latin typeface="Verdana" panose="020B0604030504040204" pitchFamily="34" charset="0"/>
              </a:rPr>
              <a:t>(public member function )</a:t>
            </a:r>
            <a:endParaRPr kumimoji="0" lang="en-US" altLang="en-US" sz="60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hlinkClick r:id="rId24">
                  <a:extLst>
                    <a:ext uri="{A12FA001-AC4F-418D-AE19-62706E023703}">
                      <ahyp:hlinkClr xmlns:ahyp="http://schemas.microsoft.com/office/drawing/2018/hyperlinkcolor" val="tx"/>
                    </a:ext>
                  </a:extLst>
                </a:hlinkClick>
              </a:rPr>
              <a:t>erase</a:t>
            </a:r>
            <a:endParaRPr kumimoji="0" lang="en-US" altLang="en-US" sz="900" i="0" u="none" strike="noStrike" cap="none" normalizeH="0" baseline="0" dirty="0">
              <a:ln>
                <a:noFill/>
              </a:ln>
              <a:effectLst/>
              <a:latin typeface="Verdana" panose="020B060403050404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rPr>
              <a:t>Erase elements </a:t>
            </a:r>
            <a:r>
              <a:rPr kumimoji="0" lang="en-US" altLang="en-US" sz="800" i="0" u="none" strike="noStrike" cap="none" normalizeH="0" baseline="0" dirty="0">
                <a:ln>
                  <a:noFill/>
                </a:ln>
                <a:effectLst/>
                <a:latin typeface="Verdana" panose="020B0604030504040204" pitchFamily="34" charset="0"/>
              </a:rPr>
              <a:t>(public member function )</a:t>
            </a:r>
            <a:endParaRPr kumimoji="0" lang="en-US" altLang="en-US" sz="60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hlinkClick r:id="rId25">
                  <a:extLst>
                    <a:ext uri="{A12FA001-AC4F-418D-AE19-62706E023703}">
                      <ahyp:hlinkClr xmlns:ahyp="http://schemas.microsoft.com/office/drawing/2018/hyperlinkcolor" val="tx"/>
                    </a:ext>
                  </a:extLst>
                </a:hlinkClick>
              </a:rPr>
              <a:t>swap</a:t>
            </a:r>
            <a:endParaRPr kumimoji="0" lang="en-US" altLang="en-US" sz="900" i="0" u="none" strike="noStrike" cap="none" normalizeH="0" baseline="0" dirty="0">
              <a:ln>
                <a:noFill/>
              </a:ln>
              <a:effectLst/>
              <a:latin typeface="Verdana" panose="020B060403050404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rPr>
              <a:t>Swap content </a:t>
            </a:r>
            <a:r>
              <a:rPr kumimoji="0" lang="en-US" altLang="en-US" sz="800" i="0" u="none" strike="noStrike" cap="none" normalizeH="0" baseline="0" dirty="0">
                <a:ln>
                  <a:noFill/>
                </a:ln>
                <a:effectLst/>
                <a:latin typeface="Verdana" panose="020B0604030504040204" pitchFamily="34" charset="0"/>
              </a:rPr>
              <a:t>(public member function )</a:t>
            </a:r>
            <a:endParaRPr kumimoji="0" lang="en-US" altLang="en-US" sz="60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hlinkClick r:id="rId26">
                  <a:extLst>
                    <a:ext uri="{A12FA001-AC4F-418D-AE19-62706E023703}">
                      <ahyp:hlinkClr xmlns:ahyp="http://schemas.microsoft.com/office/drawing/2018/hyperlinkcolor" val="tx"/>
                    </a:ext>
                  </a:extLst>
                </a:hlinkClick>
              </a:rPr>
              <a:t>resize</a:t>
            </a:r>
            <a:endParaRPr kumimoji="0" lang="en-US" altLang="en-US" sz="900" i="0" u="none" strike="noStrike" cap="none" normalizeH="0" baseline="0" dirty="0">
              <a:ln>
                <a:noFill/>
              </a:ln>
              <a:effectLst/>
              <a:latin typeface="Verdana" panose="020B060403050404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rPr>
              <a:t>Change size </a:t>
            </a:r>
            <a:r>
              <a:rPr kumimoji="0" lang="en-US" altLang="en-US" sz="800" i="0" u="none" strike="noStrike" cap="none" normalizeH="0" baseline="0" dirty="0">
                <a:ln>
                  <a:noFill/>
                </a:ln>
                <a:effectLst/>
                <a:latin typeface="Verdana" panose="020B0604030504040204" pitchFamily="34" charset="0"/>
              </a:rPr>
              <a:t>(public member function )</a:t>
            </a:r>
            <a:endParaRPr kumimoji="0" lang="en-US" altLang="en-US" sz="60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hlinkClick r:id="rId27">
                  <a:extLst>
                    <a:ext uri="{A12FA001-AC4F-418D-AE19-62706E023703}">
                      <ahyp:hlinkClr xmlns:ahyp="http://schemas.microsoft.com/office/drawing/2018/hyperlinkcolor" val="tx"/>
                    </a:ext>
                  </a:extLst>
                </a:hlinkClick>
              </a:rPr>
              <a:t>clear</a:t>
            </a:r>
            <a:endParaRPr kumimoji="0" lang="en-US" altLang="en-US" sz="900" i="0" u="none" strike="noStrike" cap="none" normalizeH="0" baseline="0" dirty="0">
              <a:ln>
                <a:noFill/>
              </a:ln>
              <a:effectLst/>
              <a:latin typeface="Verdana" panose="020B060403050404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900" i="0" u="none" strike="noStrike" cap="none" normalizeH="0" baseline="0" dirty="0">
                <a:ln>
                  <a:noFill/>
                </a:ln>
                <a:effectLst/>
                <a:latin typeface="Verdana" panose="020B0604030504040204" pitchFamily="34" charset="0"/>
              </a:rPr>
              <a:t>Clear content </a:t>
            </a:r>
            <a:r>
              <a:rPr kumimoji="0" lang="en-US" altLang="en-US" sz="800" i="0" u="none" strike="noStrike" cap="none" normalizeH="0" baseline="0" dirty="0">
                <a:ln>
                  <a:noFill/>
                </a:ln>
                <a:effectLst/>
                <a:latin typeface="Verdana" panose="020B0604030504040204" pitchFamily="34" charset="0"/>
              </a:rPr>
              <a:t>(public member function )</a:t>
            </a:r>
            <a:endParaRPr kumimoji="0" lang="en-US" altLang="en-US" sz="900" i="0" u="none" strike="noStrike" cap="none" normalizeH="0" baseline="0" dirty="0">
              <a:ln>
                <a:noFill/>
              </a:ln>
              <a:effectLst/>
              <a:latin typeface="Verdana" panose="020B0604030504040204" pitchFamily="34" charset="0"/>
            </a:endParaRPr>
          </a:p>
        </p:txBody>
      </p:sp>
      <p:sp>
        <p:nvSpPr>
          <p:cNvPr id="9" name="Title 1">
            <a:extLst>
              <a:ext uri="{FF2B5EF4-FFF2-40B4-BE49-F238E27FC236}">
                <a16:creationId xmlns:a16="http://schemas.microsoft.com/office/drawing/2014/main" id="{B7256E10-E016-4444-B147-C7DA8A1369EF}"/>
              </a:ext>
            </a:extLst>
          </p:cNvPr>
          <p:cNvSpPr txBox="1">
            <a:spLocks/>
          </p:cNvSpPr>
          <p:nvPr/>
        </p:nvSpPr>
        <p:spPr>
          <a:xfrm>
            <a:off x="0" y="-9330"/>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List class in STL</a:t>
            </a:r>
          </a:p>
        </p:txBody>
      </p:sp>
    </p:spTree>
    <p:extLst>
      <p:ext uri="{BB962C8B-B14F-4D97-AF65-F5344CB8AC3E}">
        <p14:creationId xmlns:p14="http://schemas.microsoft.com/office/powerpoint/2010/main" val="2564812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5F73B-F5A8-4BE8-AB4D-4115937594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86C5B1-AB3D-43A7-8DF7-36BECB10C199}"/>
              </a:ext>
            </a:extLst>
          </p:cNvPr>
          <p:cNvSpPr>
            <a:spLocks noGrp="1"/>
          </p:cNvSpPr>
          <p:nvPr>
            <p:ph idx="1"/>
          </p:nvPr>
        </p:nvSpPr>
        <p:spPr/>
        <p:txBody>
          <a:bodyPr>
            <a:normAutofit fontScale="47500" lnSpcReduction="20000"/>
          </a:bodyPr>
          <a:lstStyle/>
          <a:p>
            <a:pPr marL="0" indent="0">
              <a:buNone/>
            </a:pPr>
            <a:r>
              <a:rPr lang="en-US" dirty="0"/>
              <a:t>#include &lt;iostream&gt;</a:t>
            </a:r>
          </a:p>
          <a:p>
            <a:pPr marL="0" indent="0">
              <a:buNone/>
            </a:pPr>
            <a:r>
              <a:rPr lang="en-US" dirty="0"/>
              <a:t>#include &lt;list&gt;</a:t>
            </a:r>
          </a:p>
          <a:p>
            <a:pPr marL="0" indent="0">
              <a:buNone/>
            </a:pPr>
            <a:r>
              <a:rPr lang="en-US" dirty="0"/>
              <a:t>using namespace std;</a:t>
            </a:r>
          </a:p>
          <a:p>
            <a:pPr marL="0" indent="0">
              <a:buNone/>
            </a:pPr>
            <a:endParaRPr lang="en-US" dirty="0"/>
          </a:p>
          <a:p>
            <a:pPr marL="0" indent="0">
              <a:buNone/>
            </a:pPr>
            <a:endParaRPr lang="en-US" dirty="0"/>
          </a:p>
          <a:p>
            <a:pPr marL="0" indent="0">
              <a:buNone/>
            </a:pPr>
            <a:r>
              <a:rPr lang="en-US" dirty="0"/>
              <a:t>int main()</a:t>
            </a:r>
          </a:p>
          <a:p>
            <a:pPr marL="0" indent="0">
              <a:buNone/>
            </a:pPr>
            <a:r>
              <a:rPr lang="en-US" dirty="0"/>
              <a:t>{</a:t>
            </a:r>
          </a:p>
          <a:p>
            <a:pPr marL="0" indent="0">
              <a:buNone/>
            </a:pPr>
            <a:r>
              <a:rPr lang="en-US" dirty="0"/>
              <a:t>    list &lt;int&gt; l1={100,20,3000,40};</a:t>
            </a:r>
          </a:p>
          <a:p>
            <a:pPr marL="0" indent="0">
              <a:buNone/>
            </a:pPr>
            <a:r>
              <a:rPr lang="en-US" dirty="0"/>
              <a:t>    list&lt;int&gt;::iterator it=l1.begin();</a:t>
            </a:r>
          </a:p>
          <a:p>
            <a:pPr marL="0" indent="0">
              <a:buNone/>
            </a:pPr>
            <a:r>
              <a:rPr lang="en-US" dirty="0"/>
              <a:t>    while(it!=l1.end())</a:t>
            </a:r>
          </a:p>
          <a:p>
            <a:pPr marL="0" indent="0">
              <a:buNone/>
            </a:pPr>
            <a:r>
              <a:rPr lang="en-US" dirty="0"/>
              <a:t>    {</a:t>
            </a:r>
          </a:p>
          <a:p>
            <a:pPr marL="0" indent="0">
              <a:buNone/>
            </a:pPr>
            <a:r>
              <a:rPr lang="en-US" dirty="0"/>
              <a:t>        </a:t>
            </a:r>
            <a:r>
              <a:rPr lang="en-US" dirty="0" err="1"/>
              <a:t>cout</a:t>
            </a:r>
            <a:r>
              <a:rPr lang="en-US" dirty="0"/>
              <a:t>&lt;&lt;*it&lt;&lt;" "&lt;&lt;</a:t>
            </a:r>
            <a:r>
              <a:rPr lang="en-US" dirty="0" err="1"/>
              <a:t>endl</a:t>
            </a:r>
            <a:r>
              <a:rPr lang="en-US" dirty="0"/>
              <a:t>;</a:t>
            </a:r>
          </a:p>
          <a:p>
            <a:pPr marL="0" indent="0">
              <a:buNone/>
            </a:pPr>
            <a:r>
              <a:rPr lang="en-US" dirty="0"/>
              <a:t>        it++;</a:t>
            </a:r>
          </a:p>
          <a:p>
            <a:pPr marL="0" indent="0">
              <a:buNone/>
            </a:pPr>
            <a:r>
              <a:rPr lang="en-US" dirty="0"/>
              <a:t>    }</a:t>
            </a:r>
          </a:p>
          <a:p>
            <a:pPr marL="0" indent="0">
              <a:buNone/>
            </a:pPr>
            <a:r>
              <a:rPr lang="en-US" dirty="0"/>
              <a:t>    </a:t>
            </a:r>
            <a:r>
              <a:rPr lang="en-US" dirty="0" err="1"/>
              <a:t>cout</a:t>
            </a:r>
            <a:r>
              <a:rPr lang="en-US" dirty="0"/>
              <a:t>&lt;&lt;"size of l1: "&lt;&lt;l1.size()&lt;&lt;</a:t>
            </a:r>
            <a:r>
              <a:rPr lang="en-US" dirty="0" err="1"/>
              <a:t>endl</a:t>
            </a:r>
            <a:r>
              <a:rPr lang="en-US" dirty="0"/>
              <a:t>;</a:t>
            </a:r>
          </a:p>
          <a:p>
            <a:pPr marL="0" indent="0">
              <a:buNone/>
            </a:pPr>
            <a:r>
              <a:rPr lang="en-US" dirty="0"/>
              <a:t>    l1.push_back(50);</a:t>
            </a:r>
          </a:p>
          <a:p>
            <a:pPr marL="0" indent="0">
              <a:buNone/>
            </a:pPr>
            <a:r>
              <a:rPr lang="en-US" dirty="0"/>
              <a:t>    l1.push_front(60);</a:t>
            </a:r>
          </a:p>
          <a:p>
            <a:pPr marL="0" indent="0">
              <a:buNone/>
            </a:pPr>
            <a:r>
              <a:rPr lang="en-US" dirty="0"/>
              <a:t>    list&lt;int&gt;::iterator it1=l1.begin();</a:t>
            </a:r>
          </a:p>
          <a:p>
            <a:pPr marL="0" indent="0">
              <a:buNone/>
            </a:pPr>
            <a:endParaRPr lang="en-IN" dirty="0"/>
          </a:p>
        </p:txBody>
      </p:sp>
      <p:sp>
        <p:nvSpPr>
          <p:cNvPr id="4" name="Footer Placeholder 3">
            <a:extLst>
              <a:ext uri="{FF2B5EF4-FFF2-40B4-BE49-F238E27FC236}">
                <a16:creationId xmlns:a16="http://schemas.microsoft.com/office/drawing/2014/main" id="{96D3BC29-4782-4A49-9252-FFD73ED1103B}"/>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9863F522-34B7-4BB2-BE7F-F09EC9C8181F}"/>
              </a:ext>
            </a:extLst>
          </p:cNvPr>
          <p:cNvSpPr>
            <a:spLocks noGrp="1"/>
          </p:cNvSpPr>
          <p:nvPr>
            <p:ph type="sldNum" sz="quarter" idx="12"/>
          </p:nvPr>
        </p:nvSpPr>
        <p:spPr/>
        <p:txBody>
          <a:bodyPr/>
          <a:lstStyle/>
          <a:p>
            <a:fld id="{B6F15528-21DE-4FAA-801E-634DDDAF4B2B}" type="slidenum">
              <a:rPr lang="en-US" smtClean="0"/>
              <a:pPr/>
              <a:t>31</a:t>
            </a:fld>
            <a:endParaRPr lang="en-US"/>
          </a:p>
        </p:txBody>
      </p:sp>
      <p:sp>
        <p:nvSpPr>
          <p:cNvPr id="6" name="Title 1">
            <a:extLst>
              <a:ext uri="{FF2B5EF4-FFF2-40B4-BE49-F238E27FC236}">
                <a16:creationId xmlns:a16="http://schemas.microsoft.com/office/drawing/2014/main" id="{B02C2BC4-0736-4D44-8A18-613E0D87AF56}"/>
              </a:ext>
            </a:extLst>
          </p:cNvPr>
          <p:cNvSpPr txBox="1">
            <a:spLocks/>
          </p:cNvSpPr>
          <p:nvPr/>
        </p:nvSpPr>
        <p:spPr>
          <a:xfrm>
            <a:off x="0" y="-9330"/>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List</a:t>
            </a:r>
          </a:p>
        </p:txBody>
      </p:sp>
      <p:sp>
        <p:nvSpPr>
          <p:cNvPr id="8" name="TextBox 7">
            <a:extLst>
              <a:ext uri="{FF2B5EF4-FFF2-40B4-BE49-F238E27FC236}">
                <a16:creationId xmlns:a16="http://schemas.microsoft.com/office/drawing/2014/main" id="{2CF25D9B-B310-417B-96F1-22DAE94AA5E2}"/>
              </a:ext>
            </a:extLst>
          </p:cNvPr>
          <p:cNvSpPr txBox="1"/>
          <p:nvPr/>
        </p:nvSpPr>
        <p:spPr>
          <a:xfrm>
            <a:off x="3962400" y="1739522"/>
            <a:ext cx="4623318" cy="4247317"/>
          </a:xfrm>
          <a:prstGeom prst="rect">
            <a:avLst/>
          </a:prstGeom>
          <a:noFill/>
        </p:spPr>
        <p:txBody>
          <a:bodyPr wrap="square">
            <a:spAutoFit/>
          </a:bodyPr>
          <a:lstStyle/>
          <a:p>
            <a:pPr marL="0" indent="0">
              <a:buNone/>
            </a:pPr>
            <a:r>
              <a:rPr lang="en-US" dirty="0"/>
              <a:t> while(it1!=l1.end())</a:t>
            </a:r>
          </a:p>
          <a:p>
            <a:pPr marL="0" indent="0">
              <a:buNone/>
            </a:pPr>
            <a:r>
              <a:rPr lang="en-US" dirty="0"/>
              <a:t>    {</a:t>
            </a:r>
          </a:p>
          <a:p>
            <a:pPr marL="0" indent="0">
              <a:buNone/>
            </a:pPr>
            <a:r>
              <a:rPr lang="en-US" dirty="0"/>
              <a:t>        </a:t>
            </a:r>
            <a:r>
              <a:rPr lang="en-US" dirty="0" err="1"/>
              <a:t>cout</a:t>
            </a:r>
            <a:r>
              <a:rPr lang="en-US" dirty="0"/>
              <a:t>&lt;&lt;*it1&lt;&lt;" "&lt;&lt;</a:t>
            </a:r>
            <a:r>
              <a:rPr lang="en-US" dirty="0" err="1"/>
              <a:t>endl</a:t>
            </a:r>
            <a:r>
              <a:rPr lang="en-US" dirty="0"/>
              <a:t>;</a:t>
            </a:r>
          </a:p>
          <a:p>
            <a:pPr marL="0" indent="0">
              <a:buNone/>
            </a:pPr>
            <a:r>
              <a:rPr lang="en-US" dirty="0"/>
              <a:t>        it1++;</a:t>
            </a:r>
          </a:p>
          <a:p>
            <a:pPr marL="0" indent="0">
              <a:buNone/>
            </a:pPr>
            <a:r>
              <a:rPr lang="en-US" dirty="0"/>
              <a:t>    }</a:t>
            </a:r>
          </a:p>
          <a:p>
            <a:pPr marL="0" indent="0">
              <a:buNone/>
            </a:pPr>
            <a:r>
              <a:rPr lang="en-US" dirty="0"/>
              <a:t>    </a:t>
            </a:r>
            <a:r>
              <a:rPr lang="en-US" dirty="0" err="1"/>
              <a:t>cout</a:t>
            </a:r>
            <a:r>
              <a:rPr lang="en-US" dirty="0"/>
              <a:t>&lt;&lt;"size of l1: "&lt;&lt;l1.size()&lt;&lt;</a:t>
            </a:r>
            <a:r>
              <a:rPr lang="en-US" dirty="0" err="1"/>
              <a:t>endl</a:t>
            </a:r>
            <a:r>
              <a:rPr lang="en-US" dirty="0"/>
              <a:t>;</a:t>
            </a:r>
          </a:p>
          <a:p>
            <a:pPr marL="0" indent="0">
              <a:buNone/>
            </a:pPr>
            <a:r>
              <a:rPr lang="en-US" dirty="0"/>
              <a:t>    l1.pop_back();</a:t>
            </a:r>
          </a:p>
          <a:p>
            <a:pPr marL="0" indent="0">
              <a:buNone/>
            </a:pPr>
            <a:r>
              <a:rPr lang="en-US" dirty="0"/>
              <a:t>    it1=l1.begin();</a:t>
            </a:r>
          </a:p>
          <a:p>
            <a:pPr marL="0" indent="0">
              <a:buNone/>
            </a:pPr>
            <a:r>
              <a:rPr lang="en-US" dirty="0"/>
              <a:t>    while(it1!=l1.end())</a:t>
            </a:r>
          </a:p>
          <a:p>
            <a:pPr marL="0" indent="0">
              <a:buNone/>
            </a:pPr>
            <a:r>
              <a:rPr lang="en-US" dirty="0"/>
              <a:t>    {</a:t>
            </a:r>
          </a:p>
          <a:p>
            <a:pPr marL="0" indent="0">
              <a:buNone/>
            </a:pPr>
            <a:r>
              <a:rPr lang="en-US" dirty="0"/>
              <a:t>        </a:t>
            </a:r>
            <a:r>
              <a:rPr lang="en-US" dirty="0" err="1"/>
              <a:t>cout</a:t>
            </a:r>
            <a:r>
              <a:rPr lang="en-US" dirty="0"/>
              <a:t>&lt;&lt;*it1&lt;&lt;" "&lt;&lt;</a:t>
            </a:r>
            <a:r>
              <a:rPr lang="en-US" dirty="0" err="1"/>
              <a:t>endl</a:t>
            </a:r>
            <a:r>
              <a:rPr lang="en-US" dirty="0"/>
              <a:t>;</a:t>
            </a:r>
          </a:p>
          <a:p>
            <a:pPr marL="0" indent="0">
              <a:buNone/>
            </a:pPr>
            <a:r>
              <a:rPr lang="en-US" dirty="0"/>
              <a:t>        it1++;</a:t>
            </a:r>
          </a:p>
          <a:p>
            <a:pPr marL="0" indent="0">
              <a:buNone/>
            </a:pPr>
            <a:r>
              <a:rPr lang="en-US" dirty="0"/>
              <a:t>    }</a:t>
            </a:r>
          </a:p>
          <a:p>
            <a:pPr marL="0" indent="0">
              <a:buNone/>
            </a:pPr>
            <a:r>
              <a:rPr lang="en-US" dirty="0"/>
              <a:t>    </a:t>
            </a:r>
            <a:r>
              <a:rPr lang="en-US" dirty="0" err="1"/>
              <a:t>cout</a:t>
            </a:r>
            <a:r>
              <a:rPr lang="en-US" dirty="0"/>
              <a:t>&lt;&lt;"size of l1: "&lt;&lt;l1.size()&lt;&lt;</a:t>
            </a:r>
            <a:r>
              <a:rPr lang="en-US" dirty="0" err="1"/>
              <a:t>endl</a:t>
            </a:r>
            <a:r>
              <a:rPr lang="en-US" dirty="0"/>
              <a:t>;</a:t>
            </a:r>
          </a:p>
          <a:p>
            <a:pPr marL="0" indent="0">
              <a:buNone/>
            </a:pPr>
            <a:r>
              <a:rPr lang="en-US" dirty="0"/>
              <a:t>    </a:t>
            </a:r>
            <a:endParaRPr lang="en-IN" dirty="0"/>
          </a:p>
        </p:txBody>
      </p:sp>
    </p:spTree>
    <p:extLst>
      <p:ext uri="{BB962C8B-B14F-4D97-AF65-F5344CB8AC3E}">
        <p14:creationId xmlns:p14="http://schemas.microsoft.com/office/powerpoint/2010/main" val="915208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style>
          <a:lnRef idx="1">
            <a:schemeClr val="accent3"/>
          </a:lnRef>
          <a:fillRef idx="2">
            <a:schemeClr val="accent3"/>
          </a:fillRef>
          <a:effectRef idx="1">
            <a:schemeClr val="accent3"/>
          </a:effectRef>
          <a:fontRef idx="minor">
            <a:schemeClr val="dk1"/>
          </a:fontRef>
        </p:style>
        <p:txBody>
          <a:bodyPr/>
          <a:lstStyle/>
          <a:p>
            <a:r>
              <a:rPr lang="en-US" dirty="0"/>
              <a:t>List</a:t>
            </a:r>
          </a:p>
        </p:txBody>
      </p:sp>
      <p:sp>
        <p:nvSpPr>
          <p:cNvPr id="3" name="Content Placeholder 2"/>
          <p:cNvSpPr>
            <a:spLocks noGrp="1"/>
          </p:cNvSpPr>
          <p:nvPr>
            <p:ph idx="1"/>
          </p:nvPr>
        </p:nvSpPr>
        <p:spPr>
          <a:xfrm>
            <a:off x="457200" y="1600200"/>
            <a:ext cx="8229600" cy="5121275"/>
          </a:xfrm>
        </p:spPr>
        <p:txBody>
          <a:bodyPr>
            <a:normAutofit fontScale="40000" lnSpcReduction="20000"/>
          </a:bodyPr>
          <a:lstStyle/>
          <a:p>
            <a:pPr marL="0" indent="0">
              <a:buNone/>
            </a:pPr>
            <a:r>
              <a:rPr lang="en-US" dirty="0"/>
              <a:t>l1.sort();</a:t>
            </a:r>
          </a:p>
          <a:p>
            <a:pPr marL="0" indent="0">
              <a:buNone/>
            </a:pPr>
            <a:r>
              <a:rPr lang="en-US" dirty="0"/>
              <a:t>      it1=l1.begin();</a:t>
            </a:r>
          </a:p>
          <a:p>
            <a:pPr marL="0" indent="0">
              <a:buNone/>
            </a:pPr>
            <a:r>
              <a:rPr lang="en-US" dirty="0"/>
              <a:t>    while(it1!=l1.end())</a:t>
            </a:r>
          </a:p>
          <a:p>
            <a:pPr marL="0" indent="0">
              <a:buNone/>
            </a:pPr>
            <a:r>
              <a:rPr lang="en-US" dirty="0"/>
              <a:t>    {</a:t>
            </a:r>
          </a:p>
          <a:p>
            <a:pPr marL="0" indent="0">
              <a:buNone/>
            </a:pPr>
            <a:r>
              <a:rPr lang="en-US" dirty="0"/>
              <a:t>        </a:t>
            </a:r>
            <a:r>
              <a:rPr lang="en-US" dirty="0" err="1"/>
              <a:t>cout</a:t>
            </a:r>
            <a:r>
              <a:rPr lang="en-US" dirty="0"/>
              <a:t>&lt;&lt;*it1&lt;&lt;" "&lt;&lt;</a:t>
            </a:r>
            <a:r>
              <a:rPr lang="en-US" dirty="0" err="1"/>
              <a:t>endl</a:t>
            </a:r>
            <a:r>
              <a:rPr lang="en-US" dirty="0"/>
              <a:t>;</a:t>
            </a:r>
          </a:p>
          <a:p>
            <a:pPr marL="0" indent="0">
              <a:buNone/>
            </a:pPr>
            <a:r>
              <a:rPr lang="en-US" dirty="0"/>
              <a:t>        it1++;</a:t>
            </a:r>
          </a:p>
          <a:p>
            <a:pPr marL="0" indent="0">
              <a:buNone/>
            </a:pPr>
            <a:r>
              <a:rPr lang="en-US" dirty="0"/>
              <a:t>    }</a:t>
            </a:r>
          </a:p>
          <a:p>
            <a:pPr marL="0" indent="0">
              <a:buNone/>
            </a:pPr>
            <a:r>
              <a:rPr lang="en-US" dirty="0"/>
              <a:t>    l1.reverse();</a:t>
            </a:r>
          </a:p>
          <a:p>
            <a:pPr marL="0" indent="0">
              <a:buNone/>
            </a:pPr>
            <a:r>
              <a:rPr lang="en-US" dirty="0"/>
              <a:t>    it1=l1.begin();</a:t>
            </a:r>
          </a:p>
          <a:p>
            <a:pPr marL="0" indent="0">
              <a:buNone/>
            </a:pPr>
            <a:r>
              <a:rPr lang="en-US" dirty="0"/>
              <a:t>    while(it1!=l1.end())</a:t>
            </a:r>
          </a:p>
          <a:p>
            <a:pPr marL="0" indent="0">
              <a:buNone/>
            </a:pPr>
            <a:r>
              <a:rPr lang="en-US" dirty="0"/>
              <a:t>    {</a:t>
            </a:r>
          </a:p>
          <a:p>
            <a:pPr marL="0" indent="0">
              <a:buNone/>
            </a:pPr>
            <a:r>
              <a:rPr lang="en-US" dirty="0"/>
              <a:t>        </a:t>
            </a:r>
            <a:r>
              <a:rPr lang="en-US" dirty="0" err="1"/>
              <a:t>cout</a:t>
            </a:r>
            <a:r>
              <a:rPr lang="en-US" dirty="0"/>
              <a:t>&lt;&lt;*it1&lt;&lt;" "&lt;&lt;</a:t>
            </a:r>
            <a:r>
              <a:rPr lang="en-US" dirty="0" err="1"/>
              <a:t>endl</a:t>
            </a:r>
            <a:r>
              <a:rPr lang="en-US" dirty="0"/>
              <a:t>;</a:t>
            </a:r>
          </a:p>
          <a:p>
            <a:pPr marL="0" indent="0">
              <a:buNone/>
            </a:pPr>
            <a:r>
              <a:rPr lang="en-US" dirty="0"/>
              <a:t>        it1++;</a:t>
            </a:r>
          </a:p>
          <a:p>
            <a:pPr marL="0" indent="0">
              <a:buNone/>
            </a:pPr>
            <a:r>
              <a:rPr lang="en-US" dirty="0"/>
              <a:t>    }</a:t>
            </a:r>
          </a:p>
          <a:p>
            <a:pPr marL="0" indent="0">
              <a:buNone/>
            </a:pPr>
            <a:r>
              <a:rPr lang="en-US" dirty="0"/>
              <a:t>l1.remove(60);</a:t>
            </a:r>
          </a:p>
          <a:p>
            <a:pPr marL="0" indent="0">
              <a:buNone/>
            </a:pPr>
            <a:r>
              <a:rPr lang="en-US" dirty="0"/>
              <a:t>it1=l1.begin();</a:t>
            </a:r>
          </a:p>
          <a:p>
            <a:pPr marL="0" indent="0">
              <a:buNone/>
            </a:pPr>
            <a:r>
              <a:rPr lang="en-US" dirty="0"/>
              <a:t>    while(it1!=l1.end())</a:t>
            </a:r>
          </a:p>
          <a:p>
            <a:pPr marL="0" indent="0">
              <a:buNone/>
            </a:pPr>
            <a:r>
              <a:rPr lang="en-US" dirty="0"/>
              <a:t>    {</a:t>
            </a:r>
          </a:p>
          <a:p>
            <a:pPr marL="0" indent="0">
              <a:buNone/>
            </a:pPr>
            <a:r>
              <a:rPr lang="en-US" dirty="0"/>
              <a:t>        </a:t>
            </a:r>
            <a:r>
              <a:rPr lang="en-US" dirty="0" err="1"/>
              <a:t>cout</a:t>
            </a:r>
            <a:r>
              <a:rPr lang="en-US" dirty="0"/>
              <a:t>&lt;&lt;*it1&lt;&lt;" "&lt;&lt;</a:t>
            </a:r>
            <a:r>
              <a:rPr lang="en-US" dirty="0" err="1"/>
              <a:t>endl</a:t>
            </a:r>
            <a:r>
              <a:rPr lang="en-US" dirty="0"/>
              <a:t>;</a:t>
            </a:r>
          </a:p>
          <a:p>
            <a:pPr marL="0" indent="0">
              <a:buNone/>
            </a:pPr>
            <a:r>
              <a:rPr lang="en-US" dirty="0"/>
              <a:t>        it1++;</a:t>
            </a:r>
          </a:p>
          <a:p>
            <a:pPr marL="0" indent="0">
              <a:buNone/>
            </a:pPr>
            <a:r>
              <a:rPr lang="en-US" dirty="0"/>
              <a:t>    }</a:t>
            </a:r>
          </a:p>
          <a:p>
            <a:pPr marL="0" indent="0">
              <a:buNone/>
            </a:pPr>
            <a:r>
              <a:rPr lang="en-US" dirty="0"/>
              <a:t>l1.clear();</a:t>
            </a:r>
          </a:p>
          <a:p>
            <a:pPr marL="0" indent="0">
              <a:buNone/>
            </a:pPr>
            <a:r>
              <a:rPr lang="en-US" dirty="0"/>
              <a:t>    return 0;</a:t>
            </a:r>
          </a:p>
          <a:p>
            <a:pPr marL="0" indent="0">
              <a:buNone/>
            </a:pPr>
            <a:r>
              <a:rPr lang="en-US" dirty="0"/>
              <a:t>}</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Footer Placeholder 4"/>
          <p:cNvSpPr>
            <a:spLocks noGrp="1"/>
          </p:cNvSpPr>
          <p:nvPr>
            <p:ph type="ftr" sz="quarter" idx="11"/>
          </p:nvPr>
        </p:nvSpPr>
        <p:spPr/>
        <p:txBody>
          <a:bodyPr/>
          <a:lstStyle/>
          <a:p>
            <a:r>
              <a:rPr lang="en-US" dirty="0"/>
              <a:t>Dr. Richa, Assistant Professor, SCOPE, VIT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D9F5-777E-48E6-9C3A-04008684307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8F5DF0-DE1B-48B6-A614-CDECF38019F3}"/>
              </a:ext>
            </a:extLst>
          </p:cNvPr>
          <p:cNvSpPr>
            <a:spLocks noGrp="1"/>
          </p:cNvSpPr>
          <p:nvPr>
            <p:ph idx="1"/>
          </p:nvPr>
        </p:nvSpPr>
        <p:spPr/>
        <p:txBody>
          <a:bodyPr>
            <a:normAutofit fontScale="92500" lnSpcReduction="20000"/>
          </a:bodyPr>
          <a:lstStyle/>
          <a:p>
            <a:r>
              <a:rPr lang="en-US" dirty="0"/>
              <a:t>Stacks are a type of container adaptor, specifically designed to operate in a LIFO context (last-in first-out), where elements are inserted and extracted only from one end of the container.</a:t>
            </a:r>
          </a:p>
          <a:p>
            <a:r>
              <a:rPr lang="en-IN" dirty="0"/>
              <a:t>The container stack supports the following operations</a:t>
            </a:r>
          </a:p>
          <a:p>
            <a:pPr lvl="1"/>
            <a:r>
              <a:rPr lang="en-IN" dirty="0"/>
              <a:t>Empty</a:t>
            </a:r>
          </a:p>
          <a:p>
            <a:pPr lvl="1"/>
            <a:r>
              <a:rPr lang="en-IN" dirty="0"/>
              <a:t>Size</a:t>
            </a:r>
          </a:p>
          <a:p>
            <a:pPr lvl="1"/>
            <a:r>
              <a:rPr lang="en-IN" dirty="0"/>
              <a:t>Push</a:t>
            </a:r>
          </a:p>
          <a:p>
            <a:pPr lvl="1"/>
            <a:r>
              <a:rPr lang="en-IN" dirty="0"/>
              <a:t>Pop</a:t>
            </a:r>
          </a:p>
        </p:txBody>
      </p:sp>
      <p:sp>
        <p:nvSpPr>
          <p:cNvPr id="4" name="Footer Placeholder 3">
            <a:extLst>
              <a:ext uri="{FF2B5EF4-FFF2-40B4-BE49-F238E27FC236}">
                <a16:creationId xmlns:a16="http://schemas.microsoft.com/office/drawing/2014/main" id="{397FBD0D-D4C5-4BEE-9C35-A98C60175294}"/>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334135C0-984E-49AD-949D-2EE23C18C82F}"/>
              </a:ext>
            </a:extLst>
          </p:cNvPr>
          <p:cNvSpPr>
            <a:spLocks noGrp="1"/>
          </p:cNvSpPr>
          <p:nvPr>
            <p:ph type="sldNum" sz="quarter" idx="12"/>
          </p:nvPr>
        </p:nvSpPr>
        <p:spPr/>
        <p:txBody>
          <a:bodyPr/>
          <a:lstStyle/>
          <a:p>
            <a:fld id="{B6F15528-21DE-4FAA-801E-634DDDAF4B2B}" type="slidenum">
              <a:rPr lang="en-US" smtClean="0"/>
              <a:pPr/>
              <a:t>33</a:t>
            </a:fld>
            <a:endParaRPr lang="en-US"/>
          </a:p>
        </p:txBody>
      </p:sp>
      <p:sp>
        <p:nvSpPr>
          <p:cNvPr id="6" name="Title 1">
            <a:extLst>
              <a:ext uri="{FF2B5EF4-FFF2-40B4-BE49-F238E27FC236}">
                <a16:creationId xmlns:a16="http://schemas.microsoft.com/office/drawing/2014/main" id="{8689B7EA-1DCE-4C85-9546-481061D66927}"/>
              </a:ext>
            </a:extLst>
          </p:cNvPr>
          <p:cNvSpPr txBox="1">
            <a:spLocks/>
          </p:cNvSpPr>
          <p:nvPr/>
        </p:nvSpPr>
        <p:spPr>
          <a:xfrm>
            <a:off x="0" y="-9330"/>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Stack in STL</a:t>
            </a:r>
          </a:p>
        </p:txBody>
      </p:sp>
    </p:spTree>
    <p:extLst>
      <p:ext uri="{BB962C8B-B14F-4D97-AF65-F5344CB8AC3E}">
        <p14:creationId xmlns:p14="http://schemas.microsoft.com/office/powerpoint/2010/main" val="24299839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662F1-D846-462A-80AD-9A2A29F6D4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888549-E7D4-4D80-9765-8C089EA3A4CF}"/>
              </a:ext>
            </a:extLst>
          </p:cNvPr>
          <p:cNvSpPr>
            <a:spLocks noGrp="1"/>
          </p:cNvSpPr>
          <p:nvPr>
            <p:ph idx="1"/>
          </p:nvPr>
        </p:nvSpPr>
        <p:spPr>
          <a:xfrm>
            <a:off x="457200" y="1600200"/>
            <a:ext cx="8229600" cy="5121275"/>
          </a:xfrm>
        </p:spPr>
        <p:txBody>
          <a:bodyPr>
            <a:normAutofit fontScale="47500" lnSpcReduction="20000"/>
          </a:bodyPr>
          <a:lstStyle/>
          <a:p>
            <a:pPr marL="0" indent="0">
              <a:buNone/>
            </a:pPr>
            <a:r>
              <a:rPr lang="en-IN" dirty="0"/>
              <a:t>#include &lt;iostream&gt;</a:t>
            </a:r>
          </a:p>
          <a:p>
            <a:pPr marL="0" indent="0">
              <a:buNone/>
            </a:pPr>
            <a:r>
              <a:rPr lang="en-IN" dirty="0"/>
              <a:t>#include &lt;stack&gt;</a:t>
            </a:r>
          </a:p>
          <a:p>
            <a:pPr marL="0" indent="0">
              <a:buNone/>
            </a:pPr>
            <a:r>
              <a:rPr lang="en-IN" dirty="0"/>
              <a:t>using namespace std;</a:t>
            </a:r>
          </a:p>
          <a:p>
            <a:pPr marL="0" indent="0">
              <a:buNone/>
            </a:pPr>
            <a:r>
              <a:rPr lang="en-IN" dirty="0"/>
              <a:t>int main()</a:t>
            </a:r>
          </a:p>
          <a:p>
            <a:pPr marL="0" indent="0">
              <a:buNone/>
            </a:pPr>
            <a:r>
              <a:rPr lang="en-IN" dirty="0"/>
              <a:t>{</a:t>
            </a:r>
          </a:p>
          <a:p>
            <a:pPr marL="0" indent="0">
              <a:buNone/>
            </a:pPr>
            <a:r>
              <a:rPr lang="en-IN" dirty="0"/>
              <a:t>   stack&lt;int&gt; </a:t>
            </a:r>
            <a:r>
              <a:rPr lang="en-IN" dirty="0" err="1"/>
              <a:t>st</a:t>
            </a:r>
            <a:r>
              <a:rPr lang="en-IN" dirty="0"/>
              <a:t>;</a:t>
            </a:r>
          </a:p>
          <a:p>
            <a:pPr marL="0" indent="0">
              <a:buNone/>
            </a:pPr>
            <a:r>
              <a:rPr lang="en-IN" dirty="0"/>
              <a:t>   </a:t>
            </a:r>
            <a:r>
              <a:rPr lang="en-IN" dirty="0" err="1"/>
              <a:t>st.push</a:t>
            </a:r>
            <a:r>
              <a:rPr lang="en-IN" dirty="0"/>
              <a:t>(21);</a:t>
            </a:r>
          </a:p>
          <a:p>
            <a:pPr marL="0" indent="0">
              <a:buNone/>
            </a:pPr>
            <a:r>
              <a:rPr lang="en-IN" dirty="0"/>
              <a:t>   </a:t>
            </a:r>
            <a:r>
              <a:rPr lang="en-IN" dirty="0" err="1"/>
              <a:t>st.push</a:t>
            </a:r>
            <a:r>
              <a:rPr lang="en-IN" dirty="0"/>
              <a:t>(22);</a:t>
            </a:r>
          </a:p>
          <a:p>
            <a:pPr marL="0" indent="0">
              <a:buNone/>
            </a:pPr>
            <a:r>
              <a:rPr lang="en-IN" dirty="0"/>
              <a:t>   </a:t>
            </a:r>
            <a:r>
              <a:rPr lang="en-IN" dirty="0" err="1"/>
              <a:t>st.push</a:t>
            </a:r>
            <a:r>
              <a:rPr lang="en-IN" dirty="0"/>
              <a:t>(23);</a:t>
            </a:r>
          </a:p>
          <a:p>
            <a:pPr marL="0" indent="0">
              <a:buNone/>
            </a:pPr>
            <a:r>
              <a:rPr lang="en-IN" dirty="0"/>
              <a:t>   </a:t>
            </a:r>
            <a:r>
              <a:rPr lang="en-IN" dirty="0" err="1"/>
              <a:t>st.push</a:t>
            </a:r>
            <a:r>
              <a:rPr lang="en-IN" dirty="0"/>
              <a:t>(24);</a:t>
            </a:r>
          </a:p>
          <a:p>
            <a:pPr marL="0" indent="0">
              <a:buNone/>
            </a:pPr>
            <a:r>
              <a:rPr lang="en-IN" dirty="0"/>
              <a:t>   </a:t>
            </a:r>
            <a:r>
              <a:rPr lang="en-IN" dirty="0" err="1"/>
              <a:t>cout</a:t>
            </a:r>
            <a:r>
              <a:rPr lang="en-IN" dirty="0"/>
              <a:t>&lt;&lt;"stack size: "&lt;&lt;</a:t>
            </a:r>
            <a:r>
              <a:rPr lang="en-IN" dirty="0" err="1"/>
              <a:t>st.size</a:t>
            </a:r>
            <a:r>
              <a:rPr lang="en-IN" dirty="0"/>
              <a:t>()&lt;&lt;</a:t>
            </a:r>
            <a:r>
              <a:rPr lang="en-IN" dirty="0" err="1"/>
              <a:t>endl</a:t>
            </a:r>
            <a:r>
              <a:rPr lang="en-IN" dirty="0"/>
              <a:t>;</a:t>
            </a:r>
          </a:p>
          <a:p>
            <a:pPr marL="0" indent="0">
              <a:buNone/>
            </a:pPr>
            <a:r>
              <a:rPr lang="en-IN" dirty="0"/>
              <a:t>   </a:t>
            </a:r>
            <a:r>
              <a:rPr lang="en-IN" dirty="0" err="1"/>
              <a:t>cout</a:t>
            </a:r>
            <a:r>
              <a:rPr lang="en-IN" dirty="0"/>
              <a:t>&lt;&lt;" "&lt;&lt;</a:t>
            </a:r>
            <a:r>
              <a:rPr lang="en-IN" dirty="0" err="1"/>
              <a:t>st.top</a:t>
            </a:r>
            <a:r>
              <a:rPr lang="en-IN" dirty="0"/>
              <a:t>()&lt;&lt;</a:t>
            </a:r>
            <a:r>
              <a:rPr lang="en-IN" dirty="0" err="1"/>
              <a:t>endl</a:t>
            </a:r>
            <a:r>
              <a:rPr lang="en-IN" dirty="0"/>
              <a:t>;</a:t>
            </a:r>
          </a:p>
          <a:p>
            <a:pPr marL="0" indent="0">
              <a:buNone/>
            </a:pPr>
            <a:r>
              <a:rPr lang="en-IN" dirty="0"/>
              <a:t>   while(!</a:t>
            </a:r>
            <a:r>
              <a:rPr lang="en-IN" dirty="0" err="1"/>
              <a:t>st.empty</a:t>
            </a:r>
            <a:r>
              <a:rPr lang="en-IN" dirty="0"/>
              <a:t>())</a:t>
            </a:r>
          </a:p>
          <a:p>
            <a:pPr marL="0" indent="0">
              <a:buNone/>
            </a:pPr>
            <a:r>
              <a:rPr lang="en-IN" dirty="0"/>
              <a:t>   {</a:t>
            </a:r>
          </a:p>
          <a:p>
            <a:pPr marL="0" indent="0">
              <a:buNone/>
            </a:pPr>
            <a:r>
              <a:rPr lang="en-IN" dirty="0"/>
              <a:t>       </a:t>
            </a:r>
            <a:r>
              <a:rPr lang="en-IN" dirty="0" err="1"/>
              <a:t>cout</a:t>
            </a:r>
            <a:r>
              <a:rPr lang="en-IN" dirty="0"/>
              <a:t>&lt;&lt;" "&lt;&lt;</a:t>
            </a:r>
            <a:r>
              <a:rPr lang="en-IN" dirty="0" err="1"/>
              <a:t>st.top</a:t>
            </a:r>
            <a:r>
              <a:rPr lang="en-IN" dirty="0"/>
              <a:t>()&lt;&lt;</a:t>
            </a:r>
            <a:r>
              <a:rPr lang="en-IN" dirty="0" err="1"/>
              <a:t>endl</a:t>
            </a:r>
            <a:r>
              <a:rPr lang="en-IN" dirty="0"/>
              <a:t>;</a:t>
            </a:r>
          </a:p>
          <a:p>
            <a:pPr marL="0" indent="0">
              <a:buNone/>
            </a:pPr>
            <a:r>
              <a:rPr lang="en-IN" dirty="0"/>
              <a:t>       </a:t>
            </a:r>
            <a:r>
              <a:rPr lang="en-IN" dirty="0" err="1"/>
              <a:t>st.pop</a:t>
            </a:r>
            <a:r>
              <a:rPr lang="en-IN" dirty="0"/>
              <a:t>();</a:t>
            </a:r>
          </a:p>
          <a:p>
            <a:pPr marL="0" indent="0">
              <a:buNone/>
            </a:pPr>
            <a:r>
              <a:rPr lang="en-IN" dirty="0"/>
              <a:t>   }</a:t>
            </a:r>
          </a:p>
          <a:p>
            <a:pPr marL="0" indent="0">
              <a:buNone/>
            </a:pPr>
            <a:r>
              <a:rPr lang="en-IN" dirty="0"/>
              <a:t>    return 0;</a:t>
            </a:r>
          </a:p>
          <a:p>
            <a:pPr marL="0" indent="0">
              <a:buNone/>
            </a:pPr>
            <a:r>
              <a:rPr lang="en-IN" dirty="0"/>
              <a:t>}</a:t>
            </a:r>
          </a:p>
        </p:txBody>
      </p:sp>
      <p:sp>
        <p:nvSpPr>
          <p:cNvPr id="4" name="Footer Placeholder 3">
            <a:extLst>
              <a:ext uri="{FF2B5EF4-FFF2-40B4-BE49-F238E27FC236}">
                <a16:creationId xmlns:a16="http://schemas.microsoft.com/office/drawing/2014/main" id="{20200BCB-73A9-49F0-80DD-CED4C1B23295}"/>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A4ECA767-26F0-47E6-BAFF-92839499AF2F}"/>
              </a:ext>
            </a:extLst>
          </p:cNvPr>
          <p:cNvSpPr>
            <a:spLocks noGrp="1"/>
          </p:cNvSpPr>
          <p:nvPr>
            <p:ph type="sldNum" sz="quarter" idx="12"/>
          </p:nvPr>
        </p:nvSpPr>
        <p:spPr/>
        <p:txBody>
          <a:bodyPr/>
          <a:lstStyle/>
          <a:p>
            <a:fld id="{B6F15528-21DE-4FAA-801E-634DDDAF4B2B}" type="slidenum">
              <a:rPr lang="en-US" smtClean="0"/>
              <a:pPr/>
              <a:t>34</a:t>
            </a:fld>
            <a:endParaRPr lang="en-US"/>
          </a:p>
        </p:txBody>
      </p:sp>
      <p:sp>
        <p:nvSpPr>
          <p:cNvPr id="6" name="Title 1">
            <a:extLst>
              <a:ext uri="{FF2B5EF4-FFF2-40B4-BE49-F238E27FC236}">
                <a16:creationId xmlns:a16="http://schemas.microsoft.com/office/drawing/2014/main" id="{B89507AC-B289-4E0D-AA34-8B2B60A4096A}"/>
              </a:ext>
            </a:extLst>
          </p:cNvPr>
          <p:cNvSpPr txBox="1">
            <a:spLocks/>
          </p:cNvSpPr>
          <p:nvPr/>
        </p:nvSpPr>
        <p:spPr>
          <a:xfrm>
            <a:off x="0" y="-9330"/>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Stack</a:t>
            </a:r>
          </a:p>
        </p:txBody>
      </p:sp>
    </p:spTree>
    <p:extLst>
      <p:ext uri="{BB962C8B-B14F-4D97-AF65-F5344CB8AC3E}">
        <p14:creationId xmlns:p14="http://schemas.microsoft.com/office/powerpoint/2010/main" val="9819358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E53B-E7E1-4369-AD97-9850A344F2A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CE7732-49D9-4AAD-AA7B-B52A80BD73D9}"/>
              </a:ext>
            </a:extLst>
          </p:cNvPr>
          <p:cNvSpPr>
            <a:spLocks noGrp="1"/>
          </p:cNvSpPr>
          <p:nvPr>
            <p:ph idx="1"/>
          </p:nvPr>
        </p:nvSpPr>
        <p:spPr/>
        <p:txBody>
          <a:bodyPr>
            <a:normAutofit fontScale="77500" lnSpcReduction="20000"/>
          </a:bodyPr>
          <a:lstStyle/>
          <a:p>
            <a:r>
              <a:rPr lang="en-US" dirty="0"/>
              <a:t>Queue is a type of container adaptor, specifically designed to operate in a FIFO context (first-in first-out), where elements are inserted from one end called rear and extracted from the other end called front of the container.</a:t>
            </a:r>
          </a:p>
          <a:p>
            <a:r>
              <a:rPr lang="en-IN" dirty="0"/>
              <a:t>The container stack supports the following operations</a:t>
            </a:r>
          </a:p>
          <a:p>
            <a:pPr lvl="1"/>
            <a:r>
              <a:rPr lang="en-IN" dirty="0"/>
              <a:t>Empty</a:t>
            </a:r>
          </a:p>
          <a:p>
            <a:pPr lvl="1"/>
            <a:r>
              <a:rPr lang="en-IN" dirty="0"/>
              <a:t>Size</a:t>
            </a:r>
          </a:p>
          <a:p>
            <a:pPr lvl="1"/>
            <a:r>
              <a:rPr lang="en-IN" dirty="0"/>
              <a:t>front</a:t>
            </a:r>
          </a:p>
          <a:p>
            <a:pPr lvl="1"/>
            <a:r>
              <a:rPr lang="en-US" dirty="0"/>
              <a:t>Back</a:t>
            </a:r>
          </a:p>
          <a:p>
            <a:pPr lvl="1"/>
            <a:r>
              <a:rPr lang="en-US" dirty="0" err="1"/>
              <a:t>Push_back</a:t>
            </a:r>
            <a:endParaRPr lang="en-US" dirty="0"/>
          </a:p>
          <a:p>
            <a:pPr lvl="1"/>
            <a:r>
              <a:rPr lang="en-US" dirty="0" err="1"/>
              <a:t>Push_front</a:t>
            </a:r>
            <a:endParaRPr lang="en-US" dirty="0"/>
          </a:p>
          <a:p>
            <a:endParaRPr lang="en-US" dirty="0"/>
          </a:p>
          <a:p>
            <a:endParaRPr lang="en-IN" dirty="0"/>
          </a:p>
        </p:txBody>
      </p:sp>
      <p:sp>
        <p:nvSpPr>
          <p:cNvPr id="4" name="Footer Placeholder 3">
            <a:extLst>
              <a:ext uri="{FF2B5EF4-FFF2-40B4-BE49-F238E27FC236}">
                <a16:creationId xmlns:a16="http://schemas.microsoft.com/office/drawing/2014/main" id="{E321B23F-5E2B-4ADE-8392-795DEBA53328}"/>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6037B86D-D3B4-46E1-90FD-6BB1E5877634}"/>
              </a:ext>
            </a:extLst>
          </p:cNvPr>
          <p:cNvSpPr>
            <a:spLocks noGrp="1"/>
          </p:cNvSpPr>
          <p:nvPr>
            <p:ph type="sldNum" sz="quarter" idx="12"/>
          </p:nvPr>
        </p:nvSpPr>
        <p:spPr/>
        <p:txBody>
          <a:bodyPr/>
          <a:lstStyle/>
          <a:p>
            <a:fld id="{B6F15528-21DE-4FAA-801E-634DDDAF4B2B}" type="slidenum">
              <a:rPr lang="en-US" smtClean="0"/>
              <a:pPr/>
              <a:t>35</a:t>
            </a:fld>
            <a:endParaRPr lang="en-US"/>
          </a:p>
        </p:txBody>
      </p:sp>
      <p:sp>
        <p:nvSpPr>
          <p:cNvPr id="6" name="Title 1">
            <a:extLst>
              <a:ext uri="{FF2B5EF4-FFF2-40B4-BE49-F238E27FC236}">
                <a16:creationId xmlns:a16="http://schemas.microsoft.com/office/drawing/2014/main" id="{2B97AA4B-F667-4606-BE8C-F9DF7A740491}"/>
              </a:ext>
            </a:extLst>
          </p:cNvPr>
          <p:cNvSpPr txBox="1">
            <a:spLocks/>
          </p:cNvSpPr>
          <p:nvPr/>
        </p:nvSpPr>
        <p:spPr>
          <a:xfrm>
            <a:off x="0" y="-9330"/>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Queue in STL</a:t>
            </a:r>
          </a:p>
        </p:txBody>
      </p:sp>
    </p:spTree>
    <p:extLst>
      <p:ext uri="{BB962C8B-B14F-4D97-AF65-F5344CB8AC3E}">
        <p14:creationId xmlns:p14="http://schemas.microsoft.com/office/powerpoint/2010/main" val="13063366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D1955-60D6-4C43-B743-7462BE15C6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251478-6C6C-4C4F-915F-7D15F507C56A}"/>
              </a:ext>
            </a:extLst>
          </p:cNvPr>
          <p:cNvSpPr>
            <a:spLocks noGrp="1"/>
          </p:cNvSpPr>
          <p:nvPr>
            <p:ph idx="1"/>
          </p:nvPr>
        </p:nvSpPr>
        <p:spPr/>
        <p:txBody>
          <a:bodyPr>
            <a:normAutofit fontScale="47500" lnSpcReduction="20000"/>
          </a:bodyPr>
          <a:lstStyle/>
          <a:p>
            <a:pPr marL="0" indent="0">
              <a:buNone/>
            </a:pPr>
            <a:r>
              <a:rPr lang="en-IN" dirty="0"/>
              <a:t>#include &lt;iostream&gt;</a:t>
            </a:r>
          </a:p>
          <a:p>
            <a:pPr marL="0" indent="0">
              <a:buNone/>
            </a:pPr>
            <a:r>
              <a:rPr lang="en-IN" dirty="0"/>
              <a:t>#include &lt;list&gt;</a:t>
            </a:r>
          </a:p>
          <a:p>
            <a:pPr marL="0" indent="0">
              <a:buNone/>
            </a:pPr>
            <a:r>
              <a:rPr lang="en-IN" dirty="0"/>
              <a:t>#include &lt;stack&gt;</a:t>
            </a:r>
          </a:p>
          <a:p>
            <a:pPr marL="0" indent="0">
              <a:buNone/>
            </a:pPr>
            <a:r>
              <a:rPr lang="en-IN" dirty="0"/>
              <a:t>#include &lt;queue&gt;</a:t>
            </a:r>
          </a:p>
          <a:p>
            <a:pPr marL="0" indent="0">
              <a:buNone/>
            </a:pPr>
            <a:r>
              <a:rPr lang="en-IN" dirty="0"/>
              <a:t>#include &lt;map&gt;</a:t>
            </a:r>
          </a:p>
          <a:p>
            <a:pPr marL="0" indent="0">
              <a:buNone/>
            </a:pPr>
            <a:r>
              <a:rPr lang="en-IN" dirty="0"/>
              <a:t>using namespace std;</a:t>
            </a:r>
          </a:p>
          <a:p>
            <a:pPr marL="0" indent="0">
              <a:buNone/>
            </a:pPr>
            <a:endParaRPr lang="en-IN" dirty="0"/>
          </a:p>
          <a:p>
            <a:pPr marL="0" indent="0">
              <a:buNone/>
            </a:pPr>
            <a:r>
              <a:rPr lang="en-IN" dirty="0"/>
              <a:t>int main()</a:t>
            </a:r>
          </a:p>
          <a:p>
            <a:pPr marL="0" indent="0">
              <a:buNone/>
            </a:pPr>
            <a:r>
              <a:rPr lang="en-IN" dirty="0"/>
              <a:t>{</a:t>
            </a:r>
          </a:p>
          <a:p>
            <a:pPr marL="0" indent="0">
              <a:buNone/>
            </a:pPr>
            <a:r>
              <a:rPr lang="en-IN" dirty="0"/>
              <a:t>    queue&lt;int&gt; q;</a:t>
            </a:r>
          </a:p>
          <a:p>
            <a:pPr marL="0" indent="0">
              <a:buNone/>
            </a:pPr>
            <a:r>
              <a:rPr lang="en-IN" dirty="0"/>
              <a:t>    </a:t>
            </a:r>
            <a:r>
              <a:rPr lang="en-IN" dirty="0" err="1"/>
              <a:t>q.push</a:t>
            </a:r>
            <a:r>
              <a:rPr lang="en-IN" dirty="0"/>
              <a:t>(2);</a:t>
            </a:r>
          </a:p>
          <a:p>
            <a:pPr marL="0" indent="0">
              <a:buNone/>
            </a:pPr>
            <a:r>
              <a:rPr lang="en-IN" dirty="0"/>
              <a:t>    </a:t>
            </a:r>
            <a:r>
              <a:rPr lang="en-IN" dirty="0" err="1"/>
              <a:t>q.push</a:t>
            </a:r>
            <a:r>
              <a:rPr lang="en-IN" dirty="0"/>
              <a:t>(3);</a:t>
            </a:r>
          </a:p>
          <a:p>
            <a:pPr marL="0" indent="0">
              <a:buNone/>
            </a:pPr>
            <a:r>
              <a:rPr lang="en-IN" dirty="0"/>
              <a:t>    </a:t>
            </a:r>
            <a:r>
              <a:rPr lang="en-IN" dirty="0" err="1"/>
              <a:t>q.push</a:t>
            </a:r>
            <a:r>
              <a:rPr lang="en-IN" dirty="0"/>
              <a:t>(4);</a:t>
            </a:r>
          </a:p>
          <a:p>
            <a:pPr marL="0" indent="0">
              <a:buNone/>
            </a:pPr>
            <a:r>
              <a:rPr lang="en-IN" dirty="0"/>
              <a:t>    </a:t>
            </a:r>
            <a:r>
              <a:rPr lang="en-IN" dirty="0" err="1"/>
              <a:t>q.pop</a:t>
            </a:r>
            <a:r>
              <a:rPr lang="en-IN" dirty="0"/>
              <a:t>();</a:t>
            </a:r>
          </a:p>
          <a:p>
            <a:pPr marL="0" indent="0">
              <a:buNone/>
            </a:pPr>
            <a:r>
              <a:rPr lang="en-IN" dirty="0"/>
              <a:t>    </a:t>
            </a:r>
            <a:r>
              <a:rPr lang="en-IN" dirty="0" err="1"/>
              <a:t>cout</a:t>
            </a:r>
            <a:r>
              <a:rPr lang="en-IN" dirty="0"/>
              <a:t>&lt;&lt;</a:t>
            </a:r>
            <a:r>
              <a:rPr lang="en-IN" dirty="0" err="1"/>
              <a:t>q.front</a:t>
            </a:r>
            <a:r>
              <a:rPr lang="en-IN" dirty="0"/>
              <a:t>()&lt;&lt;</a:t>
            </a:r>
            <a:r>
              <a:rPr lang="en-IN" dirty="0" err="1"/>
              <a:t>endl</a:t>
            </a:r>
            <a:r>
              <a:rPr lang="en-IN" dirty="0"/>
              <a:t>;</a:t>
            </a:r>
          </a:p>
          <a:p>
            <a:pPr marL="0" indent="0">
              <a:buNone/>
            </a:pPr>
            <a:r>
              <a:rPr lang="en-IN" dirty="0"/>
              <a:t>    return 0;</a:t>
            </a:r>
          </a:p>
          <a:p>
            <a:pPr marL="0" indent="0">
              <a:buNone/>
            </a:pPr>
            <a:r>
              <a:rPr lang="en-IN" dirty="0"/>
              <a:t>}</a:t>
            </a:r>
          </a:p>
        </p:txBody>
      </p:sp>
      <p:sp>
        <p:nvSpPr>
          <p:cNvPr id="4" name="Footer Placeholder 3">
            <a:extLst>
              <a:ext uri="{FF2B5EF4-FFF2-40B4-BE49-F238E27FC236}">
                <a16:creationId xmlns:a16="http://schemas.microsoft.com/office/drawing/2014/main" id="{C0AC11DD-A754-47D3-82FF-3912CAED09CE}"/>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F06BC336-9AE3-4504-8B92-02E0A6299ED6}"/>
              </a:ext>
            </a:extLst>
          </p:cNvPr>
          <p:cNvSpPr>
            <a:spLocks noGrp="1"/>
          </p:cNvSpPr>
          <p:nvPr>
            <p:ph type="sldNum" sz="quarter" idx="12"/>
          </p:nvPr>
        </p:nvSpPr>
        <p:spPr/>
        <p:txBody>
          <a:bodyPr/>
          <a:lstStyle/>
          <a:p>
            <a:fld id="{B6F15528-21DE-4FAA-801E-634DDDAF4B2B}" type="slidenum">
              <a:rPr lang="en-US" smtClean="0"/>
              <a:pPr/>
              <a:t>36</a:t>
            </a:fld>
            <a:endParaRPr lang="en-US"/>
          </a:p>
        </p:txBody>
      </p:sp>
      <p:sp>
        <p:nvSpPr>
          <p:cNvPr id="6" name="Title 1">
            <a:extLst>
              <a:ext uri="{FF2B5EF4-FFF2-40B4-BE49-F238E27FC236}">
                <a16:creationId xmlns:a16="http://schemas.microsoft.com/office/drawing/2014/main" id="{4FA840C2-A40A-4174-8BBC-7833AACED551}"/>
              </a:ext>
            </a:extLst>
          </p:cNvPr>
          <p:cNvSpPr txBox="1">
            <a:spLocks/>
          </p:cNvSpPr>
          <p:nvPr/>
        </p:nvSpPr>
        <p:spPr>
          <a:xfrm>
            <a:off x="0" y="-9330"/>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Queue</a:t>
            </a:r>
          </a:p>
        </p:txBody>
      </p:sp>
    </p:spTree>
    <p:extLst>
      <p:ext uri="{BB962C8B-B14F-4D97-AF65-F5344CB8AC3E}">
        <p14:creationId xmlns:p14="http://schemas.microsoft.com/office/powerpoint/2010/main" val="10943835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6C40-8820-4180-8553-FA7F0A8DC1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80CDCF-C346-4FB9-B7BE-22A1806F3327}"/>
              </a:ext>
            </a:extLst>
          </p:cNvPr>
          <p:cNvSpPr>
            <a:spLocks noGrp="1"/>
          </p:cNvSpPr>
          <p:nvPr>
            <p:ph idx="1"/>
          </p:nvPr>
        </p:nvSpPr>
        <p:spPr/>
        <p:txBody>
          <a:bodyPr>
            <a:normAutofit fontScale="85000" lnSpcReduction="20000"/>
          </a:bodyPr>
          <a:lstStyle/>
          <a:p>
            <a:r>
              <a:rPr lang="en-US" dirty="0"/>
              <a:t>Set are a type of associative containers in which each element has to be unique because the value of the element identifies it</a:t>
            </a:r>
          </a:p>
          <a:p>
            <a:r>
              <a:rPr lang="en-US" dirty="0"/>
              <a:t>The value of the element can not be modified once it is added to the set, though it is possible to remove and add the modified value of that element.</a:t>
            </a:r>
          </a:p>
          <a:p>
            <a:r>
              <a:rPr lang="en-US" dirty="0"/>
              <a:t>In a set, the value of an element is itself the key of type T.</a:t>
            </a:r>
          </a:p>
          <a:p>
            <a:r>
              <a:rPr lang="en-US" dirty="0"/>
              <a:t>Useful Functions</a:t>
            </a:r>
          </a:p>
          <a:p>
            <a:pPr lvl="1"/>
            <a:r>
              <a:rPr lang="en-US" dirty="0"/>
              <a:t>Begin(), end(), size(), </a:t>
            </a:r>
            <a:r>
              <a:rPr lang="en-US" dirty="0" err="1"/>
              <a:t>max_size</a:t>
            </a:r>
            <a:r>
              <a:rPr lang="en-US" dirty="0"/>
              <a:t>(), clear(), empty(), find(), count(), clear().</a:t>
            </a:r>
            <a:endParaRPr lang="en-IN" dirty="0"/>
          </a:p>
        </p:txBody>
      </p:sp>
      <p:sp>
        <p:nvSpPr>
          <p:cNvPr id="4" name="Footer Placeholder 3">
            <a:extLst>
              <a:ext uri="{FF2B5EF4-FFF2-40B4-BE49-F238E27FC236}">
                <a16:creationId xmlns:a16="http://schemas.microsoft.com/office/drawing/2014/main" id="{FB7449CC-6BAC-4F12-A6FD-222BB376D629}"/>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3F9943B2-621A-443A-B5EF-D7A55F5DF920}"/>
              </a:ext>
            </a:extLst>
          </p:cNvPr>
          <p:cNvSpPr>
            <a:spLocks noGrp="1"/>
          </p:cNvSpPr>
          <p:nvPr>
            <p:ph type="sldNum" sz="quarter" idx="12"/>
          </p:nvPr>
        </p:nvSpPr>
        <p:spPr/>
        <p:txBody>
          <a:bodyPr/>
          <a:lstStyle/>
          <a:p>
            <a:fld id="{B6F15528-21DE-4FAA-801E-634DDDAF4B2B}" type="slidenum">
              <a:rPr lang="en-US" smtClean="0"/>
              <a:pPr/>
              <a:t>37</a:t>
            </a:fld>
            <a:endParaRPr lang="en-US"/>
          </a:p>
        </p:txBody>
      </p:sp>
      <p:sp>
        <p:nvSpPr>
          <p:cNvPr id="6" name="Title 1">
            <a:extLst>
              <a:ext uri="{FF2B5EF4-FFF2-40B4-BE49-F238E27FC236}">
                <a16:creationId xmlns:a16="http://schemas.microsoft.com/office/drawing/2014/main" id="{944FF731-A336-433B-A92A-00380BBD5C78}"/>
              </a:ext>
            </a:extLst>
          </p:cNvPr>
          <p:cNvSpPr txBox="1">
            <a:spLocks/>
          </p:cNvSpPr>
          <p:nvPr/>
        </p:nvSpPr>
        <p:spPr>
          <a:xfrm>
            <a:off x="0" y="-9331"/>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dk1"/>
                </a:solidFill>
                <a:effectLst/>
                <a:uLnTx/>
                <a:uFillTx/>
                <a:latin typeface="+mn-lt"/>
                <a:ea typeface="+mn-ea"/>
                <a:cs typeface="+mn-cs"/>
              </a:rPr>
              <a:t>Set</a:t>
            </a:r>
          </a:p>
        </p:txBody>
      </p:sp>
    </p:spTree>
    <p:extLst>
      <p:ext uri="{BB962C8B-B14F-4D97-AF65-F5344CB8AC3E}">
        <p14:creationId xmlns:p14="http://schemas.microsoft.com/office/powerpoint/2010/main" val="21874811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257800"/>
          </a:xfrm>
        </p:spPr>
        <p:txBody>
          <a:bodyPr>
            <a:normAutofit fontScale="47500" lnSpcReduction="20000"/>
          </a:bodyPr>
          <a:lstStyle/>
          <a:p>
            <a:pPr marL="0" indent="0">
              <a:buNone/>
            </a:pPr>
            <a:r>
              <a:rPr lang="en-US" dirty="0"/>
              <a:t>#include &lt;iostream&gt;</a:t>
            </a:r>
          </a:p>
          <a:p>
            <a:pPr marL="0" indent="0">
              <a:buNone/>
            </a:pPr>
            <a:r>
              <a:rPr lang="en-US" dirty="0"/>
              <a:t>#include &lt;set&gt;</a:t>
            </a:r>
          </a:p>
          <a:p>
            <a:pPr marL="0" indent="0">
              <a:buNone/>
            </a:pPr>
            <a:r>
              <a:rPr lang="en-US" dirty="0"/>
              <a:t>using namespace std;</a:t>
            </a:r>
          </a:p>
          <a:p>
            <a:pPr marL="0" indent="0">
              <a:buNone/>
            </a:pPr>
            <a:r>
              <a:rPr lang="en-US" dirty="0"/>
              <a:t>int main()</a:t>
            </a:r>
          </a:p>
          <a:p>
            <a:pPr marL="0" indent="0">
              <a:buNone/>
            </a:pPr>
            <a:r>
              <a:rPr lang="en-US" dirty="0"/>
              <a:t>{</a:t>
            </a:r>
          </a:p>
          <a:p>
            <a:pPr marL="0" indent="0">
              <a:buNone/>
            </a:pPr>
            <a:r>
              <a:rPr lang="en-US" dirty="0"/>
              <a:t>    set &lt;int&gt; S;</a:t>
            </a:r>
          </a:p>
          <a:p>
            <a:pPr marL="0" indent="0">
              <a:buNone/>
            </a:pPr>
            <a:r>
              <a:rPr lang="en-US" dirty="0"/>
              <a:t>    int count;</a:t>
            </a:r>
          </a:p>
          <a:p>
            <a:pPr marL="0" indent="0">
              <a:buNone/>
            </a:pPr>
            <a:r>
              <a:rPr lang="en-US" dirty="0"/>
              <a:t>    for(int </a:t>
            </a:r>
            <a:r>
              <a:rPr lang="en-US" dirty="0" err="1"/>
              <a:t>i</a:t>
            </a:r>
            <a:r>
              <a:rPr lang="en-US" dirty="0"/>
              <a:t>=0;i&lt;10;i++)</a:t>
            </a:r>
          </a:p>
          <a:p>
            <a:pPr marL="0" indent="0">
              <a:buNone/>
            </a:pPr>
            <a:r>
              <a:rPr lang="en-US" dirty="0"/>
              <a:t>    {</a:t>
            </a:r>
          </a:p>
          <a:p>
            <a:pPr marL="0" indent="0">
              <a:buNone/>
            </a:pPr>
            <a:r>
              <a:rPr lang="en-US" dirty="0"/>
              <a:t>        </a:t>
            </a:r>
            <a:r>
              <a:rPr lang="en-US" dirty="0" err="1"/>
              <a:t>S.insert</a:t>
            </a:r>
            <a:r>
              <a:rPr lang="en-US" dirty="0"/>
              <a:t>(10-i);</a:t>
            </a:r>
          </a:p>
          <a:p>
            <a:pPr marL="0" indent="0">
              <a:buNone/>
            </a:pPr>
            <a:r>
              <a:rPr lang="en-US" dirty="0"/>
              <a:t>    }</a:t>
            </a:r>
          </a:p>
          <a:p>
            <a:pPr marL="0" indent="0">
              <a:buNone/>
            </a:pPr>
            <a:r>
              <a:rPr lang="en-US" dirty="0"/>
              <a:t>    for(set&lt;int&gt;::iterator it=</a:t>
            </a:r>
            <a:r>
              <a:rPr lang="en-US" dirty="0" err="1"/>
              <a:t>S.begin</a:t>
            </a:r>
            <a:r>
              <a:rPr lang="en-US" dirty="0"/>
              <a:t>();it!=</a:t>
            </a:r>
            <a:r>
              <a:rPr lang="en-US" dirty="0" err="1"/>
              <a:t>S.end</a:t>
            </a:r>
            <a:r>
              <a:rPr lang="en-US" dirty="0"/>
              <a:t>();it++)</a:t>
            </a:r>
          </a:p>
          <a:p>
            <a:pPr marL="0" indent="0">
              <a:buNone/>
            </a:pPr>
            <a:r>
              <a:rPr lang="en-US" dirty="0"/>
              <a:t>        </a:t>
            </a:r>
            <a:r>
              <a:rPr lang="en-US" dirty="0" err="1"/>
              <a:t>cout</a:t>
            </a:r>
            <a:r>
              <a:rPr lang="en-US" dirty="0"/>
              <a:t>&lt;&lt;*it&lt;&lt;</a:t>
            </a:r>
            <a:r>
              <a:rPr lang="en-US" dirty="0" err="1"/>
              <a:t>endl</a:t>
            </a:r>
            <a:r>
              <a:rPr lang="en-US" dirty="0"/>
              <a:t>;</a:t>
            </a:r>
          </a:p>
          <a:p>
            <a:pPr marL="0" indent="0">
              <a:buNone/>
            </a:pPr>
            <a:r>
              <a:rPr lang="en-US" dirty="0"/>
              <a:t>    set&lt;int&gt;::iterator it=</a:t>
            </a:r>
            <a:r>
              <a:rPr lang="en-US" dirty="0" err="1"/>
              <a:t>S.find</a:t>
            </a:r>
            <a:r>
              <a:rPr lang="en-US" dirty="0"/>
              <a:t>(6);</a:t>
            </a:r>
          </a:p>
          <a:p>
            <a:pPr marL="0" indent="0">
              <a:buNone/>
            </a:pPr>
            <a:r>
              <a:rPr lang="en-US" dirty="0"/>
              <a:t>    </a:t>
            </a:r>
            <a:r>
              <a:rPr lang="en-US" dirty="0" err="1"/>
              <a:t>cout</a:t>
            </a:r>
            <a:r>
              <a:rPr lang="en-US" dirty="0"/>
              <a:t>&lt;&lt;*it&lt;&lt;</a:t>
            </a:r>
            <a:r>
              <a:rPr lang="en-US" dirty="0" err="1"/>
              <a:t>endl</a:t>
            </a:r>
            <a:r>
              <a:rPr lang="en-US" dirty="0"/>
              <a:t>;</a:t>
            </a:r>
          </a:p>
          <a:p>
            <a:pPr marL="0" indent="0">
              <a:buNone/>
            </a:pPr>
            <a:r>
              <a:rPr lang="en-US" dirty="0"/>
              <a:t>    </a:t>
            </a:r>
            <a:r>
              <a:rPr lang="en-US" dirty="0" err="1"/>
              <a:t>S.erase</a:t>
            </a:r>
            <a:r>
              <a:rPr lang="en-US" dirty="0"/>
              <a:t>(it);</a:t>
            </a:r>
          </a:p>
          <a:p>
            <a:pPr marL="0" indent="0">
              <a:buNone/>
            </a:pPr>
            <a:r>
              <a:rPr lang="en-US" dirty="0"/>
              <a:t>    for(set&lt;int&gt;::iterator it=</a:t>
            </a:r>
            <a:r>
              <a:rPr lang="en-US" dirty="0" err="1"/>
              <a:t>S.begin</a:t>
            </a:r>
            <a:r>
              <a:rPr lang="en-US" dirty="0"/>
              <a:t>();it!=</a:t>
            </a:r>
            <a:r>
              <a:rPr lang="en-US" dirty="0" err="1"/>
              <a:t>S.end</a:t>
            </a:r>
            <a:r>
              <a:rPr lang="en-US" dirty="0"/>
              <a:t>();it++)</a:t>
            </a:r>
          </a:p>
          <a:p>
            <a:pPr marL="0" indent="0">
              <a:buNone/>
            </a:pPr>
            <a:r>
              <a:rPr lang="en-US" dirty="0"/>
              <a:t>        </a:t>
            </a:r>
            <a:r>
              <a:rPr lang="en-US" dirty="0" err="1"/>
              <a:t>cout</a:t>
            </a:r>
            <a:r>
              <a:rPr lang="en-US" dirty="0"/>
              <a:t>&lt;&lt;*it&lt;&lt;</a:t>
            </a:r>
            <a:r>
              <a:rPr lang="en-US" dirty="0" err="1"/>
              <a:t>endl</a:t>
            </a:r>
            <a:r>
              <a:rPr lang="en-US" dirty="0"/>
              <a:t>;</a:t>
            </a:r>
          </a:p>
          <a:p>
            <a:pPr marL="0" indent="0">
              <a:buNone/>
            </a:pPr>
            <a:r>
              <a:rPr lang="en-US" dirty="0"/>
              <a:t>    return 0;</a:t>
            </a:r>
          </a:p>
          <a:p>
            <a:pPr marL="0" indent="0">
              <a:buNone/>
            </a:pPr>
            <a:r>
              <a:rPr lang="en-US" dirty="0"/>
              <a:t>}</a:t>
            </a:r>
          </a:p>
        </p:txBody>
      </p:sp>
      <p:sp>
        <p:nvSpPr>
          <p:cNvPr id="4" name="Footer Placeholder 3"/>
          <p:cNvSpPr>
            <a:spLocks noGrp="1"/>
          </p:cNvSpPr>
          <p:nvPr>
            <p:ph type="ftr" sz="quarter" idx="11"/>
          </p:nvPr>
        </p:nvSpPr>
        <p:spPr/>
        <p:txBody>
          <a:bodyPr/>
          <a:lstStyle/>
          <a:p>
            <a:r>
              <a:rPr lang="en-US"/>
              <a:t>Dr. Richa, Assistant Professor, SCOPE, VIT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
        <p:nvSpPr>
          <p:cNvPr id="6" name="Title 1"/>
          <p:cNvSpPr txBox="1">
            <a:spLocks/>
          </p:cNvSpPr>
          <p:nvPr/>
        </p:nvSpPr>
        <p:spPr>
          <a:xfrm>
            <a:off x="0" y="-9331"/>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dk1"/>
                </a:solidFill>
                <a:effectLst/>
                <a:uLnTx/>
                <a:uFillTx/>
                <a:latin typeface="+mn-lt"/>
                <a:ea typeface="+mn-ea"/>
                <a:cs typeface="+mn-cs"/>
              </a:rPr>
              <a:t>Set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style>
          <a:lnRef idx="1">
            <a:schemeClr val="accent3"/>
          </a:lnRef>
          <a:fillRef idx="2">
            <a:schemeClr val="accent3"/>
          </a:fillRef>
          <a:effectRef idx="1">
            <a:schemeClr val="accent3"/>
          </a:effectRef>
          <a:fontRef idx="minor">
            <a:schemeClr val="dk1"/>
          </a:fontRef>
        </p:style>
        <p:txBody>
          <a:bodyPr>
            <a:normAutofit/>
          </a:bodyPr>
          <a:lstStyle/>
          <a:p>
            <a:r>
              <a:rPr lang="en-US" dirty="0" err="1"/>
              <a:t>MultiSet</a:t>
            </a:r>
            <a:endParaRPr lang="en-US" dirty="0"/>
          </a:p>
        </p:txBody>
      </p:sp>
      <p:sp>
        <p:nvSpPr>
          <p:cNvPr id="3" name="Content Placeholder 2"/>
          <p:cNvSpPr>
            <a:spLocks noGrp="1"/>
          </p:cNvSpPr>
          <p:nvPr>
            <p:ph idx="1"/>
          </p:nvPr>
        </p:nvSpPr>
        <p:spPr>
          <a:xfrm>
            <a:off x="457200" y="1600200"/>
            <a:ext cx="8229600" cy="5121275"/>
          </a:xfrm>
        </p:spPr>
        <p:txBody>
          <a:bodyPr>
            <a:normAutofit fontScale="47500" lnSpcReduction="20000"/>
          </a:bodyPr>
          <a:lstStyle/>
          <a:p>
            <a:pPr marL="0" indent="0" algn="just">
              <a:buNone/>
            </a:pPr>
            <a:r>
              <a:rPr lang="en-US" dirty="0"/>
              <a:t>#include &lt;iostream&gt;</a:t>
            </a:r>
          </a:p>
          <a:p>
            <a:pPr marL="0" indent="0" algn="just">
              <a:buNone/>
            </a:pPr>
            <a:r>
              <a:rPr lang="en-US" dirty="0"/>
              <a:t>#include &lt;set&gt;</a:t>
            </a:r>
          </a:p>
          <a:p>
            <a:pPr marL="0" indent="0" algn="just">
              <a:buNone/>
            </a:pPr>
            <a:r>
              <a:rPr lang="en-US" dirty="0"/>
              <a:t>using namespace std;</a:t>
            </a:r>
          </a:p>
          <a:p>
            <a:pPr marL="0" indent="0" algn="just">
              <a:buNone/>
            </a:pPr>
            <a:r>
              <a:rPr lang="en-US" dirty="0"/>
              <a:t>int main()</a:t>
            </a:r>
          </a:p>
          <a:p>
            <a:pPr marL="0" indent="0" algn="just">
              <a:buNone/>
            </a:pPr>
            <a:r>
              <a:rPr lang="en-US" dirty="0"/>
              <a:t>{</a:t>
            </a:r>
          </a:p>
          <a:p>
            <a:pPr marL="0" indent="0" algn="just">
              <a:buNone/>
            </a:pPr>
            <a:r>
              <a:rPr lang="en-US" dirty="0"/>
              <a:t>    multiset &lt;int&gt; S;</a:t>
            </a:r>
          </a:p>
          <a:p>
            <a:pPr marL="0" indent="0" algn="just">
              <a:buNone/>
            </a:pPr>
            <a:r>
              <a:rPr lang="en-US" dirty="0"/>
              <a:t>    int count;</a:t>
            </a:r>
          </a:p>
          <a:p>
            <a:pPr marL="0" indent="0" algn="just">
              <a:buNone/>
            </a:pPr>
            <a:r>
              <a:rPr lang="en-US" dirty="0"/>
              <a:t>    for(int </a:t>
            </a:r>
            <a:r>
              <a:rPr lang="en-US" dirty="0" err="1"/>
              <a:t>i</a:t>
            </a:r>
            <a:r>
              <a:rPr lang="en-US" dirty="0"/>
              <a:t>=0;i&lt;10;i++)</a:t>
            </a:r>
          </a:p>
          <a:p>
            <a:pPr marL="0" indent="0" algn="just">
              <a:buNone/>
            </a:pPr>
            <a:r>
              <a:rPr lang="en-US" dirty="0"/>
              <a:t>    {</a:t>
            </a:r>
          </a:p>
          <a:p>
            <a:pPr marL="0" indent="0" algn="just">
              <a:buNone/>
            </a:pPr>
            <a:r>
              <a:rPr lang="en-US" dirty="0"/>
              <a:t>        </a:t>
            </a:r>
            <a:r>
              <a:rPr lang="en-US" dirty="0" err="1"/>
              <a:t>S.insert</a:t>
            </a:r>
            <a:r>
              <a:rPr lang="en-US" dirty="0"/>
              <a:t>(10-i);</a:t>
            </a:r>
          </a:p>
          <a:p>
            <a:pPr marL="0" indent="0" algn="just">
              <a:buNone/>
            </a:pPr>
            <a:r>
              <a:rPr lang="en-US" dirty="0"/>
              <a:t>    }</a:t>
            </a:r>
          </a:p>
          <a:p>
            <a:pPr marL="0" indent="0" algn="just">
              <a:buNone/>
            </a:pPr>
            <a:r>
              <a:rPr lang="en-US" dirty="0"/>
              <a:t>    for(multiset&lt;int&gt;::iterator it=</a:t>
            </a:r>
            <a:r>
              <a:rPr lang="en-US" dirty="0" err="1"/>
              <a:t>S.begin</a:t>
            </a:r>
            <a:r>
              <a:rPr lang="en-US" dirty="0"/>
              <a:t>();it!=</a:t>
            </a:r>
            <a:r>
              <a:rPr lang="en-US" dirty="0" err="1"/>
              <a:t>S.end</a:t>
            </a:r>
            <a:r>
              <a:rPr lang="en-US" dirty="0"/>
              <a:t>();it++)</a:t>
            </a:r>
          </a:p>
          <a:p>
            <a:pPr marL="0" indent="0" algn="just">
              <a:buNone/>
            </a:pPr>
            <a:r>
              <a:rPr lang="en-US" dirty="0"/>
              <a:t>        </a:t>
            </a:r>
            <a:r>
              <a:rPr lang="en-US" dirty="0" err="1"/>
              <a:t>cout</a:t>
            </a:r>
            <a:r>
              <a:rPr lang="en-US" dirty="0"/>
              <a:t>&lt;&lt;*it&lt;&lt;</a:t>
            </a:r>
            <a:r>
              <a:rPr lang="en-US" dirty="0" err="1"/>
              <a:t>endl</a:t>
            </a:r>
            <a:r>
              <a:rPr lang="en-US" dirty="0"/>
              <a:t>;</a:t>
            </a:r>
          </a:p>
          <a:p>
            <a:pPr marL="0" indent="0" algn="just">
              <a:buNone/>
            </a:pPr>
            <a:r>
              <a:rPr lang="en-US" dirty="0"/>
              <a:t>    multiset&lt;int&gt;::iterator it=</a:t>
            </a:r>
            <a:r>
              <a:rPr lang="en-US" dirty="0" err="1"/>
              <a:t>S.find</a:t>
            </a:r>
            <a:r>
              <a:rPr lang="en-US" dirty="0"/>
              <a:t>(6);</a:t>
            </a:r>
          </a:p>
          <a:p>
            <a:pPr marL="0" indent="0" algn="just">
              <a:buNone/>
            </a:pPr>
            <a:r>
              <a:rPr lang="en-US" dirty="0"/>
              <a:t>    </a:t>
            </a:r>
            <a:r>
              <a:rPr lang="en-US" dirty="0" err="1"/>
              <a:t>cout</a:t>
            </a:r>
            <a:r>
              <a:rPr lang="en-US" dirty="0"/>
              <a:t>&lt;&lt;*it&lt;&lt;</a:t>
            </a:r>
            <a:r>
              <a:rPr lang="en-US" dirty="0" err="1"/>
              <a:t>endl</a:t>
            </a:r>
            <a:r>
              <a:rPr lang="en-US" dirty="0"/>
              <a:t>;</a:t>
            </a:r>
          </a:p>
          <a:p>
            <a:pPr marL="0" indent="0" algn="just">
              <a:buNone/>
            </a:pPr>
            <a:r>
              <a:rPr lang="en-US" dirty="0"/>
              <a:t>    </a:t>
            </a:r>
            <a:r>
              <a:rPr lang="en-US" dirty="0" err="1"/>
              <a:t>S.erase</a:t>
            </a:r>
            <a:r>
              <a:rPr lang="en-US" dirty="0"/>
              <a:t>(it);</a:t>
            </a:r>
          </a:p>
          <a:p>
            <a:pPr marL="0" indent="0" algn="just">
              <a:buNone/>
            </a:pPr>
            <a:r>
              <a:rPr lang="en-US" dirty="0"/>
              <a:t>    </a:t>
            </a:r>
            <a:r>
              <a:rPr lang="en-US" dirty="0" err="1"/>
              <a:t>S.insert</a:t>
            </a:r>
            <a:r>
              <a:rPr lang="en-US" dirty="0"/>
              <a:t>(5);</a:t>
            </a:r>
          </a:p>
          <a:p>
            <a:pPr marL="0" indent="0" algn="just">
              <a:buNone/>
            </a:pPr>
            <a:r>
              <a:rPr lang="en-US" dirty="0"/>
              <a:t>    for(set&lt;int&gt;::iterator it=</a:t>
            </a:r>
            <a:r>
              <a:rPr lang="en-US" dirty="0" err="1"/>
              <a:t>S.begin</a:t>
            </a:r>
            <a:r>
              <a:rPr lang="en-US" dirty="0"/>
              <a:t>();it!=</a:t>
            </a:r>
            <a:r>
              <a:rPr lang="en-US" dirty="0" err="1"/>
              <a:t>S.end</a:t>
            </a:r>
            <a:r>
              <a:rPr lang="en-US" dirty="0"/>
              <a:t>();it++)</a:t>
            </a:r>
          </a:p>
          <a:p>
            <a:pPr marL="0" indent="0" algn="just">
              <a:buNone/>
            </a:pPr>
            <a:r>
              <a:rPr lang="en-US" dirty="0"/>
              <a:t>        </a:t>
            </a:r>
            <a:r>
              <a:rPr lang="en-US" dirty="0" err="1"/>
              <a:t>cout</a:t>
            </a:r>
            <a:r>
              <a:rPr lang="en-US" dirty="0"/>
              <a:t>&lt;&lt;*it&lt;&lt;</a:t>
            </a:r>
            <a:r>
              <a:rPr lang="en-US" dirty="0" err="1"/>
              <a:t>endl</a:t>
            </a:r>
            <a:r>
              <a:rPr lang="en-US" dirty="0"/>
              <a:t>;</a:t>
            </a:r>
          </a:p>
          <a:p>
            <a:pPr marL="0" indent="0" algn="just">
              <a:buNone/>
            </a:pPr>
            <a:endParaRPr lang="en-US" dirty="0"/>
          </a:p>
          <a:p>
            <a:pPr marL="0" indent="0" algn="just">
              <a:buNone/>
            </a:pPr>
            <a:r>
              <a:rPr lang="en-US" dirty="0"/>
              <a:t>    return 0;</a:t>
            </a:r>
          </a:p>
          <a:p>
            <a:pPr marL="0" indent="0" algn="just">
              <a:buNone/>
            </a:pP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5" name="Footer Placeholder 4"/>
          <p:cNvSpPr>
            <a:spLocks noGrp="1"/>
          </p:cNvSpPr>
          <p:nvPr>
            <p:ph type="ftr" sz="quarter" idx="11"/>
          </p:nvPr>
        </p:nvSpPr>
        <p:spPr/>
        <p:txBody>
          <a:bodyPr/>
          <a:lstStyle/>
          <a:p>
            <a:r>
              <a:rPr lang="en-US"/>
              <a:t>Dr. Richa, Assistant Professor, SCOPE, VIT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
                                            <p:txEl>
                                              <p:pRg st="18" end="18"/>
                                            </p:txEl>
                                          </p:spTgt>
                                        </p:tgtEl>
                                        <p:attrNameLst>
                                          <p:attrName>style.visibility</p:attrName>
                                        </p:attrNameLst>
                                      </p:cBhvr>
                                      <p:to>
                                        <p:strVal val="visible"/>
                                      </p:to>
                                    </p:set>
                                    <p:anim calcmode="lin" valueType="num">
                                      <p:cBhvr additive="base">
                                        <p:cTn id="11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3">
                                            <p:txEl>
                                              <p:pRg st="20" end="20"/>
                                            </p:txEl>
                                          </p:spTgt>
                                        </p:tgtEl>
                                        <p:attrNameLst>
                                          <p:attrName>style.visibility</p:attrName>
                                        </p:attrNameLst>
                                      </p:cBhvr>
                                      <p:to>
                                        <p:strVal val="visible"/>
                                      </p:to>
                                    </p:set>
                                    <p:anim calcmode="lin" valueType="num">
                                      <p:cBhvr additive="base">
                                        <p:cTn id="121"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3">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3">
                                            <p:txEl>
                                              <p:pRg st="21" end="21"/>
                                            </p:txEl>
                                          </p:spTgt>
                                        </p:tgtEl>
                                        <p:attrNameLst>
                                          <p:attrName>style.visibility</p:attrName>
                                        </p:attrNameLst>
                                      </p:cBhvr>
                                      <p:to>
                                        <p:strVal val="visible"/>
                                      </p:to>
                                    </p:set>
                                    <p:anim calcmode="lin" valueType="num">
                                      <p:cBhvr additive="base">
                                        <p:cTn id="127"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3">
                                            <p:txEl>
                                              <p:pRg st="21" end="2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A973-21AD-4265-8412-684141AD891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2DB1AA-3692-4F8E-AF78-F181E3CD3374}"/>
              </a:ext>
            </a:extLst>
          </p:cNvPr>
          <p:cNvSpPr>
            <a:spLocks noGrp="1"/>
          </p:cNvSpPr>
          <p:nvPr>
            <p:ph idx="1"/>
          </p:nvPr>
        </p:nvSpPr>
        <p:spPr/>
        <p:txBody>
          <a:bodyPr>
            <a:normAutofit fontScale="77500" lnSpcReduction="20000"/>
          </a:bodyPr>
          <a:lstStyle/>
          <a:p>
            <a:pPr algn="l">
              <a:lnSpc>
                <a:spcPct val="170000"/>
              </a:lnSpc>
            </a:pPr>
            <a:r>
              <a:rPr lang="en-US" dirty="0"/>
              <a:t> </a:t>
            </a:r>
            <a:r>
              <a:rPr lang="en-US" altLang="en-US" dirty="0"/>
              <a:t>Software library originally designed by Alexander </a:t>
            </a:r>
            <a:r>
              <a:rPr lang="en-US" altLang="en-US" dirty="0" err="1"/>
              <a:t>Stepanov</a:t>
            </a:r>
            <a:r>
              <a:rPr lang="en-US" altLang="en-US" dirty="0"/>
              <a:t> for C++ in HP labs</a:t>
            </a:r>
          </a:p>
          <a:p>
            <a:pPr algn="l">
              <a:lnSpc>
                <a:spcPct val="170000"/>
              </a:lnSpc>
            </a:pPr>
            <a:r>
              <a:rPr lang="en-US" altLang="en-US" dirty="0"/>
              <a:t>He worked earlier for Bell Labs close to Andrew Koenig and tried to convince Bjarne </a:t>
            </a:r>
            <a:r>
              <a:rPr lang="en-US" altLang="en-US" dirty="0" err="1"/>
              <a:t>Stroustrup</a:t>
            </a:r>
            <a:r>
              <a:rPr lang="en-US" altLang="en-US" dirty="0"/>
              <a:t> to introduce something like Ada generics in C++ </a:t>
            </a:r>
          </a:p>
          <a:p>
            <a:pPr algn="l">
              <a:lnSpc>
                <a:spcPct val="170000"/>
              </a:lnSpc>
            </a:pPr>
            <a:r>
              <a:rPr lang="en-US" altLang="en-US" dirty="0"/>
              <a:t>Ada was the first language to introduce </a:t>
            </a:r>
            <a:r>
              <a:rPr lang="en-US" altLang="en-US" dirty="0" err="1"/>
              <a:t>genercity</a:t>
            </a:r>
            <a:r>
              <a:rPr lang="en-US" altLang="en-US" dirty="0"/>
              <a:t> but it was not accepted outside defense</a:t>
            </a:r>
          </a:p>
          <a:p>
            <a:pPr>
              <a:lnSpc>
                <a:spcPct val="170000"/>
              </a:lnSpc>
            </a:pPr>
            <a:endParaRPr lang="en-US" dirty="0"/>
          </a:p>
          <a:p>
            <a:endParaRPr lang="en-IN" dirty="0"/>
          </a:p>
        </p:txBody>
      </p:sp>
      <p:sp>
        <p:nvSpPr>
          <p:cNvPr id="4" name="Footer Placeholder 3">
            <a:extLst>
              <a:ext uri="{FF2B5EF4-FFF2-40B4-BE49-F238E27FC236}">
                <a16:creationId xmlns:a16="http://schemas.microsoft.com/office/drawing/2014/main" id="{ECDAB556-FC9B-4760-8AF7-2DDEAC5FBD3B}"/>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F5D2EB8D-A227-448E-BF08-9FADFEC41E0E}"/>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6" name="Title 1">
            <a:extLst>
              <a:ext uri="{FF2B5EF4-FFF2-40B4-BE49-F238E27FC236}">
                <a16:creationId xmlns:a16="http://schemas.microsoft.com/office/drawing/2014/main" id="{54680D57-C72B-4B20-81E9-734E7CA06720}"/>
              </a:ext>
            </a:extLst>
          </p:cNvPr>
          <p:cNvSpPr txBox="1">
            <a:spLocks/>
          </p:cNvSpPr>
          <p:nvPr/>
        </p:nvSpPr>
        <p:spPr>
          <a:xfrm>
            <a:off x="0" y="-49086"/>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History of STL</a:t>
            </a:r>
          </a:p>
        </p:txBody>
      </p:sp>
    </p:spTree>
    <p:extLst>
      <p:ext uri="{BB962C8B-B14F-4D97-AF65-F5344CB8AC3E}">
        <p14:creationId xmlns:p14="http://schemas.microsoft.com/office/powerpoint/2010/main" val="4136575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D513-119F-4639-A5DB-D502B575FB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07A275-AEAD-4B3F-B676-B7F0788DF0D6}"/>
              </a:ext>
            </a:extLst>
          </p:cNvPr>
          <p:cNvSpPr>
            <a:spLocks noGrp="1"/>
          </p:cNvSpPr>
          <p:nvPr>
            <p:ph idx="1"/>
          </p:nvPr>
        </p:nvSpPr>
        <p:spPr/>
        <p:txBody>
          <a:bodyPr>
            <a:normAutofit fontScale="92500" lnSpcReduction="10000"/>
          </a:bodyPr>
          <a:lstStyle/>
          <a:p>
            <a:r>
              <a:rPr lang="en-US" dirty="0"/>
              <a:t>Maps are associative containers that store elements formed by a combination of a key value and a mapped value following a specific order.</a:t>
            </a:r>
          </a:p>
          <a:p>
            <a:r>
              <a:rPr lang="en-US" dirty="0"/>
              <a:t>In a map, key value are generally used to sort and uniquely identify the elements, while the mapped values store the content associated to this key. The types of key and mapped may differ and are grouped together in member type </a:t>
            </a:r>
            <a:r>
              <a:rPr lang="en-US" dirty="0" err="1"/>
              <a:t>value_type</a:t>
            </a:r>
            <a:r>
              <a:rPr lang="en-US" dirty="0"/>
              <a:t>.</a:t>
            </a:r>
          </a:p>
          <a:p>
            <a:endParaRPr lang="en-IN" dirty="0"/>
          </a:p>
        </p:txBody>
      </p:sp>
      <p:sp>
        <p:nvSpPr>
          <p:cNvPr id="4" name="Footer Placeholder 3">
            <a:extLst>
              <a:ext uri="{FF2B5EF4-FFF2-40B4-BE49-F238E27FC236}">
                <a16:creationId xmlns:a16="http://schemas.microsoft.com/office/drawing/2014/main" id="{EF8672BA-CB43-444E-A1DB-7866492FBEC3}"/>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33AF6D0A-8B30-45C9-B101-F8233243C707}"/>
              </a:ext>
            </a:extLst>
          </p:cNvPr>
          <p:cNvSpPr>
            <a:spLocks noGrp="1"/>
          </p:cNvSpPr>
          <p:nvPr>
            <p:ph type="sldNum" sz="quarter" idx="12"/>
          </p:nvPr>
        </p:nvSpPr>
        <p:spPr/>
        <p:txBody>
          <a:bodyPr/>
          <a:lstStyle/>
          <a:p>
            <a:fld id="{B6F15528-21DE-4FAA-801E-634DDDAF4B2B}" type="slidenum">
              <a:rPr lang="en-US" smtClean="0"/>
              <a:pPr/>
              <a:t>40</a:t>
            </a:fld>
            <a:endParaRPr lang="en-US"/>
          </a:p>
        </p:txBody>
      </p:sp>
      <p:sp>
        <p:nvSpPr>
          <p:cNvPr id="6" name="Title 1">
            <a:extLst>
              <a:ext uri="{FF2B5EF4-FFF2-40B4-BE49-F238E27FC236}">
                <a16:creationId xmlns:a16="http://schemas.microsoft.com/office/drawing/2014/main" id="{DA68714E-6C74-4DB1-A570-836270C3F4F8}"/>
              </a:ext>
            </a:extLst>
          </p:cNvPr>
          <p:cNvSpPr txBox="1">
            <a:spLocks/>
          </p:cNvSpPr>
          <p:nvPr/>
        </p:nvSpPr>
        <p:spPr>
          <a:xfrm>
            <a:off x="0" y="0"/>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Map class in STL using C++</a:t>
            </a:r>
          </a:p>
        </p:txBody>
      </p:sp>
    </p:spTree>
    <p:extLst>
      <p:ext uri="{BB962C8B-B14F-4D97-AF65-F5344CB8AC3E}">
        <p14:creationId xmlns:p14="http://schemas.microsoft.com/office/powerpoint/2010/main" val="1219140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50F87-0F9F-42C1-B923-933B844D74B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C127D9-6C59-4C34-B8BC-E71AF97D309D}"/>
              </a:ext>
            </a:extLst>
          </p:cNvPr>
          <p:cNvSpPr>
            <a:spLocks noGrp="1"/>
          </p:cNvSpPr>
          <p:nvPr>
            <p:ph idx="1"/>
          </p:nvPr>
        </p:nvSpPr>
        <p:spPr>
          <a:xfrm>
            <a:off x="457200" y="1600200"/>
            <a:ext cx="8229600" cy="5121275"/>
          </a:xfrm>
        </p:spPr>
        <p:txBody>
          <a:bodyPr>
            <a:normAutofit fontScale="40000" lnSpcReduction="20000"/>
          </a:bodyPr>
          <a:lstStyle/>
          <a:p>
            <a:pPr marL="0" indent="0">
              <a:buNone/>
            </a:pPr>
            <a:r>
              <a:rPr lang="en-IN" dirty="0"/>
              <a:t>#include &lt;iostream&gt;</a:t>
            </a:r>
          </a:p>
          <a:p>
            <a:pPr marL="0" indent="0">
              <a:buNone/>
            </a:pPr>
            <a:r>
              <a:rPr lang="en-IN" dirty="0"/>
              <a:t>#include &lt;map&gt;</a:t>
            </a:r>
          </a:p>
          <a:p>
            <a:pPr marL="0" indent="0">
              <a:buNone/>
            </a:pPr>
            <a:r>
              <a:rPr lang="en-IN" dirty="0"/>
              <a:t>#include &lt;</a:t>
            </a:r>
            <a:r>
              <a:rPr lang="en-IN" dirty="0" err="1"/>
              <a:t>cstring</a:t>
            </a:r>
            <a:r>
              <a:rPr lang="en-IN" dirty="0"/>
              <a:t>&gt;</a:t>
            </a:r>
          </a:p>
          <a:p>
            <a:pPr marL="0" indent="0">
              <a:buNone/>
            </a:pPr>
            <a:r>
              <a:rPr lang="en-IN" dirty="0"/>
              <a:t>using namespace std;</a:t>
            </a:r>
          </a:p>
          <a:p>
            <a:pPr marL="0" indent="0">
              <a:buNone/>
            </a:pPr>
            <a:r>
              <a:rPr lang="en-IN" dirty="0"/>
              <a:t>int main()</a:t>
            </a:r>
          </a:p>
          <a:p>
            <a:pPr marL="0" indent="0">
              <a:buNone/>
            </a:pPr>
            <a:r>
              <a:rPr lang="en-IN" dirty="0"/>
              <a:t>{</a:t>
            </a:r>
          </a:p>
          <a:p>
            <a:pPr marL="0" indent="0">
              <a:buNone/>
            </a:pPr>
            <a:r>
              <a:rPr lang="en-IN" dirty="0"/>
              <a:t>    map&lt;</a:t>
            </a:r>
            <a:r>
              <a:rPr lang="en-IN" dirty="0" err="1"/>
              <a:t>string,int</a:t>
            </a:r>
            <a:r>
              <a:rPr lang="en-IN" dirty="0"/>
              <a:t>&gt; </a:t>
            </a:r>
            <a:r>
              <a:rPr lang="en-IN" dirty="0" err="1"/>
              <a:t>mp</a:t>
            </a:r>
            <a:r>
              <a:rPr lang="en-IN" dirty="0"/>
              <a:t>;</a:t>
            </a:r>
          </a:p>
          <a:p>
            <a:pPr marL="0" indent="0">
              <a:buNone/>
            </a:pPr>
            <a:r>
              <a:rPr lang="en-IN" dirty="0"/>
              <a:t>    map&lt;</a:t>
            </a:r>
            <a:r>
              <a:rPr lang="en-IN" dirty="0" err="1"/>
              <a:t>string,int</a:t>
            </a:r>
            <a:r>
              <a:rPr lang="en-IN" dirty="0"/>
              <a:t>&gt;::iterator it;</a:t>
            </a:r>
          </a:p>
          <a:p>
            <a:pPr marL="0" indent="0">
              <a:buNone/>
            </a:pPr>
            <a:r>
              <a:rPr lang="en-IN" dirty="0"/>
              <a:t>   string S,S1;</a:t>
            </a:r>
          </a:p>
          <a:p>
            <a:pPr marL="0" indent="0">
              <a:buNone/>
            </a:pPr>
            <a:r>
              <a:rPr lang="en-IN" dirty="0"/>
              <a:t>    int roll,roll1;</a:t>
            </a:r>
          </a:p>
          <a:p>
            <a:pPr marL="0" indent="0">
              <a:buNone/>
            </a:pPr>
            <a:r>
              <a:rPr lang="en-IN" dirty="0"/>
              <a:t>    </a:t>
            </a:r>
            <a:r>
              <a:rPr lang="en-IN" dirty="0" err="1"/>
              <a:t>cout</a:t>
            </a:r>
            <a:r>
              <a:rPr lang="en-IN" dirty="0"/>
              <a:t>&lt;&lt;"Enter key";</a:t>
            </a:r>
          </a:p>
          <a:p>
            <a:pPr marL="0" indent="0">
              <a:buNone/>
            </a:pPr>
            <a:r>
              <a:rPr lang="en-IN" dirty="0"/>
              <a:t>    </a:t>
            </a:r>
            <a:r>
              <a:rPr lang="en-IN" dirty="0" err="1"/>
              <a:t>cin</a:t>
            </a:r>
            <a:r>
              <a:rPr lang="en-IN" dirty="0"/>
              <a:t>&gt;&gt;S;</a:t>
            </a:r>
          </a:p>
          <a:p>
            <a:pPr marL="0" indent="0">
              <a:buNone/>
            </a:pPr>
            <a:r>
              <a:rPr lang="en-IN" dirty="0"/>
              <a:t>    </a:t>
            </a:r>
            <a:r>
              <a:rPr lang="en-IN" dirty="0" err="1"/>
              <a:t>cout</a:t>
            </a:r>
            <a:r>
              <a:rPr lang="en-IN" dirty="0"/>
              <a:t>&lt;&lt;"Enter value";</a:t>
            </a:r>
          </a:p>
          <a:p>
            <a:pPr marL="0" indent="0">
              <a:buNone/>
            </a:pPr>
            <a:r>
              <a:rPr lang="en-IN" dirty="0"/>
              <a:t>    </a:t>
            </a:r>
            <a:r>
              <a:rPr lang="en-IN" dirty="0" err="1"/>
              <a:t>cin</a:t>
            </a:r>
            <a:r>
              <a:rPr lang="en-IN" dirty="0"/>
              <a:t>&gt;&gt;roll;</a:t>
            </a:r>
          </a:p>
          <a:p>
            <a:pPr marL="0" indent="0">
              <a:buNone/>
            </a:pPr>
            <a:r>
              <a:rPr lang="en-IN" dirty="0"/>
              <a:t>    </a:t>
            </a:r>
            <a:r>
              <a:rPr lang="en-IN" dirty="0" err="1"/>
              <a:t>cout</a:t>
            </a:r>
            <a:r>
              <a:rPr lang="en-IN" dirty="0"/>
              <a:t>&lt;&lt;"Enter key";</a:t>
            </a:r>
          </a:p>
          <a:p>
            <a:pPr marL="0" indent="0">
              <a:buNone/>
            </a:pPr>
            <a:r>
              <a:rPr lang="en-IN" dirty="0"/>
              <a:t>    </a:t>
            </a:r>
            <a:r>
              <a:rPr lang="en-IN" dirty="0" err="1"/>
              <a:t>cin</a:t>
            </a:r>
            <a:r>
              <a:rPr lang="en-IN" dirty="0"/>
              <a:t>&gt;&gt;S1;</a:t>
            </a:r>
          </a:p>
          <a:p>
            <a:pPr marL="0" indent="0">
              <a:buNone/>
            </a:pPr>
            <a:r>
              <a:rPr lang="en-IN" dirty="0"/>
              <a:t>    </a:t>
            </a:r>
            <a:r>
              <a:rPr lang="en-IN" dirty="0" err="1"/>
              <a:t>cout</a:t>
            </a:r>
            <a:r>
              <a:rPr lang="en-IN" dirty="0"/>
              <a:t>&lt;&lt;"Enter value";</a:t>
            </a:r>
          </a:p>
          <a:p>
            <a:pPr marL="0" indent="0">
              <a:buNone/>
            </a:pPr>
            <a:r>
              <a:rPr lang="en-IN" dirty="0"/>
              <a:t>    </a:t>
            </a:r>
            <a:r>
              <a:rPr lang="en-IN" dirty="0" err="1"/>
              <a:t>cin</a:t>
            </a:r>
            <a:r>
              <a:rPr lang="en-IN" dirty="0"/>
              <a:t>&gt;&gt;roll1;</a:t>
            </a:r>
          </a:p>
          <a:p>
            <a:pPr marL="0" indent="0">
              <a:buNone/>
            </a:pPr>
            <a:r>
              <a:rPr lang="en-IN" dirty="0"/>
              <a:t>    </a:t>
            </a:r>
            <a:r>
              <a:rPr lang="en-IN" dirty="0" err="1"/>
              <a:t>mp.insert</a:t>
            </a:r>
            <a:r>
              <a:rPr lang="en-IN" dirty="0"/>
              <a:t>(pair&lt;</a:t>
            </a:r>
            <a:r>
              <a:rPr lang="en-IN" dirty="0" err="1"/>
              <a:t>string,int</a:t>
            </a:r>
            <a:r>
              <a:rPr lang="en-IN" dirty="0"/>
              <a:t>&gt;(</a:t>
            </a:r>
            <a:r>
              <a:rPr lang="en-IN" dirty="0" err="1"/>
              <a:t>S,roll</a:t>
            </a:r>
            <a:r>
              <a:rPr lang="en-IN" dirty="0"/>
              <a:t>));</a:t>
            </a:r>
          </a:p>
          <a:p>
            <a:pPr marL="0" indent="0">
              <a:buNone/>
            </a:pPr>
            <a:r>
              <a:rPr lang="en-IN" dirty="0"/>
              <a:t>    </a:t>
            </a:r>
            <a:r>
              <a:rPr lang="en-IN" dirty="0" err="1"/>
              <a:t>mp.insert</a:t>
            </a:r>
            <a:r>
              <a:rPr lang="en-IN" dirty="0"/>
              <a:t>(pair&lt;</a:t>
            </a:r>
            <a:r>
              <a:rPr lang="en-IN" dirty="0" err="1"/>
              <a:t>string,int</a:t>
            </a:r>
            <a:r>
              <a:rPr lang="en-IN" dirty="0"/>
              <a:t>&gt;(S1,roll1));</a:t>
            </a:r>
          </a:p>
          <a:p>
            <a:pPr marL="0" indent="0">
              <a:buNone/>
            </a:pPr>
            <a:r>
              <a:rPr lang="en-IN" dirty="0"/>
              <a:t>    for(it=</a:t>
            </a:r>
            <a:r>
              <a:rPr lang="en-IN" dirty="0" err="1"/>
              <a:t>mp.begin</a:t>
            </a:r>
            <a:r>
              <a:rPr lang="en-IN" dirty="0"/>
              <a:t>();it!=</a:t>
            </a:r>
            <a:r>
              <a:rPr lang="en-IN" dirty="0" err="1"/>
              <a:t>mp.end</a:t>
            </a:r>
            <a:r>
              <a:rPr lang="en-IN" dirty="0"/>
              <a:t>();it++)</a:t>
            </a:r>
          </a:p>
          <a:p>
            <a:pPr marL="0" indent="0">
              <a:buNone/>
            </a:pPr>
            <a:r>
              <a:rPr lang="en-IN" dirty="0"/>
              <a:t>        </a:t>
            </a:r>
            <a:r>
              <a:rPr lang="en-IN" dirty="0" err="1"/>
              <a:t>cout</a:t>
            </a:r>
            <a:r>
              <a:rPr lang="en-IN" dirty="0"/>
              <a:t>&lt;&lt;(*it).first&lt;&lt;": "&lt;&lt;(*it).second&lt;&lt;</a:t>
            </a:r>
            <a:r>
              <a:rPr lang="en-IN" dirty="0" err="1"/>
              <a:t>endl</a:t>
            </a:r>
            <a:r>
              <a:rPr lang="en-IN" dirty="0"/>
              <a:t>;</a:t>
            </a:r>
          </a:p>
          <a:p>
            <a:pPr marL="0" indent="0">
              <a:buNone/>
            </a:pPr>
            <a:r>
              <a:rPr lang="en-IN" dirty="0"/>
              <a:t>    return 0;</a:t>
            </a:r>
          </a:p>
          <a:p>
            <a:pPr marL="0" indent="0">
              <a:buNone/>
            </a:pPr>
            <a:r>
              <a:rPr lang="en-IN" dirty="0"/>
              <a:t>}</a:t>
            </a:r>
          </a:p>
          <a:p>
            <a:pPr marL="0" indent="0">
              <a:buNone/>
            </a:pPr>
            <a:endParaRPr lang="en-IN" dirty="0"/>
          </a:p>
          <a:p>
            <a:pPr marL="0" indent="0">
              <a:buNone/>
            </a:pPr>
            <a:endParaRPr lang="en-IN" dirty="0"/>
          </a:p>
        </p:txBody>
      </p:sp>
      <p:sp>
        <p:nvSpPr>
          <p:cNvPr id="4" name="Footer Placeholder 3">
            <a:extLst>
              <a:ext uri="{FF2B5EF4-FFF2-40B4-BE49-F238E27FC236}">
                <a16:creationId xmlns:a16="http://schemas.microsoft.com/office/drawing/2014/main" id="{180C47F8-C547-4D1D-B09F-782A6D4D3416}"/>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FFACCF91-7784-4DF8-85DB-33FF1104403F}"/>
              </a:ext>
            </a:extLst>
          </p:cNvPr>
          <p:cNvSpPr>
            <a:spLocks noGrp="1"/>
          </p:cNvSpPr>
          <p:nvPr>
            <p:ph type="sldNum" sz="quarter" idx="12"/>
          </p:nvPr>
        </p:nvSpPr>
        <p:spPr/>
        <p:txBody>
          <a:bodyPr/>
          <a:lstStyle/>
          <a:p>
            <a:fld id="{B6F15528-21DE-4FAA-801E-634DDDAF4B2B}" type="slidenum">
              <a:rPr lang="en-US" smtClean="0"/>
              <a:pPr/>
              <a:t>41</a:t>
            </a:fld>
            <a:endParaRPr lang="en-US"/>
          </a:p>
        </p:txBody>
      </p:sp>
      <p:sp>
        <p:nvSpPr>
          <p:cNvPr id="6" name="Title 1">
            <a:extLst>
              <a:ext uri="{FF2B5EF4-FFF2-40B4-BE49-F238E27FC236}">
                <a16:creationId xmlns:a16="http://schemas.microsoft.com/office/drawing/2014/main" id="{5BDAB6A9-5BBD-4E4D-8F9D-931328E23876}"/>
              </a:ext>
            </a:extLst>
          </p:cNvPr>
          <p:cNvSpPr txBox="1">
            <a:spLocks/>
          </p:cNvSpPr>
          <p:nvPr/>
        </p:nvSpPr>
        <p:spPr>
          <a:xfrm>
            <a:off x="0" y="0"/>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Map</a:t>
            </a:r>
          </a:p>
        </p:txBody>
      </p:sp>
    </p:spTree>
    <p:extLst>
      <p:ext uri="{BB962C8B-B14F-4D97-AF65-F5344CB8AC3E}">
        <p14:creationId xmlns:p14="http://schemas.microsoft.com/office/powerpoint/2010/main" val="37520518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E40D-EC20-45DD-988F-76CDC42A64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600D83-F08C-468F-A464-9E8C239D8536}"/>
              </a:ext>
            </a:extLst>
          </p:cNvPr>
          <p:cNvSpPr>
            <a:spLocks noGrp="1"/>
          </p:cNvSpPr>
          <p:nvPr>
            <p:ph idx="1"/>
          </p:nvPr>
        </p:nvSpPr>
        <p:spPr>
          <a:xfrm>
            <a:off x="457200" y="1600200"/>
            <a:ext cx="8229600" cy="5121275"/>
          </a:xfrm>
        </p:spPr>
        <p:txBody>
          <a:bodyPr>
            <a:normAutofit fontScale="47500" lnSpcReduction="20000"/>
          </a:bodyPr>
          <a:lstStyle/>
          <a:p>
            <a:pPr marL="0" indent="0">
              <a:buNone/>
            </a:pPr>
            <a:r>
              <a:rPr lang="en-IN" dirty="0"/>
              <a:t>#include &lt;iostream&gt;</a:t>
            </a:r>
          </a:p>
          <a:p>
            <a:pPr marL="0" indent="0">
              <a:buNone/>
            </a:pPr>
            <a:r>
              <a:rPr lang="en-IN" dirty="0"/>
              <a:t>#include &lt;map&gt;</a:t>
            </a:r>
          </a:p>
          <a:p>
            <a:pPr marL="0" indent="0">
              <a:buNone/>
            </a:pPr>
            <a:r>
              <a:rPr lang="en-IN" dirty="0"/>
              <a:t>#include &lt;string&gt;</a:t>
            </a:r>
          </a:p>
          <a:p>
            <a:pPr marL="0" indent="0">
              <a:buNone/>
            </a:pPr>
            <a:r>
              <a:rPr lang="en-IN" dirty="0"/>
              <a:t>using namespace std;</a:t>
            </a:r>
          </a:p>
          <a:p>
            <a:pPr marL="0" indent="0">
              <a:buNone/>
            </a:pPr>
            <a:r>
              <a:rPr lang="en-IN" dirty="0"/>
              <a:t>int main()</a:t>
            </a:r>
          </a:p>
          <a:p>
            <a:pPr marL="0" indent="0">
              <a:buNone/>
            </a:pPr>
            <a:r>
              <a:rPr lang="en-IN" dirty="0"/>
              <a:t>{</a:t>
            </a:r>
          </a:p>
          <a:p>
            <a:pPr marL="0" indent="0">
              <a:buNone/>
            </a:pPr>
            <a:r>
              <a:rPr lang="en-IN" dirty="0"/>
              <a:t>    map&lt;</a:t>
            </a:r>
            <a:r>
              <a:rPr lang="en-IN" dirty="0" err="1"/>
              <a:t>string,int</a:t>
            </a:r>
            <a:r>
              <a:rPr lang="en-IN" dirty="0"/>
              <a:t>&gt;</a:t>
            </a:r>
            <a:r>
              <a:rPr lang="en-IN" dirty="0" err="1"/>
              <a:t>mp</a:t>
            </a:r>
            <a:r>
              <a:rPr lang="en-IN" dirty="0"/>
              <a:t>;</a:t>
            </a:r>
          </a:p>
          <a:p>
            <a:pPr marL="0" indent="0">
              <a:buNone/>
            </a:pPr>
            <a:r>
              <a:rPr lang="en-IN" dirty="0"/>
              <a:t>    map&lt;</a:t>
            </a:r>
            <a:r>
              <a:rPr lang="en-IN" dirty="0" err="1"/>
              <a:t>string,int</a:t>
            </a:r>
            <a:r>
              <a:rPr lang="en-IN" dirty="0"/>
              <a:t>&gt;::iterator it;</a:t>
            </a:r>
          </a:p>
          <a:p>
            <a:pPr marL="0" indent="0">
              <a:buNone/>
            </a:pPr>
            <a:r>
              <a:rPr lang="en-IN" dirty="0"/>
              <a:t>    int </a:t>
            </a:r>
            <a:r>
              <a:rPr lang="en-IN" dirty="0" err="1"/>
              <a:t>choice,item</a:t>
            </a:r>
            <a:r>
              <a:rPr lang="en-IN" dirty="0"/>
              <a:t>;</a:t>
            </a:r>
          </a:p>
          <a:p>
            <a:pPr marL="0" indent="0">
              <a:buNone/>
            </a:pPr>
            <a:r>
              <a:rPr lang="en-IN" dirty="0"/>
              <a:t>    string name;</a:t>
            </a:r>
          </a:p>
          <a:p>
            <a:pPr marL="0" indent="0">
              <a:buNone/>
            </a:pPr>
            <a:r>
              <a:rPr lang="en-IN" dirty="0"/>
              <a:t>    while(1)</a:t>
            </a:r>
          </a:p>
          <a:p>
            <a:pPr marL="0" indent="0">
              <a:buNone/>
            </a:pPr>
            <a:r>
              <a:rPr lang="en-IN" dirty="0"/>
              <a:t>    {</a:t>
            </a:r>
          </a:p>
          <a:p>
            <a:pPr marL="0" indent="0">
              <a:buNone/>
            </a:pPr>
            <a:r>
              <a:rPr lang="en-IN" dirty="0"/>
              <a:t>        </a:t>
            </a:r>
            <a:r>
              <a:rPr lang="en-IN" dirty="0" err="1"/>
              <a:t>cout</a:t>
            </a:r>
            <a:r>
              <a:rPr lang="en-IN" dirty="0"/>
              <a:t>&lt;&lt;"1-insert number"&lt;&lt;</a:t>
            </a:r>
            <a:r>
              <a:rPr lang="en-IN" dirty="0" err="1"/>
              <a:t>endl</a:t>
            </a:r>
            <a:r>
              <a:rPr lang="en-IN" dirty="0"/>
              <a:t>;</a:t>
            </a:r>
          </a:p>
          <a:p>
            <a:pPr marL="0" indent="0">
              <a:buNone/>
            </a:pPr>
            <a:r>
              <a:rPr lang="en-IN" dirty="0"/>
              <a:t>        </a:t>
            </a:r>
            <a:r>
              <a:rPr lang="en-IN" dirty="0" err="1"/>
              <a:t>cout</a:t>
            </a:r>
            <a:r>
              <a:rPr lang="en-IN" dirty="0"/>
              <a:t>&lt;&lt;"2- Delete element"&lt;&lt;</a:t>
            </a:r>
            <a:r>
              <a:rPr lang="en-IN" dirty="0" err="1"/>
              <a:t>endl</a:t>
            </a:r>
            <a:r>
              <a:rPr lang="en-IN" dirty="0"/>
              <a:t>;</a:t>
            </a:r>
          </a:p>
          <a:p>
            <a:pPr marL="0" indent="0">
              <a:buNone/>
            </a:pPr>
            <a:r>
              <a:rPr lang="en-IN" dirty="0"/>
              <a:t>        </a:t>
            </a:r>
            <a:r>
              <a:rPr lang="en-IN" dirty="0" err="1"/>
              <a:t>cout</a:t>
            </a:r>
            <a:r>
              <a:rPr lang="en-IN" dirty="0"/>
              <a:t>&lt;&lt;"3- Size of map"&lt;&lt;</a:t>
            </a:r>
            <a:r>
              <a:rPr lang="en-IN" dirty="0" err="1"/>
              <a:t>endl</a:t>
            </a:r>
            <a:r>
              <a:rPr lang="en-IN" dirty="0"/>
              <a:t>;</a:t>
            </a:r>
          </a:p>
          <a:p>
            <a:pPr marL="0" indent="0">
              <a:buNone/>
            </a:pPr>
            <a:r>
              <a:rPr lang="en-IN" dirty="0"/>
              <a:t>        </a:t>
            </a:r>
            <a:r>
              <a:rPr lang="en-IN" dirty="0" err="1"/>
              <a:t>cout</a:t>
            </a:r>
            <a:r>
              <a:rPr lang="en-IN" dirty="0"/>
              <a:t>&lt;&lt;"4- Enter key at which value to be </a:t>
            </a:r>
          </a:p>
          <a:p>
            <a:pPr marL="0" indent="0">
              <a:buNone/>
            </a:pPr>
            <a:r>
              <a:rPr lang="en-IN" dirty="0"/>
              <a:t>                             found"&lt;&lt;</a:t>
            </a:r>
            <a:r>
              <a:rPr lang="en-IN" dirty="0" err="1"/>
              <a:t>endl</a:t>
            </a:r>
            <a:r>
              <a:rPr lang="en-IN" dirty="0"/>
              <a:t>;</a:t>
            </a:r>
          </a:p>
          <a:p>
            <a:pPr marL="0" indent="0">
              <a:buNone/>
            </a:pPr>
            <a:r>
              <a:rPr lang="en-IN" dirty="0"/>
              <a:t>        </a:t>
            </a:r>
            <a:r>
              <a:rPr lang="en-IN" dirty="0" err="1"/>
              <a:t>cout</a:t>
            </a:r>
            <a:r>
              <a:rPr lang="en-IN" dirty="0"/>
              <a:t>&lt;&lt;"5- Display: "&lt;&lt;</a:t>
            </a:r>
            <a:r>
              <a:rPr lang="en-IN" dirty="0" err="1"/>
              <a:t>endl</a:t>
            </a:r>
            <a:r>
              <a:rPr lang="en-IN" dirty="0"/>
              <a:t>;</a:t>
            </a:r>
          </a:p>
          <a:p>
            <a:pPr marL="0" indent="0">
              <a:buNone/>
            </a:pPr>
            <a:r>
              <a:rPr lang="en-IN" dirty="0"/>
              <a:t>        </a:t>
            </a:r>
            <a:r>
              <a:rPr lang="en-IN" dirty="0" err="1"/>
              <a:t>cout</a:t>
            </a:r>
            <a:r>
              <a:rPr lang="en-IN" dirty="0"/>
              <a:t>&lt;&lt;"6- Exit"&lt;&lt;</a:t>
            </a:r>
            <a:r>
              <a:rPr lang="en-IN" dirty="0" err="1"/>
              <a:t>endl</a:t>
            </a:r>
            <a:r>
              <a:rPr lang="en-IN" dirty="0"/>
              <a:t>;</a:t>
            </a:r>
          </a:p>
          <a:p>
            <a:pPr marL="0" indent="0">
              <a:buNone/>
            </a:pPr>
            <a:r>
              <a:rPr lang="en-IN" dirty="0"/>
              <a:t>                        </a:t>
            </a:r>
          </a:p>
        </p:txBody>
      </p:sp>
      <p:sp>
        <p:nvSpPr>
          <p:cNvPr id="4" name="Footer Placeholder 3">
            <a:extLst>
              <a:ext uri="{FF2B5EF4-FFF2-40B4-BE49-F238E27FC236}">
                <a16:creationId xmlns:a16="http://schemas.microsoft.com/office/drawing/2014/main" id="{19BFDC48-0EC0-4057-B317-A255406B4421}"/>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FAC33F59-7C94-4FDB-A1D0-FEEC186C55D2}"/>
              </a:ext>
            </a:extLst>
          </p:cNvPr>
          <p:cNvSpPr>
            <a:spLocks noGrp="1"/>
          </p:cNvSpPr>
          <p:nvPr>
            <p:ph type="sldNum" sz="quarter" idx="12"/>
          </p:nvPr>
        </p:nvSpPr>
        <p:spPr/>
        <p:txBody>
          <a:bodyPr/>
          <a:lstStyle/>
          <a:p>
            <a:fld id="{B6F15528-21DE-4FAA-801E-634DDDAF4B2B}" type="slidenum">
              <a:rPr lang="en-US" smtClean="0"/>
              <a:pPr/>
              <a:t>42</a:t>
            </a:fld>
            <a:endParaRPr lang="en-US"/>
          </a:p>
        </p:txBody>
      </p:sp>
      <p:sp>
        <p:nvSpPr>
          <p:cNvPr id="7" name="TextBox 6">
            <a:extLst>
              <a:ext uri="{FF2B5EF4-FFF2-40B4-BE49-F238E27FC236}">
                <a16:creationId xmlns:a16="http://schemas.microsoft.com/office/drawing/2014/main" id="{A149E27B-26B6-46D3-91A3-3597C33656E6}"/>
              </a:ext>
            </a:extLst>
          </p:cNvPr>
          <p:cNvSpPr txBox="1"/>
          <p:nvPr/>
        </p:nvSpPr>
        <p:spPr>
          <a:xfrm>
            <a:off x="4381500" y="1594724"/>
            <a:ext cx="4572000" cy="4801314"/>
          </a:xfrm>
          <a:prstGeom prst="rect">
            <a:avLst/>
          </a:prstGeom>
          <a:noFill/>
        </p:spPr>
        <p:txBody>
          <a:bodyPr wrap="square">
            <a:spAutoFit/>
          </a:bodyPr>
          <a:lstStyle/>
          <a:p>
            <a:pPr marL="0" indent="0">
              <a:buNone/>
            </a:pPr>
            <a:r>
              <a:rPr lang="en-IN" dirty="0" err="1"/>
              <a:t>cout</a:t>
            </a:r>
            <a:r>
              <a:rPr lang="en-IN" dirty="0"/>
              <a:t>&lt;&lt;"Enter choice";</a:t>
            </a:r>
          </a:p>
          <a:p>
            <a:pPr marL="0" indent="0">
              <a:buNone/>
            </a:pPr>
            <a:r>
              <a:rPr lang="en-IN" dirty="0"/>
              <a:t> </a:t>
            </a:r>
            <a:r>
              <a:rPr lang="en-IN" dirty="0" err="1"/>
              <a:t>cin</a:t>
            </a:r>
            <a:r>
              <a:rPr lang="en-IN" dirty="0"/>
              <a:t>&gt;&gt;choice;</a:t>
            </a:r>
          </a:p>
          <a:p>
            <a:pPr marL="0" indent="0">
              <a:buNone/>
            </a:pPr>
            <a:r>
              <a:rPr lang="en-IN" dirty="0"/>
              <a:t>switch(choice)</a:t>
            </a:r>
          </a:p>
          <a:p>
            <a:pPr marL="0" indent="0">
              <a:buNone/>
            </a:pPr>
            <a:r>
              <a:rPr lang="en-IN" dirty="0"/>
              <a:t>        {</a:t>
            </a:r>
          </a:p>
          <a:p>
            <a:pPr marL="0" indent="0">
              <a:buNone/>
            </a:pPr>
            <a:r>
              <a:rPr lang="en-IN" dirty="0"/>
              <a:t>        case 1:</a:t>
            </a:r>
          </a:p>
          <a:p>
            <a:pPr marL="0" indent="0">
              <a:buNone/>
            </a:pPr>
            <a:r>
              <a:rPr lang="en-IN" dirty="0"/>
              <a:t>            </a:t>
            </a:r>
            <a:r>
              <a:rPr lang="en-IN" dirty="0" err="1"/>
              <a:t>cout</a:t>
            </a:r>
            <a:r>
              <a:rPr lang="en-IN" dirty="0"/>
              <a:t>&lt;&lt;"enter key"&lt;&lt;</a:t>
            </a:r>
            <a:r>
              <a:rPr lang="en-IN" dirty="0" err="1"/>
              <a:t>endl</a:t>
            </a:r>
            <a:r>
              <a:rPr lang="en-IN" dirty="0"/>
              <a:t>;</a:t>
            </a:r>
          </a:p>
          <a:p>
            <a:pPr marL="0" indent="0">
              <a:buNone/>
            </a:pPr>
            <a:r>
              <a:rPr lang="en-IN" dirty="0"/>
              <a:t>            </a:t>
            </a:r>
            <a:r>
              <a:rPr lang="en-IN" dirty="0" err="1"/>
              <a:t>cin</a:t>
            </a:r>
            <a:r>
              <a:rPr lang="en-IN" dirty="0"/>
              <a:t>&gt;&gt;name;</a:t>
            </a:r>
          </a:p>
          <a:p>
            <a:pPr marL="0" indent="0">
              <a:buNone/>
            </a:pPr>
            <a:r>
              <a:rPr lang="en-IN" dirty="0"/>
              <a:t>            </a:t>
            </a:r>
            <a:r>
              <a:rPr lang="en-IN" dirty="0" err="1"/>
              <a:t>cout</a:t>
            </a:r>
            <a:r>
              <a:rPr lang="en-IN" dirty="0"/>
              <a:t>&lt;&lt;"enter value"&lt;&lt;</a:t>
            </a:r>
            <a:r>
              <a:rPr lang="en-IN" dirty="0" err="1"/>
              <a:t>endl</a:t>
            </a:r>
            <a:r>
              <a:rPr lang="en-IN" dirty="0"/>
              <a:t>;</a:t>
            </a:r>
          </a:p>
          <a:p>
            <a:pPr marL="0" indent="0">
              <a:buNone/>
            </a:pPr>
            <a:r>
              <a:rPr lang="en-IN" dirty="0"/>
              <a:t>            </a:t>
            </a:r>
            <a:r>
              <a:rPr lang="en-IN" dirty="0" err="1"/>
              <a:t>cin</a:t>
            </a:r>
            <a:r>
              <a:rPr lang="en-IN" dirty="0"/>
              <a:t>&gt;&gt;item;       </a:t>
            </a:r>
            <a:r>
              <a:rPr lang="en-IN" dirty="0" err="1"/>
              <a:t>mp.insert</a:t>
            </a:r>
            <a:r>
              <a:rPr lang="en-IN" dirty="0"/>
              <a:t>(pair&lt;</a:t>
            </a:r>
            <a:r>
              <a:rPr lang="en-IN" dirty="0" err="1"/>
              <a:t>string,int</a:t>
            </a:r>
            <a:r>
              <a:rPr lang="en-IN" dirty="0"/>
              <a:t>&gt;(</a:t>
            </a:r>
            <a:r>
              <a:rPr lang="en-IN" dirty="0" err="1"/>
              <a:t>name,item</a:t>
            </a:r>
            <a:r>
              <a:rPr lang="en-IN" dirty="0"/>
              <a:t>));</a:t>
            </a:r>
          </a:p>
          <a:p>
            <a:pPr marL="0" indent="0">
              <a:buNone/>
            </a:pPr>
            <a:r>
              <a:rPr lang="en-IN" dirty="0"/>
              <a:t>            break;</a:t>
            </a:r>
          </a:p>
          <a:p>
            <a:pPr marL="0" indent="0">
              <a:buNone/>
            </a:pPr>
            <a:r>
              <a:rPr lang="en-IN" dirty="0"/>
              <a:t>        case 2:</a:t>
            </a:r>
          </a:p>
          <a:p>
            <a:pPr marL="0" indent="0">
              <a:buNone/>
            </a:pPr>
            <a:r>
              <a:rPr lang="en-IN" dirty="0"/>
              <a:t>            </a:t>
            </a:r>
            <a:r>
              <a:rPr lang="en-IN" dirty="0" err="1"/>
              <a:t>cout</a:t>
            </a:r>
            <a:r>
              <a:rPr lang="en-IN" dirty="0"/>
              <a:t>&lt;&lt;"enter mapped string to be deleted"&lt;&lt;</a:t>
            </a:r>
            <a:r>
              <a:rPr lang="en-IN" dirty="0" err="1"/>
              <a:t>endl</a:t>
            </a:r>
            <a:r>
              <a:rPr lang="en-IN" dirty="0"/>
              <a:t>;</a:t>
            </a:r>
          </a:p>
          <a:p>
            <a:pPr marL="0" indent="0">
              <a:buNone/>
            </a:pPr>
            <a:r>
              <a:rPr lang="en-IN" dirty="0"/>
              <a:t>            </a:t>
            </a:r>
            <a:r>
              <a:rPr lang="en-IN" dirty="0" err="1"/>
              <a:t>cin</a:t>
            </a:r>
            <a:r>
              <a:rPr lang="en-IN" dirty="0"/>
              <a:t>&gt;&gt;name;</a:t>
            </a:r>
          </a:p>
          <a:p>
            <a:pPr marL="0" indent="0">
              <a:buNone/>
            </a:pPr>
            <a:r>
              <a:rPr lang="en-IN" dirty="0"/>
              <a:t>            </a:t>
            </a:r>
            <a:r>
              <a:rPr lang="en-IN" dirty="0" err="1"/>
              <a:t>mp.erase</a:t>
            </a:r>
            <a:r>
              <a:rPr lang="en-IN" dirty="0"/>
              <a:t>(name);</a:t>
            </a:r>
          </a:p>
          <a:p>
            <a:pPr marL="0" indent="0">
              <a:buNone/>
            </a:pPr>
            <a:r>
              <a:rPr lang="en-IN" dirty="0"/>
              <a:t>            break;</a:t>
            </a:r>
          </a:p>
        </p:txBody>
      </p:sp>
      <p:sp>
        <p:nvSpPr>
          <p:cNvPr id="10" name="Title 1">
            <a:extLst>
              <a:ext uri="{FF2B5EF4-FFF2-40B4-BE49-F238E27FC236}">
                <a16:creationId xmlns:a16="http://schemas.microsoft.com/office/drawing/2014/main" id="{2663F0B8-EA7C-4A29-B470-FF971054A5BE}"/>
              </a:ext>
            </a:extLst>
          </p:cNvPr>
          <p:cNvSpPr txBox="1">
            <a:spLocks/>
          </p:cNvSpPr>
          <p:nvPr/>
        </p:nvSpPr>
        <p:spPr>
          <a:xfrm>
            <a:off x="0" y="0"/>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Map</a:t>
            </a:r>
          </a:p>
        </p:txBody>
      </p:sp>
    </p:spTree>
    <p:extLst>
      <p:ext uri="{BB962C8B-B14F-4D97-AF65-F5344CB8AC3E}">
        <p14:creationId xmlns:p14="http://schemas.microsoft.com/office/powerpoint/2010/main" val="24256135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style>
          <a:lnRef idx="1">
            <a:schemeClr val="accent3"/>
          </a:lnRef>
          <a:fillRef idx="2">
            <a:schemeClr val="accent3"/>
          </a:fillRef>
          <a:effectRef idx="1">
            <a:schemeClr val="accent3"/>
          </a:effectRef>
          <a:fontRef idx="minor">
            <a:schemeClr val="dk1"/>
          </a:fontRef>
        </p:style>
        <p:txBody>
          <a:bodyPr>
            <a:normAutofit/>
          </a:bodyPr>
          <a:lstStyle/>
          <a:p>
            <a:r>
              <a:rPr lang="en-US"/>
              <a:t>Map</a:t>
            </a:r>
            <a:endParaRPr lang="en-US" dirty="0"/>
          </a:p>
        </p:txBody>
      </p:sp>
      <p:sp>
        <p:nvSpPr>
          <p:cNvPr id="4" name="Footer Placeholder 3"/>
          <p:cNvSpPr>
            <a:spLocks noGrp="1"/>
          </p:cNvSpPr>
          <p:nvPr>
            <p:ph type="ftr" sz="quarter" idx="11"/>
          </p:nvPr>
        </p:nvSpPr>
        <p:spPr/>
        <p:txBody>
          <a:bodyPr/>
          <a:lstStyle/>
          <a:p>
            <a:r>
              <a:rPr lang="en-US"/>
              <a:t>Dr. Richa, Assistant Professor, SCOPE, VIT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
        <p:nvSpPr>
          <p:cNvPr id="6" name="Content Placeholder 5">
            <a:extLst>
              <a:ext uri="{FF2B5EF4-FFF2-40B4-BE49-F238E27FC236}">
                <a16:creationId xmlns:a16="http://schemas.microsoft.com/office/drawing/2014/main" id="{C0CA517A-739E-4498-A407-F3A2D3A621B4}"/>
              </a:ext>
            </a:extLst>
          </p:cNvPr>
          <p:cNvSpPr>
            <a:spLocks noGrp="1"/>
          </p:cNvSpPr>
          <p:nvPr>
            <p:ph idx="1"/>
          </p:nvPr>
        </p:nvSpPr>
        <p:spPr>
          <a:xfrm>
            <a:off x="457200" y="1600200"/>
            <a:ext cx="8229600" cy="5181600"/>
          </a:xfrm>
        </p:spPr>
        <p:txBody>
          <a:bodyPr>
            <a:normAutofit fontScale="55000" lnSpcReduction="20000"/>
          </a:bodyPr>
          <a:lstStyle/>
          <a:p>
            <a:pPr marL="0" indent="0">
              <a:buNone/>
            </a:pPr>
            <a:r>
              <a:rPr lang="en-IN" dirty="0"/>
              <a:t>case 3:</a:t>
            </a:r>
          </a:p>
          <a:p>
            <a:pPr marL="0" indent="0">
              <a:buNone/>
            </a:pPr>
            <a:r>
              <a:rPr lang="en-IN" dirty="0"/>
              <a:t>            </a:t>
            </a:r>
            <a:r>
              <a:rPr lang="en-IN" dirty="0" err="1"/>
              <a:t>cout</a:t>
            </a:r>
            <a:r>
              <a:rPr lang="en-IN" dirty="0"/>
              <a:t>&lt;&lt;"size of map"&lt;&lt;</a:t>
            </a:r>
            <a:r>
              <a:rPr lang="en-IN" dirty="0" err="1"/>
              <a:t>endl</a:t>
            </a:r>
            <a:r>
              <a:rPr lang="en-IN" dirty="0"/>
              <a:t>;</a:t>
            </a:r>
          </a:p>
          <a:p>
            <a:pPr marL="0" indent="0">
              <a:buNone/>
            </a:pPr>
            <a:r>
              <a:rPr lang="en-IN" dirty="0"/>
              <a:t>            </a:t>
            </a:r>
            <a:r>
              <a:rPr lang="en-IN" dirty="0" err="1"/>
              <a:t>cout</a:t>
            </a:r>
            <a:r>
              <a:rPr lang="en-IN" dirty="0"/>
              <a:t>&lt;&lt;</a:t>
            </a:r>
            <a:r>
              <a:rPr lang="en-IN" dirty="0" err="1"/>
              <a:t>mp.size</a:t>
            </a:r>
            <a:r>
              <a:rPr lang="en-IN" dirty="0"/>
              <a:t>()&lt;&lt;</a:t>
            </a:r>
            <a:r>
              <a:rPr lang="en-IN" dirty="0" err="1"/>
              <a:t>endl</a:t>
            </a:r>
            <a:r>
              <a:rPr lang="en-IN" dirty="0"/>
              <a:t>;</a:t>
            </a:r>
          </a:p>
          <a:p>
            <a:pPr marL="0" indent="0">
              <a:buNone/>
            </a:pPr>
            <a:r>
              <a:rPr lang="en-IN" dirty="0"/>
              <a:t>            break;</a:t>
            </a:r>
          </a:p>
          <a:p>
            <a:pPr marL="0" indent="0">
              <a:buNone/>
            </a:pPr>
            <a:r>
              <a:rPr lang="en-IN" dirty="0"/>
              <a:t>case 4:</a:t>
            </a:r>
          </a:p>
          <a:p>
            <a:pPr marL="0" indent="0">
              <a:buNone/>
            </a:pPr>
            <a:r>
              <a:rPr lang="en-IN" dirty="0"/>
              <a:t>            </a:t>
            </a:r>
            <a:r>
              <a:rPr lang="en-IN" dirty="0" err="1"/>
              <a:t>cout</a:t>
            </a:r>
            <a:r>
              <a:rPr lang="en-IN" dirty="0"/>
              <a:t>&lt;&lt;"enter key value to which value needs to be found";</a:t>
            </a:r>
          </a:p>
          <a:p>
            <a:pPr marL="0" indent="0">
              <a:buNone/>
            </a:pPr>
            <a:r>
              <a:rPr lang="en-IN" dirty="0"/>
              <a:t>            </a:t>
            </a:r>
            <a:r>
              <a:rPr lang="en-IN" dirty="0" err="1"/>
              <a:t>cin</a:t>
            </a:r>
            <a:r>
              <a:rPr lang="en-IN" dirty="0"/>
              <a:t>&gt;&gt;name;</a:t>
            </a:r>
          </a:p>
          <a:p>
            <a:pPr marL="0" indent="0">
              <a:buNone/>
            </a:pPr>
            <a:r>
              <a:rPr lang="en-IN" dirty="0"/>
              <a:t>            if(</a:t>
            </a:r>
            <a:r>
              <a:rPr lang="en-IN" dirty="0" err="1"/>
              <a:t>mp.count</a:t>
            </a:r>
            <a:r>
              <a:rPr lang="en-IN" dirty="0"/>
              <a:t>(name)!=0)</a:t>
            </a:r>
          </a:p>
          <a:p>
            <a:pPr marL="0" indent="0">
              <a:buNone/>
            </a:pPr>
            <a:r>
              <a:rPr lang="en-IN" dirty="0"/>
              <a:t>                </a:t>
            </a:r>
            <a:r>
              <a:rPr lang="en-IN" dirty="0" err="1"/>
              <a:t>cout</a:t>
            </a:r>
            <a:r>
              <a:rPr lang="en-IN" dirty="0"/>
              <a:t>&lt;&lt;</a:t>
            </a:r>
            <a:r>
              <a:rPr lang="en-IN" dirty="0" err="1"/>
              <a:t>mp.find</a:t>
            </a:r>
            <a:r>
              <a:rPr lang="en-IN" dirty="0"/>
              <a:t>(name)-&gt;second&lt;&lt;</a:t>
            </a:r>
            <a:r>
              <a:rPr lang="en-IN" dirty="0" err="1"/>
              <a:t>endl</a:t>
            </a:r>
            <a:r>
              <a:rPr lang="en-IN" dirty="0"/>
              <a:t>;</a:t>
            </a:r>
          </a:p>
          <a:p>
            <a:pPr marL="0" indent="0">
              <a:buNone/>
            </a:pPr>
            <a:r>
              <a:rPr lang="en-IN" dirty="0"/>
              <a:t>            else</a:t>
            </a:r>
          </a:p>
          <a:p>
            <a:pPr marL="0" indent="0">
              <a:buNone/>
            </a:pPr>
            <a:r>
              <a:rPr lang="en-IN" dirty="0"/>
              <a:t>                </a:t>
            </a:r>
            <a:r>
              <a:rPr lang="en-IN" dirty="0" err="1"/>
              <a:t>cout</a:t>
            </a:r>
            <a:r>
              <a:rPr lang="en-IN" dirty="0"/>
              <a:t>&lt;&lt;"no element found"&lt;&lt;</a:t>
            </a:r>
            <a:r>
              <a:rPr lang="en-IN" dirty="0" err="1"/>
              <a:t>endl</a:t>
            </a:r>
            <a:r>
              <a:rPr lang="en-IN" dirty="0"/>
              <a:t>;</a:t>
            </a:r>
          </a:p>
          <a:p>
            <a:pPr marL="0" indent="0">
              <a:buNone/>
            </a:pPr>
            <a:r>
              <a:rPr lang="en-IN" dirty="0"/>
              <a:t>            break;</a:t>
            </a:r>
          </a:p>
          <a:p>
            <a:pPr marL="0" indent="0">
              <a:buNone/>
            </a:pPr>
            <a:r>
              <a:rPr lang="en-IN" dirty="0"/>
              <a:t>case 5:</a:t>
            </a:r>
          </a:p>
          <a:p>
            <a:pPr marL="0" indent="0">
              <a:buNone/>
            </a:pPr>
            <a:r>
              <a:rPr lang="en-IN" dirty="0"/>
              <a:t>            </a:t>
            </a:r>
            <a:r>
              <a:rPr lang="en-IN" dirty="0" err="1"/>
              <a:t>cout</a:t>
            </a:r>
            <a:r>
              <a:rPr lang="en-IN" dirty="0"/>
              <a:t>&lt;&lt;"Display map by iterator";</a:t>
            </a:r>
          </a:p>
          <a:p>
            <a:pPr marL="0" indent="0">
              <a:buNone/>
            </a:pPr>
            <a:r>
              <a:rPr lang="en-IN" dirty="0"/>
              <a:t>            for(it=</a:t>
            </a:r>
            <a:r>
              <a:rPr lang="en-IN" dirty="0" err="1"/>
              <a:t>mp.begin</a:t>
            </a:r>
            <a:r>
              <a:rPr lang="en-IN" dirty="0"/>
              <a:t>();it!=</a:t>
            </a:r>
            <a:r>
              <a:rPr lang="en-IN" dirty="0" err="1"/>
              <a:t>mp.end</a:t>
            </a:r>
            <a:r>
              <a:rPr lang="en-IN" dirty="0"/>
              <a:t>();it++)</a:t>
            </a:r>
          </a:p>
          <a:p>
            <a:pPr marL="0" indent="0">
              <a:buNone/>
            </a:pPr>
            <a:r>
              <a:rPr lang="en-IN" dirty="0"/>
              <a:t>                </a:t>
            </a:r>
            <a:r>
              <a:rPr lang="en-IN" dirty="0" err="1"/>
              <a:t>cout</a:t>
            </a:r>
            <a:r>
              <a:rPr lang="en-IN" dirty="0"/>
              <a:t>&lt;&lt;(*it).first&lt;&lt;" : "&lt;&lt;(*it).second&lt;&lt;</a:t>
            </a:r>
            <a:r>
              <a:rPr lang="en-IN" dirty="0" err="1"/>
              <a:t>endl</a:t>
            </a:r>
            <a:r>
              <a:rPr lang="en-IN" dirty="0"/>
              <a:t>;</a:t>
            </a:r>
          </a:p>
          <a:p>
            <a:pPr marL="0" indent="0">
              <a:buNone/>
            </a:pPr>
            <a:r>
              <a:rPr lang="en-IN" dirty="0"/>
              <a:t>            break;</a:t>
            </a:r>
          </a:p>
          <a:p>
            <a:pPr marL="0" indent="0">
              <a:buNone/>
            </a:pPr>
            <a:endParaRPr lang="en-IN" dirty="0"/>
          </a:p>
        </p:txBody>
      </p:sp>
      <p:sp>
        <p:nvSpPr>
          <p:cNvPr id="8" name="TextBox 7">
            <a:extLst>
              <a:ext uri="{FF2B5EF4-FFF2-40B4-BE49-F238E27FC236}">
                <a16:creationId xmlns:a16="http://schemas.microsoft.com/office/drawing/2014/main" id="{A2EF2E23-1D88-4AEB-8D3D-3DCE49AEDA01}"/>
              </a:ext>
            </a:extLst>
          </p:cNvPr>
          <p:cNvSpPr txBox="1"/>
          <p:nvPr/>
        </p:nvSpPr>
        <p:spPr>
          <a:xfrm>
            <a:off x="6388359" y="3399591"/>
            <a:ext cx="2463282" cy="3139321"/>
          </a:xfrm>
          <a:prstGeom prst="rect">
            <a:avLst/>
          </a:prstGeom>
          <a:noFill/>
        </p:spPr>
        <p:txBody>
          <a:bodyPr wrap="square">
            <a:spAutoFit/>
          </a:bodyPr>
          <a:lstStyle/>
          <a:p>
            <a:pPr marL="0" indent="0">
              <a:buNone/>
            </a:pPr>
            <a:r>
              <a:rPr lang="en-IN" dirty="0"/>
              <a:t>case 6:</a:t>
            </a:r>
          </a:p>
          <a:p>
            <a:pPr marL="0" indent="0">
              <a:buNone/>
            </a:pPr>
            <a:r>
              <a:rPr lang="en-IN" dirty="0"/>
              <a:t>            exit(1);</a:t>
            </a:r>
          </a:p>
          <a:p>
            <a:pPr marL="0" indent="0">
              <a:buNone/>
            </a:pPr>
            <a:r>
              <a:rPr lang="en-IN" dirty="0"/>
              <a:t>            break;</a:t>
            </a:r>
          </a:p>
          <a:p>
            <a:pPr marL="0" indent="0">
              <a:buNone/>
            </a:pPr>
            <a:r>
              <a:rPr lang="en-IN" dirty="0"/>
              <a:t>default:</a:t>
            </a:r>
          </a:p>
          <a:p>
            <a:pPr marL="0" indent="0">
              <a:buNone/>
            </a:pPr>
            <a:r>
              <a:rPr lang="en-IN" dirty="0"/>
              <a:t>            </a:t>
            </a:r>
            <a:r>
              <a:rPr lang="en-IN" dirty="0" err="1"/>
              <a:t>cout</a:t>
            </a:r>
            <a:r>
              <a:rPr lang="en-IN" dirty="0"/>
              <a:t>&lt;&lt;"wrong choice"&lt;&lt;</a:t>
            </a:r>
            <a:r>
              <a:rPr lang="en-IN" dirty="0" err="1"/>
              <a:t>endl</a:t>
            </a:r>
            <a:r>
              <a:rPr lang="en-IN" dirty="0"/>
              <a:t>;</a:t>
            </a:r>
          </a:p>
          <a:p>
            <a:pPr marL="0" indent="0">
              <a:buNone/>
            </a:pPr>
            <a:r>
              <a:rPr lang="en-IN" dirty="0"/>
              <a:t>            break;</a:t>
            </a:r>
          </a:p>
          <a:p>
            <a:pPr marL="0" indent="0">
              <a:buNone/>
            </a:pPr>
            <a:r>
              <a:rPr lang="en-IN" dirty="0"/>
              <a:t>        }</a:t>
            </a:r>
          </a:p>
          <a:p>
            <a:pPr marL="0" indent="0">
              <a:buNone/>
            </a:pPr>
            <a:r>
              <a:rPr lang="en-IN" dirty="0"/>
              <a:t>    }</a:t>
            </a:r>
          </a:p>
          <a:p>
            <a:pPr marL="0" indent="0">
              <a:buNone/>
            </a:pPr>
            <a:r>
              <a:rPr lang="en-IN" dirty="0"/>
              <a:t>    return 0;</a:t>
            </a:r>
          </a:p>
          <a:p>
            <a:pPr marL="0" indent="0">
              <a:buNone/>
            </a:pPr>
            <a:r>
              <a:rPr lang="en-IN"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50F87-0F9F-42C1-B923-933B844D74B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C127D9-6C59-4C34-B8BC-E71AF97D309D}"/>
              </a:ext>
            </a:extLst>
          </p:cNvPr>
          <p:cNvSpPr>
            <a:spLocks noGrp="1"/>
          </p:cNvSpPr>
          <p:nvPr>
            <p:ph idx="1"/>
          </p:nvPr>
        </p:nvSpPr>
        <p:spPr>
          <a:xfrm>
            <a:off x="457200" y="1600200"/>
            <a:ext cx="8229600" cy="5121275"/>
          </a:xfrm>
        </p:spPr>
        <p:txBody>
          <a:bodyPr>
            <a:normAutofit fontScale="40000" lnSpcReduction="20000"/>
          </a:bodyPr>
          <a:lstStyle/>
          <a:p>
            <a:pPr marL="0" indent="0">
              <a:buNone/>
            </a:pPr>
            <a:r>
              <a:rPr lang="en-IN" dirty="0"/>
              <a:t>#include &lt;iostream&gt;</a:t>
            </a:r>
          </a:p>
          <a:p>
            <a:pPr marL="0" indent="0">
              <a:buNone/>
            </a:pPr>
            <a:r>
              <a:rPr lang="en-IN" dirty="0"/>
              <a:t>#include &lt;map&gt;</a:t>
            </a:r>
          </a:p>
          <a:p>
            <a:pPr marL="0" indent="0">
              <a:buNone/>
            </a:pPr>
            <a:r>
              <a:rPr lang="en-IN" dirty="0"/>
              <a:t>#include &lt;</a:t>
            </a:r>
            <a:r>
              <a:rPr lang="en-IN" dirty="0" err="1"/>
              <a:t>cstring</a:t>
            </a:r>
            <a:r>
              <a:rPr lang="en-IN" dirty="0"/>
              <a:t>&gt;</a:t>
            </a:r>
          </a:p>
          <a:p>
            <a:pPr marL="0" indent="0">
              <a:buNone/>
            </a:pPr>
            <a:r>
              <a:rPr lang="en-IN" dirty="0"/>
              <a:t>using namespace std;</a:t>
            </a:r>
          </a:p>
          <a:p>
            <a:pPr marL="0" indent="0">
              <a:buNone/>
            </a:pPr>
            <a:r>
              <a:rPr lang="en-IN" dirty="0"/>
              <a:t>int main()</a:t>
            </a:r>
          </a:p>
          <a:p>
            <a:pPr marL="0" indent="0">
              <a:buNone/>
            </a:pPr>
            <a:r>
              <a:rPr lang="en-IN" dirty="0"/>
              <a:t>{</a:t>
            </a:r>
          </a:p>
          <a:p>
            <a:pPr marL="0" indent="0">
              <a:buNone/>
            </a:pPr>
            <a:r>
              <a:rPr lang="en-IN" dirty="0"/>
              <a:t>    multimap&lt;</a:t>
            </a:r>
            <a:r>
              <a:rPr lang="en-IN" dirty="0" err="1"/>
              <a:t>string,int</a:t>
            </a:r>
            <a:r>
              <a:rPr lang="en-IN" dirty="0"/>
              <a:t>&gt; </a:t>
            </a:r>
            <a:r>
              <a:rPr lang="en-IN" dirty="0" err="1"/>
              <a:t>mp</a:t>
            </a:r>
            <a:r>
              <a:rPr lang="en-IN" dirty="0"/>
              <a:t>;</a:t>
            </a:r>
          </a:p>
          <a:p>
            <a:pPr marL="0" indent="0">
              <a:buNone/>
            </a:pPr>
            <a:r>
              <a:rPr lang="en-IN" dirty="0"/>
              <a:t>    map&lt;</a:t>
            </a:r>
            <a:r>
              <a:rPr lang="en-IN" dirty="0" err="1"/>
              <a:t>string,int</a:t>
            </a:r>
            <a:r>
              <a:rPr lang="en-IN" dirty="0"/>
              <a:t>&gt;::iterator it;</a:t>
            </a:r>
          </a:p>
          <a:p>
            <a:pPr marL="0" indent="0">
              <a:buNone/>
            </a:pPr>
            <a:r>
              <a:rPr lang="en-IN" dirty="0"/>
              <a:t>   string S,S1;</a:t>
            </a:r>
          </a:p>
          <a:p>
            <a:pPr marL="0" indent="0">
              <a:buNone/>
            </a:pPr>
            <a:r>
              <a:rPr lang="en-IN" dirty="0"/>
              <a:t>    int roll,roll1;</a:t>
            </a:r>
          </a:p>
          <a:p>
            <a:pPr marL="0" indent="0">
              <a:buNone/>
            </a:pPr>
            <a:r>
              <a:rPr lang="en-IN" dirty="0"/>
              <a:t>    </a:t>
            </a:r>
            <a:r>
              <a:rPr lang="en-IN" dirty="0" err="1"/>
              <a:t>cout</a:t>
            </a:r>
            <a:r>
              <a:rPr lang="en-IN" dirty="0"/>
              <a:t>&lt;&lt;"Enter key";</a:t>
            </a:r>
          </a:p>
          <a:p>
            <a:pPr marL="0" indent="0">
              <a:buNone/>
            </a:pPr>
            <a:r>
              <a:rPr lang="en-IN" dirty="0"/>
              <a:t>    </a:t>
            </a:r>
            <a:r>
              <a:rPr lang="en-IN" dirty="0" err="1"/>
              <a:t>cin</a:t>
            </a:r>
            <a:r>
              <a:rPr lang="en-IN" dirty="0"/>
              <a:t>&gt;&gt;S;</a:t>
            </a:r>
          </a:p>
          <a:p>
            <a:pPr marL="0" indent="0">
              <a:buNone/>
            </a:pPr>
            <a:r>
              <a:rPr lang="en-IN" dirty="0"/>
              <a:t>    </a:t>
            </a:r>
            <a:r>
              <a:rPr lang="en-IN" dirty="0" err="1"/>
              <a:t>cout</a:t>
            </a:r>
            <a:r>
              <a:rPr lang="en-IN" dirty="0"/>
              <a:t>&lt;&lt;"Enter value";</a:t>
            </a:r>
          </a:p>
          <a:p>
            <a:pPr marL="0" indent="0">
              <a:buNone/>
            </a:pPr>
            <a:r>
              <a:rPr lang="en-IN" dirty="0"/>
              <a:t>    </a:t>
            </a:r>
            <a:r>
              <a:rPr lang="en-IN" dirty="0" err="1"/>
              <a:t>cin</a:t>
            </a:r>
            <a:r>
              <a:rPr lang="en-IN" dirty="0"/>
              <a:t>&gt;&gt;roll;</a:t>
            </a:r>
          </a:p>
          <a:p>
            <a:pPr marL="0" indent="0">
              <a:buNone/>
            </a:pPr>
            <a:r>
              <a:rPr lang="en-IN" dirty="0"/>
              <a:t>    </a:t>
            </a:r>
            <a:r>
              <a:rPr lang="en-IN" dirty="0" err="1"/>
              <a:t>cout</a:t>
            </a:r>
            <a:r>
              <a:rPr lang="en-IN" dirty="0"/>
              <a:t>&lt;&lt;"Enter key";</a:t>
            </a:r>
          </a:p>
          <a:p>
            <a:pPr marL="0" indent="0">
              <a:buNone/>
            </a:pPr>
            <a:r>
              <a:rPr lang="en-IN" dirty="0"/>
              <a:t>    </a:t>
            </a:r>
            <a:r>
              <a:rPr lang="en-IN" dirty="0" err="1"/>
              <a:t>cin</a:t>
            </a:r>
            <a:r>
              <a:rPr lang="en-IN" dirty="0"/>
              <a:t>&gt;&gt;S1;</a:t>
            </a:r>
          </a:p>
          <a:p>
            <a:pPr marL="0" indent="0">
              <a:buNone/>
            </a:pPr>
            <a:r>
              <a:rPr lang="en-IN" dirty="0"/>
              <a:t>    </a:t>
            </a:r>
            <a:r>
              <a:rPr lang="en-IN" dirty="0" err="1"/>
              <a:t>cout</a:t>
            </a:r>
            <a:r>
              <a:rPr lang="en-IN" dirty="0"/>
              <a:t>&lt;&lt;"Enter value";</a:t>
            </a:r>
          </a:p>
          <a:p>
            <a:pPr marL="0" indent="0">
              <a:buNone/>
            </a:pPr>
            <a:r>
              <a:rPr lang="en-IN" dirty="0"/>
              <a:t>    </a:t>
            </a:r>
            <a:r>
              <a:rPr lang="en-IN" dirty="0" err="1"/>
              <a:t>cin</a:t>
            </a:r>
            <a:r>
              <a:rPr lang="en-IN" dirty="0"/>
              <a:t>&gt;&gt;roll1;</a:t>
            </a:r>
          </a:p>
          <a:p>
            <a:pPr marL="0" indent="0">
              <a:buNone/>
            </a:pPr>
            <a:r>
              <a:rPr lang="en-IN" dirty="0"/>
              <a:t>    </a:t>
            </a:r>
            <a:r>
              <a:rPr lang="en-IN" dirty="0" err="1"/>
              <a:t>mp.insert</a:t>
            </a:r>
            <a:r>
              <a:rPr lang="en-IN" dirty="0"/>
              <a:t>(pair&lt;</a:t>
            </a:r>
            <a:r>
              <a:rPr lang="en-IN" dirty="0" err="1"/>
              <a:t>string,int</a:t>
            </a:r>
            <a:r>
              <a:rPr lang="en-IN" dirty="0"/>
              <a:t>&gt;(</a:t>
            </a:r>
            <a:r>
              <a:rPr lang="en-IN" dirty="0" err="1"/>
              <a:t>S,roll</a:t>
            </a:r>
            <a:r>
              <a:rPr lang="en-IN" dirty="0"/>
              <a:t>));</a:t>
            </a:r>
          </a:p>
          <a:p>
            <a:pPr marL="0" indent="0">
              <a:buNone/>
            </a:pPr>
            <a:r>
              <a:rPr lang="en-IN" dirty="0"/>
              <a:t>    </a:t>
            </a:r>
            <a:r>
              <a:rPr lang="en-IN" dirty="0" err="1"/>
              <a:t>mp.insert</a:t>
            </a:r>
            <a:r>
              <a:rPr lang="en-IN" dirty="0"/>
              <a:t>(pair&lt;</a:t>
            </a:r>
            <a:r>
              <a:rPr lang="en-IN" dirty="0" err="1"/>
              <a:t>string,int</a:t>
            </a:r>
            <a:r>
              <a:rPr lang="en-IN" dirty="0"/>
              <a:t>&gt;(S1,roll1));</a:t>
            </a:r>
          </a:p>
          <a:p>
            <a:pPr marL="0" indent="0">
              <a:buNone/>
            </a:pPr>
            <a:r>
              <a:rPr lang="en-IN" dirty="0"/>
              <a:t>    for(it=</a:t>
            </a:r>
            <a:r>
              <a:rPr lang="en-IN" dirty="0" err="1"/>
              <a:t>mp.begin</a:t>
            </a:r>
            <a:r>
              <a:rPr lang="en-IN" dirty="0"/>
              <a:t>();it!=</a:t>
            </a:r>
            <a:r>
              <a:rPr lang="en-IN" dirty="0" err="1"/>
              <a:t>mp.end</a:t>
            </a:r>
            <a:r>
              <a:rPr lang="en-IN" dirty="0"/>
              <a:t>();it++)</a:t>
            </a:r>
          </a:p>
          <a:p>
            <a:pPr marL="0" indent="0">
              <a:buNone/>
            </a:pPr>
            <a:r>
              <a:rPr lang="en-IN" dirty="0"/>
              <a:t>        </a:t>
            </a:r>
            <a:r>
              <a:rPr lang="en-IN" dirty="0" err="1"/>
              <a:t>cout</a:t>
            </a:r>
            <a:r>
              <a:rPr lang="en-IN" dirty="0"/>
              <a:t>&lt;&lt;(*it).first&lt;&lt;": "&lt;&lt;(*it).second&lt;&lt;</a:t>
            </a:r>
            <a:r>
              <a:rPr lang="en-IN" dirty="0" err="1"/>
              <a:t>endl</a:t>
            </a:r>
            <a:r>
              <a:rPr lang="en-IN" dirty="0"/>
              <a:t>;</a:t>
            </a:r>
          </a:p>
          <a:p>
            <a:pPr marL="0" indent="0">
              <a:buNone/>
            </a:pPr>
            <a:r>
              <a:rPr lang="en-IN" dirty="0"/>
              <a:t>    return 0;</a:t>
            </a:r>
          </a:p>
          <a:p>
            <a:pPr marL="0" indent="0">
              <a:buNone/>
            </a:pPr>
            <a:r>
              <a:rPr lang="en-IN" dirty="0"/>
              <a:t>}</a:t>
            </a:r>
          </a:p>
          <a:p>
            <a:pPr marL="0" indent="0">
              <a:buNone/>
            </a:pPr>
            <a:endParaRPr lang="en-IN" dirty="0"/>
          </a:p>
          <a:p>
            <a:pPr marL="0" indent="0">
              <a:buNone/>
            </a:pPr>
            <a:endParaRPr lang="en-IN" dirty="0"/>
          </a:p>
        </p:txBody>
      </p:sp>
      <p:sp>
        <p:nvSpPr>
          <p:cNvPr id="4" name="Footer Placeholder 3">
            <a:extLst>
              <a:ext uri="{FF2B5EF4-FFF2-40B4-BE49-F238E27FC236}">
                <a16:creationId xmlns:a16="http://schemas.microsoft.com/office/drawing/2014/main" id="{180C47F8-C547-4D1D-B09F-782A6D4D3416}"/>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FFACCF91-7784-4DF8-85DB-33FF1104403F}"/>
              </a:ext>
            </a:extLst>
          </p:cNvPr>
          <p:cNvSpPr>
            <a:spLocks noGrp="1"/>
          </p:cNvSpPr>
          <p:nvPr>
            <p:ph type="sldNum" sz="quarter" idx="12"/>
          </p:nvPr>
        </p:nvSpPr>
        <p:spPr/>
        <p:txBody>
          <a:bodyPr/>
          <a:lstStyle/>
          <a:p>
            <a:fld id="{B6F15528-21DE-4FAA-801E-634DDDAF4B2B}" type="slidenum">
              <a:rPr lang="en-US" smtClean="0"/>
              <a:pPr/>
              <a:t>44</a:t>
            </a:fld>
            <a:endParaRPr lang="en-US"/>
          </a:p>
        </p:txBody>
      </p:sp>
      <p:sp>
        <p:nvSpPr>
          <p:cNvPr id="6" name="Title 1">
            <a:extLst>
              <a:ext uri="{FF2B5EF4-FFF2-40B4-BE49-F238E27FC236}">
                <a16:creationId xmlns:a16="http://schemas.microsoft.com/office/drawing/2014/main" id="{5BDAB6A9-5BBD-4E4D-8F9D-931328E23876}"/>
              </a:ext>
            </a:extLst>
          </p:cNvPr>
          <p:cNvSpPr txBox="1">
            <a:spLocks/>
          </p:cNvSpPr>
          <p:nvPr/>
        </p:nvSpPr>
        <p:spPr>
          <a:xfrm>
            <a:off x="0" y="0"/>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err="1"/>
              <a:t>MultiMap</a:t>
            </a:r>
            <a:endParaRPr lang="en-US" dirty="0"/>
          </a:p>
        </p:txBody>
      </p:sp>
    </p:spTree>
    <p:extLst>
      <p:ext uri="{BB962C8B-B14F-4D97-AF65-F5344CB8AC3E}">
        <p14:creationId xmlns:p14="http://schemas.microsoft.com/office/powerpoint/2010/main" val="176423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2910-43D0-4BD2-B9DE-F851BDA2AF3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D7D3404-0B7E-4CE8-887E-CBE610847E8E}"/>
              </a:ext>
            </a:extLst>
          </p:cNvPr>
          <p:cNvSpPr>
            <a:spLocks noGrp="1"/>
          </p:cNvSpPr>
          <p:nvPr>
            <p:ph idx="1"/>
          </p:nvPr>
        </p:nvSpPr>
        <p:spPr/>
        <p:txBody>
          <a:bodyPr/>
          <a:lstStyle/>
          <a:p>
            <a:r>
              <a:rPr lang="en-US" dirty="0"/>
              <a:t>Containers are used to manage collections of object of a certain kind.</a:t>
            </a:r>
          </a:p>
          <a:p>
            <a:r>
              <a:rPr lang="en-US" dirty="0"/>
              <a:t>Container library in STL provide containers that are used to create data structures like arrays, linked list and trees etc.</a:t>
            </a:r>
          </a:p>
          <a:p>
            <a:r>
              <a:rPr lang="en-US" dirty="0"/>
              <a:t>These containers are generic, they can hold elements of any data types.</a:t>
            </a:r>
            <a:endParaRPr lang="en-IN" dirty="0"/>
          </a:p>
        </p:txBody>
      </p:sp>
      <p:sp>
        <p:nvSpPr>
          <p:cNvPr id="4" name="Footer Placeholder 3">
            <a:extLst>
              <a:ext uri="{FF2B5EF4-FFF2-40B4-BE49-F238E27FC236}">
                <a16:creationId xmlns:a16="http://schemas.microsoft.com/office/drawing/2014/main" id="{5960263C-FBFD-4CDE-B09E-15697127A9B3}"/>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65BDBF2C-B211-40BE-8B2B-CAD9968CD254}"/>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6" name="Title 1">
            <a:extLst>
              <a:ext uri="{FF2B5EF4-FFF2-40B4-BE49-F238E27FC236}">
                <a16:creationId xmlns:a16="http://schemas.microsoft.com/office/drawing/2014/main" id="{0EB0D1B6-D405-4451-98F0-FD16CFF2DAAF}"/>
              </a:ext>
            </a:extLst>
          </p:cNvPr>
          <p:cNvSpPr txBox="1">
            <a:spLocks/>
          </p:cNvSpPr>
          <p:nvPr/>
        </p:nvSpPr>
        <p:spPr>
          <a:xfrm>
            <a:off x="0" y="-9330"/>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Containers</a:t>
            </a:r>
          </a:p>
        </p:txBody>
      </p:sp>
    </p:spTree>
    <p:extLst>
      <p:ext uri="{BB962C8B-B14F-4D97-AF65-F5344CB8AC3E}">
        <p14:creationId xmlns:p14="http://schemas.microsoft.com/office/powerpoint/2010/main" val="1488098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73DB7-52C8-4675-8D59-14741868DC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EA3C8C-43EA-4DDD-83E2-BAC7D51B75DB}"/>
              </a:ext>
            </a:extLst>
          </p:cNvPr>
          <p:cNvSpPr>
            <a:spLocks noGrp="1"/>
          </p:cNvSpPr>
          <p:nvPr>
            <p:ph idx="1"/>
          </p:nvPr>
        </p:nvSpPr>
        <p:spPr/>
        <p:txBody>
          <a:bodyPr>
            <a:normAutofit lnSpcReduction="10000"/>
          </a:bodyPr>
          <a:lstStyle/>
          <a:p>
            <a:pPr algn="l">
              <a:lnSpc>
                <a:spcPct val="170000"/>
              </a:lnSpc>
            </a:pPr>
            <a:r>
              <a:rPr lang="en-IN" altLang="en-US" dirty="0">
                <a:sym typeface="+mn-ea"/>
              </a:rPr>
              <a:t>Data structures with memory-management capabilities</a:t>
            </a:r>
            <a:endParaRPr lang="en-IN" altLang="en-US" dirty="0"/>
          </a:p>
          <a:p>
            <a:pPr algn="l">
              <a:lnSpc>
                <a:spcPct val="170000"/>
              </a:lnSpc>
            </a:pPr>
            <a:r>
              <a:rPr lang="en-IN" altLang="en-US" dirty="0">
                <a:sym typeface="+mn-ea"/>
              </a:rPr>
              <a:t>Two categories of containers:</a:t>
            </a:r>
            <a:endParaRPr lang="en-IN" altLang="en-US" dirty="0"/>
          </a:p>
          <a:p>
            <a:pPr algn="l">
              <a:lnSpc>
                <a:spcPct val="170000"/>
              </a:lnSpc>
              <a:buNone/>
            </a:pPr>
            <a:r>
              <a:rPr lang="en-IN" altLang="en-US" dirty="0">
                <a:sym typeface="+mn-ea"/>
              </a:rPr>
              <a:t>(</a:t>
            </a:r>
            <a:r>
              <a:rPr lang="en-IN" altLang="en-US" dirty="0" err="1">
                <a:sym typeface="+mn-ea"/>
              </a:rPr>
              <a:t>i</a:t>
            </a:r>
            <a:r>
              <a:rPr lang="en-IN" altLang="en-US" dirty="0">
                <a:sym typeface="+mn-ea"/>
              </a:rPr>
              <a:t>) Sequential containers </a:t>
            </a:r>
            <a:endParaRPr lang="en-IN" altLang="en-US" dirty="0"/>
          </a:p>
          <a:p>
            <a:pPr algn="l">
              <a:lnSpc>
                <a:spcPct val="170000"/>
              </a:lnSpc>
              <a:buNone/>
            </a:pPr>
            <a:r>
              <a:rPr lang="en-IN" altLang="en-US" dirty="0">
                <a:sym typeface="+mn-ea"/>
              </a:rPr>
              <a:t>(ii) Associative containers</a:t>
            </a:r>
            <a:endParaRPr lang="en-IN" altLang="en-US" dirty="0"/>
          </a:p>
          <a:p>
            <a:endParaRPr lang="en-IN" dirty="0"/>
          </a:p>
        </p:txBody>
      </p:sp>
      <p:sp>
        <p:nvSpPr>
          <p:cNvPr id="4" name="Footer Placeholder 3">
            <a:extLst>
              <a:ext uri="{FF2B5EF4-FFF2-40B4-BE49-F238E27FC236}">
                <a16:creationId xmlns:a16="http://schemas.microsoft.com/office/drawing/2014/main" id="{0396B779-6F79-4200-B3E3-F9F6DBF1E106}"/>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C770809A-F7A5-49DA-98EF-E48837E7F56E}"/>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6" name="Title 1">
            <a:extLst>
              <a:ext uri="{FF2B5EF4-FFF2-40B4-BE49-F238E27FC236}">
                <a16:creationId xmlns:a16="http://schemas.microsoft.com/office/drawing/2014/main" id="{F5B2AD0C-53CD-45DC-99FB-63849A37D61E}"/>
              </a:ext>
            </a:extLst>
          </p:cNvPr>
          <p:cNvSpPr txBox="1">
            <a:spLocks/>
          </p:cNvSpPr>
          <p:nvPr/>
        </p:nvSpPr>
        <p:spPr>
          <a:xfrm>
            <a:off x="0" y="-9330"/>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Containers</a:t>
            </a:r>
          </a:p>
        </p:txBody>
      </p:sp>
      <p:sp>
        <p:nvSpPr>
          <p:cNvPr id="7" name="Title 1">
            <a:extLst>
              <a:ext uri="{FF2B5EF4-FFF2-40B4-BE49-F238E27FC236}">
                <a16:creationId xmlns:a16="http://schemas.microsoft.com/office/drawing/2014/main" id="{951502FD-64FC-4637-8DA2-ED8F5649746E}"/>
              </a:ext>
            </a:extLst>
          </p:cNvPr>
          <p:cNvSpPr txBox="1">
            <a:spLocks/>
          </p:cNvSpPr>
          <p:nvPr/>
        </p:nvSpPr>
        <p:spPr>
          <a:xfrm>
            <a:off x="0" y="-39148"/>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Containers</a:t>
            </a:r>
          </a:p>
        </p:txBody>
      </p:sp>
    </p:spTree>
    <p:extLst>
      <p:ext uri="{BB962C8B-B14F-4D97-AF65-F5344CB8AC3E}">
        <p14:creationId xmlns:p14="http://schemas.microsoft.com/office/powerpoint/2010/main" val="2395726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2274E-B3DA-4B17-A3D6-5C71408511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13934B-AAA7-4014-AE73-2DE3647D4756}"/>
              </a:ext>
            </a:extLst>
          </p:cNvPr>
          <p:cNvSpPr>
            <a:spLocks noGrp="1"/>
          </p:cNvSpPr>
          <p:nvPr>
            <p:ph idx="1"/>
          </p:nvPr>
        </p:nvSpPr>
        <p:spPr/>
        <p:txBody>
          <a:bodyPr>
            <a:normAutofit fontScale="70000" lnSpcReduction="20000"/>
          </a:bodyPr>
          <a:lstStyle/>
          <a:p>
            <a:pPr algn="l">
              <a:lnSpc>
                <a:spcPct val="160000"/>
              </a:lnSpc>
            </a:pPr>
            <a:r>
              <a:rPr lang="x-none" dirty="0"/>
              <a:t> </a:t>
            </a:r>
            <a:r>
              <a:rPr lang="en-IN" altLang="en-US" dirty="0"/>
              <a:t>Elements are in a sequential order implemented as class template</a:t>
            </a:r>
          </a:p>
          <a:p>
            <a:pPr algn="l">
              <a:lnSpc>
                <a:spcPct val="160000"/>
              </a:lnSpc>
              <a:buNone/>
            </a:pPr>
            <a:r>
              <a:rPr lang="en-IN" altLang="en-US" b="1" dirty="0"/>
              <a:t>Examples</a:t>
            </a:r>
          </a:p>
          <a:p>
            <a:pPr algn="l">
              <a:lnSpc>
                <a:spcPct val="160000"/>
              </a:lnSpc>
            </a:pPr>
            <a:r>
              <a:rPr lang="en-IN" altLang="en-US" dirty="0"/>
              <a:t>array - Static contiguous array </a:t>
            </a:r>
          </a:p>
          <a:p>
            <a:pPr algn="l">
              <a:lnSpc>
                <a:spcPct val="160000"/>
              </a:lnSpc>
            </a:pPr>
            <a:r>
              <a:rPr lang="en-IN" altLang="en-US" dirty="0"/>
              <a:t>vector - Dynamic contiguous array</a:t>
            </a:r>
          </a:p>
          <a:p>
            <a:pPr algn="l">
              <a:lnSpc>
                <a:spcPct val="160000"/>
              </a:lnSpc>
            </a:pPr>
            <a:r>
              <a:rPr lang="en-IN" altLang="en-US" dirty="0"/>
              <a:t>deque - Double-ended queue </a:t>
            </a:r>
          </a:p>
          <a:p>
            <a:pPr algn="l">
              <a:lnSpc>
                <a:spcPct val="160000"/>
              </a:lnSpc>
            </a:pPr>
            <a:r>
              <a:rPr lang="en-IN" altLang="en-US" dirty="0" err="1"/>
              <a:t>forward_list</a:t>
            </a:r>
            <a:r>
              <a:rPr lang="en-IN" altLang="en-US" dirty="0"/>
              <a:t> - Singly-linked list</a:t>
            </a:r>
          </a:p>
          <a:p>
            <a:pPr algn="l">
              <a:lnSpc>
                <a:spcPct val="160000"/>
              </a:lnSpc>
            </a:pPr>
            <a:r>
              <a:rPr lang="en-IN" altLang="en-US" dirty="0"/>
              <a:t>list - Doubly-linked list</a:t>
            </a:r>
          </a:p>
          <a:p>
            <a:pPr>
              <a:lnSpc>
                <a:spcPct val="150000"/>
              </a:lnSpc>
            </a:pPr>
            <a:endParaRPr lang="x-none" b="1" dirty="0"/>
          </a:p>
          <a:p>
            <a:endParaRPr lang="en-IN" dirty="0"/>
          </a:p>
        </p:txBody>
      </p:sp>
      <p:sp>
        <p:nvSpPr>
          <p:cNvPr id="4" name="Footer Placeholder 3">
            <a:extLst>
              <a:ext uri="{FF2B5EF4-FFF2-40B4-BE49-F238E27FC236}">
                <a16:creationId xmlns:a16="http://schemas.microsoft.com/office/drawing/2014/main" id="{070928C3-F0DC-4853-9B4F-2DECBEE4C20A}"/>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E8E561E2-A43D-47D8-8366-34197713AF11}"/>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6" name="Title 1">
            <a:extLst>
              <a:ext uri="{FF2B5EF4-FFF2-40B4-BE49-F238E27FC236}">
                <a16:creationId xmlns:a16="http://schemas.microsoft.com/office/drawing/2014/main" id="{8E6A28C5-E7CE-4ED2-814F-9F63198ECE26}"/>
              </a:ext>
            </a:extLst>
          </p:cNvPr>
          <p:cNvSpPr txBox="1">
            <a:spLocks/>
          </p:cNvSpPr>
          <p:nvPr/>
        </p:nvSpPr>
        <p:spPr>
          <a:xfrm>
            <a:off x="0" y="-49087"/>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Sequential Containers</a:t>
            </a:r>
          </a:p>
        </p:txBody>
      </p:sp>
    </p:spTree>
    <p:extLst>
      <p:ext uri="{BB962C8B-B14F-4D97-AF65-F5344CB8AC3E}">
        <p14:creationId xmlns:p14="http://schemas.microsoft.com/office/powerpoint/2010/main" val="408957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89215-064E-4104-A9ED-D5D3BCF11D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7301A1-ADEC-44A5-AD16-733281D20757}"/>
              </a:ext>
            </a:extLst>
          </p:cNvPr>
          <p:cNvSpPr>
            <a:spLocks noGrp="1"/>
          </p:cNvSpPr>
          <p:nvPr>
            <p:ph idx="1"/>
          </p:nvPr>
        </p:nvSpPr>
        <p:spPr/>
        <p:txBody>
          <a:bodyPr>
            <a:normAutofit fontScale="70000" lnSpcReduction="20000"/>
          </a:bodyPr>
          <a:lstStyle/>
          <a:p>
            <a:pPr>
              <a:lnSpc>
                <a:spcPct val="160000"/>
              </a:lnSpc>
            </a:pPr>
            <a:r>
              <a:rPr lang="x-none" dirty="0"/>
              <a:t> </a:t>
            </a:r>
            <a:r>
              <a:rPr lang="en-IN" altLang="en-US" dirty="0"/>
              <a:t>Implement sorted data structures that can be quickly searched (O(log n) complexity)</a:t>
            </a:r>
          </a:p>
          <a:p>
            <a:pPr marL="0" indent="0">
              <a:lnSpc>
                <a:spcPct val="160000"/>
              </a:lnSpc>
              <a:buNone/>
            </a:pPr>
            <a:r>
              <a:rPr lang="en-IN" altLang="en-US" b="1" dirty="0"/>
              <a:t>Examples</a:t>
            </a:r>
          </a:p>
          <a:p>
            <a:pPr>
              <a:lnSpc>
                <a:spcPct val="150000"/>
              </a:lnSpc>
            </a:pPr>
            <a:r>
              <a:rPr lang="en-IN" altLang="en-US" dirty="0"/>
              <a:t>set - Collection of unique keys, sorted by keys </a:t>
            </a:r>
          </a:p>
          <a:p>
            <a:pPr>
              <a:lnSpc>
                <a:spcPct val="150000"/>
              </a:lnSpc>
            </a:pPr>
            <a:r>
              <a:rPr lang="en-IN" altLang="en-US" dirty="0"/>
              <a:t>map - Collection of key-value pairs, sorted by keys, keys are unique</a:t>
            </a:r>
          </a:p>
          <a:p>
            <a:pPr>
              <a:lnSpc>
                <a:spcPct val="150000"/>
              </a:lnSpc>
            </a:pPr>
            <a:r>
              <a:rPr lang="en-IN" altLang="en-US" dirty="0"/>
              <a:t>multiset - Collection of keys, sorted by keys</a:t>
            </a:r>
          </a:p>
          <a:p>
            <a:pPr>
              <a:lnSpc>
                <a:spcPct val="150000"/>
              </a:lnSpc>
            </a:pPr>
            <a:r>
              <a:rPr lang="en-IN" altLang="en-US" dirty="0"/>
              <a:t>multimap - Collection of key-value pairs, sorted by keys </a:t>
            </a:r>
          </a:p>
          <a:p>
            <a:endParaRPr lang="en-IN" dirty="0"/>
          </a:p>
        </p:txBody>
      </p:sp>
      <p:sp>
        <p:nvSpPr>
          <p:cNvPr id="4" name="Footer Placeholder 3">
            <a:extLst>
              <a:ext uri="{FF2B5EF4-FFF2-40B4-BE49-F238E27FC236}">
                <a16:creationId xmlns:a16="http://schemas.microsoft.com/office/drawing/2014/main" id="{381913D1-37D7-4931-B67F-4BF475D0ECBD}"/>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1E6D2461-7C06-4BDB-A826-8827D1619938}"/>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6" name="Title 1">
            <a:extLst>
              <a:ext uri="{FF2B5EF4-FFF2-40B4-BE49-F238E27FC236}">
                <a16:creationId xmlns:a16="http://schemas.microsoft.com/office/drawing/2014/main" id="{0651734E-68F4-4FB4-B33C-509844140407}"/>
              </a:ext>
            </a:extLst>
          </p:cNvPr>
          <p:cNvSpPr txBox="1">
            <a:spLocks/>
          </p:cNvSpPr>
          <p:nvPr/>
        </p:nvSpPr>
        <p:spPr>
          <a:xfrm>
            <a:off x="0" y="-49087"/>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Associative Containers in STL</a:t>
            </a:r>
          </a:p>
        </p:txBody>
      </p:sp>
    </p:spTree>
    <p:extLst>
      <p:ext uri="{BB962C8B-B14F-4D97-AF65-F5344CB8AC3E}">
        <p14:creationId xmlns:p14="http://schemas.microsoft.com/office/powerpoint/2010/main" val="1439886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01FE-C739-41FA-AEB6-6ED6B0A766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BA23B5-14DD-42EB-8E85-DF5F7D22BD01}"/>
              </a:ext>
            </a:extLst>
          </p:cNvPr>
          <p:cNvSpPr>
            <a:spLocks noGrp="1"/>
          </p:cNvSpPr>
          <p:nvPr>
            <p:ph idx="1"/>
          </p:nvPr>
        </p:nvSpPr>
        <p:spPr/>
        <p:txBody>
          <a:bodyPr>
            <a:normAutofit fontScale="70000" lnSpcReduction="20000"/>
          </a:bodyPr>
          <a:lstStyle/>
          <a:p>
            <a:pPr>
              <a:lnSpc>
                <a:spcPct val="140000"/>
              </a:lnSpc>
            </a:pPr>
            <a:r>
              <a:rPr lang="en-IN" altLang="en-US" dirty="0"/>
              <a:t>containers implement unsorted (hashed) data structures that can be quickly searched (O(1) amortized, O(n) worst-case complexity)</a:t>
            </a:r>
          </a:p>
          <a:p>
            <a:pPr marL="0" indent="0">
              <a:lnSpc>
                <a:spcPct val="140000"/>
              </a:lnSpc>
              <a:buNone/>
            </a:pPr>
            <a:r>
              <a:rPr lang="en-IN" altLang="en-US" b="1" dirty="0"/>
              <a:t>Examples</a:t>
            </a:r>
          </a:p>
          <a:p>
            <a:pPr>
              <a:lnSpc>
                <a:spcPct val="140000"/>
              </a:lnSpc>
            </a:pPr>
            <a:r>
              <a:rPr lang="en-IN" altLang="en-US" dirty="0" err="1"/>
              <a:t>unordered_set</a:t>
            </a:r>
            <a:r>
              <a:rPr lang="en-IN" altLang="en-US" dirty="0"/>
              <a:t> - Collection of unique keys, hashed by keys</a:t>
            </a:r>
          </a:p>
          <a:p>
            <a:pPr>
              <a:lnSpc>
                <a:spcPct val="140000"/>
              </a:lnSpc>
            </a:pPr>
            <a:r>
              <a:rPr lang="en-IN" altLang="en-US" dirty="0" err="1">
                <a:sym typeface="+mn-ea"/>
              </a:rPr>
              <a:t>unordered_</a:t>
            </a:r>
            <a:r>
              <a:rPr lang="en-IN" altLang="en-US" dirty="0" err="1"/>
              <a:t>map</a:t>
            </a:r>
            <a:r>
              <a:rPr lang="en-IN" altLang="en-US" dirty="0"/>
              <a:t> - Collection of key-value pairs, </a:t>
            </a:r>
            <a:r>
              <a:rPr lang="en-IN" altLang="en-US" dirty="0">
                <a:sym typeface="+mn-ea"/>
              </a:rPr>
              <a:t>hashed </a:t>
            </a:r>
            <a:r>
              <a:rPr lang="en-IN" altLang="en-US" dirty="0"/>
              <a:t>by keys, keys are unique</a:t>
            </a:r>
          </a:p>
          <a:p>
            <a:pPr>
              <a:lnSpc>
                <a:spcPct val="140000"/>
              </a:lnSpc>
            </a:pPr>
            <a:r>
              <a:rPr lang="en-IN" altLang="en-US" dirty="0" err="1">
                <a:sym typeface="+mn-ea"/>
              </a:rPr>
              <a:t>unordered_</a:t>
            </a:r>
            <a:r>
              <a:rPr lang="en-IN" altLang="en-US" dirty="0" err="1"/>
              <a:t>multiset</a:t>
            </a:r>
            <a:r>
              <a:rPr lang="en-IN" altLang="en-US" dirty="0"/>
              <a:t> - Collection of keys, </a:t>
            </a:r>
            <a:r>
              <a:rPr lang="en-IN" altLang="en-US" dirty="0">
                <a:sym typeface="+mn-ea"/>
              </a:rPr>
              <a:t>hashed </a:t>
            </a:r>
            <a:r>
              <a:rPr lang="en-IN" altLang="en-US" dirty="0"/>
              <a:t>by keys</a:t>
            </a:r>
          </a:p>
          <a:p>
            <a:pPr>
              <a:lnSpc>
                <a:spcPct val="140000"/>
              </a:lnSpc>
            </a:pPr>
            <a:r>
              <a:rPr lang="en-IN" altLang="en-US" dirty="0" err="1">
                <a:sym typeface="+mn-ea"/>
              </a:rPr>
              <a:t>unordered_</a:t>
            </a:r>
            <a:r>
              <a:rPr lang="en-IN" altLang="en-US" dirty="0" err="1"/>
              <a:t>multimap</a:t>
            </a:r>
            <a:r>
              <a:rPr lang="en-IN" altLang="en-US" dirty="0"/>
              <a:t> - Collection of key-value pairs, </a:t>
            </a:r>
            <a:r>
              <a:rPr lang="en-IN" altLang="en-US" dirty="0">
                <a:sym typeface="+mn-ea"/>
              </a:rPr>
              <a:t>hashed </a:t>
            </a:r>
            <a:r>
              <a:rPr lang="en-IN" altLang="en-US" dirty="0"/>
              <a:t>by keys </a:t>
            </a:r>
          </a:p>
          <a:p>
            <a:endParaRPr lang="en-IN" dirty="0"/>
          </a:p>
        </p:txBody>
      </p:sp>
      <p:sp>
        <p:nvSpPr>
          <p:cNvPr id="4" name="Footer Placeholder 3">
            <a:extLst>
              <a:ext uri="{FF2B5EF4-FFF2-40B4-BE49-F238E27FC236}">
                <a16:creationId xmlns:a16="http://schemas.microsoft.com/office/drawing/2014/main" id="{1684CC7A-252D-4E31-AA52-2FAF72A2D4C7}"/>
              </a:ext>
            </a:extLst>
          </p:cNvPr>
          <p:cNvSpPr>
            <a:spLocks noGrp="1"/>
          </p:cNvSpPr>
          <p:nvPr>
            <p:ph type="ftr" sz="quarter" idx="11"/>
          </p:nvPr>
        </p:nvSpPr>
        <p:spPr/>
        <p:txBody>
          <a:bodyPr/>
          <a:lstStyle/>
          <a:p>
            <a:r>
              <a:rPr lang="en-US"/>
              <a:t>Dr. Richa, Assistant Professor, SCOPE, VIT</a:t>
            </a:r>
          </a:p>
        </p:txBody>
      </p:sp>
      <p:sp>
        <p:nvSpPr>
          <p:cNvPr id="5" name="Slide Number Placeholder 4">
            <a:extLst>
              <a:ext uri="{FF2B5EF4-FFF2-40B4-BE49-F238E27FC236}">
                <a16:creationId xmlns:a16="http://schemas.microsoft.com/office/drawing/2014/main" id="{C82EED41-CCEA-4DC9-9C16-99129E1A3704}"/>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6" name="Title 1">
            <a:extLst>
              <a:ext uri="{FF2B5EF4-FFF2-40B4-BE49-F238E27FC236}">
                <a16:creationId xmlns:a16="http://schemas.microsoft.com/office/drawing/2014/main" id="{7C2B62C6-5C8C-46C8-B013-FCBECD2DE844}"/>
              </a:ext>
            </a:extLst>
          </p:cNvPr>
          <p:cNvSpPr txBox="1">
            <a:spLocks/>
          </p:cNvSpPr>
          <p:nvPr/>
        </p:nvSpPr>
        <p:spPr>
          <a:xfrm>
            <a:off x="0" y="-49087"/>
            <a:ext cx="9144000" cy="114300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Unordered Associative Containers in STL</a:t>
            </a:r>
          </a:p>
        </p:txBody>
      </p:sp>
    </p:spTree>
    <p:extLst>
      <p:ext uri="{BB962C8B-B14F-4D97-AF65-F5344CB8AC3E}">
        <p14:creationId xmlns:p14="http://schemas.microsoft.com/office/powerpoint/2010/main" val="2893819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9FEDB7F3802F468C3F317ED9EE4CFD" ma:contentTypeVersion="8" ma:contentTypeDescription="Create a new document." ma:contentTypeScope="" ma:versionID="6e57fa3004b52958f1fec96c03fe3e67">
  <xsd:schema xmlns:xsd="http://www.w3.org/2001/XMLSchema" xmlns:xs="http://www.w3.org/2001/XMLSchema" xmlns:p="http://schemas.microsoft.com/office/2006/metadata/properties" xmlns:ns2="b59e9f2d-0158-4a14-8bbe-457d8844f88f" targetNamespace="http://schemas.microsoft.com/office/2006/metadata/properties" ma:root="true" ma:fieldsID="9112d847c8c73b42654d487cdd0beb54" ns2:_="">
    <xsd:import namespace="b59e9f2d-0158-4a14-8bbe-457d8844f88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9e9f2d-0158-4a14-8bbe-457d8844f8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B08FC10-243C-4F8F-A9B5-4057A2A02DBC}"/>
</file>

<file path=customXml/itemProps2.xml><?xml version="1.0" encoding="utf-8"?>
<ds:datastoreItem xmlns:ds="http://schemas.openxmlformats.org/officeDocument/2006/customXml" ds:itemID="{84ED49D3-F082-4EA6-82BD-F355CE74970C}"/>
</file>

<file path=customXml/itemProps3.xml><?xml version="1.0" encoding="utf-8"?>
<ds:datastoreItem xmlns:ds="http://schemas.openxmlformats.org/officeDocument/2006/customXml" ds:itemID="{85B238D8-1D8D-4B4C-AAC1-044C046D1BEF}"/>
</file>

<file path=docProps/app.xml><?xml version="1.0" encoding="utf-8"?>
<Properties xmlns="http://schemas.openxmlformats.org/officeDocument/2006/extended-properties" xmlns:vt="http://schemas.openxmlformats.org/officeDocument/2006/docPropsVTypes">
  <Template/>
  <TotalTime>44666</TotalTime>
  <Words>4388</Words>
  <Application>Microsoft Office PowerPoint</Application>
  <PresentationFormat>On-screen Show (4:3)</PresentationFormat>
  <Paragraphs>703</Paragraphs>
  <Slides>44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Book Antiqua</vt:lpstr>
      <vt:lpstr>Calibri</vt:lpstr>
      <vt:lpstr>Lucida Sans</vt:lpstr>
      <vt:lpstr>SFMono-Regular</vt:lpstr>
      <vt:lpstr>Verdana</vt:lpstr>
      <vt:lpstr>Office Theme</vt:lpstr>
      <vt:lpstr>STL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Vector Example</vt:lpstr>
      <vt:lpstr>PowerPoint Presentation</vt:lpstr>
      <vt:lpstr>PowerPoint Presentation</vt:lpstr>
      <vt:lpstr>PowerPoint Presentation</vt:lpstr>
      <vt:lpstr>PowerPoint Presentation</vt:lpstr>
      <vt:lpstr>PowerPoint Presentation</vt:lpstr>
      <vt:lpstr>PowerPoint Presentation</vt:lpstr>
      <vt:lpstr>List</vt:lpstr>
      <vt:lpstr>PowerPoint Presentation</vt:lpstr>
      <vt:lpstr>PowerPoint Presentation</vt:lpstr>
      <vt:lpstr>PowerPoint Presentation</vt:lpstr>
      <vt:lpstr>PowerPoint Presentation</vt:lpstr>
      <vt:lpstr>PowerPoint Presentation</vt:lpstr>
      <vt:lpstr>PowerPoint Presentation</vt:lpstr>
      <vt:lpstr>MultiSet</vt:lpstr>
      <vt:lpstr>PowerPoint Presentation</vt:lpstr>
      <vt:lpstr>PowerPoint Presentation</vt:lpstr>
      <vt:lpstr>PowerPoint Presentation</vt:lpstr>
      <vt:lpstr>Map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dc:creator>
  <cp:lastModifiedBy>richa singh</cp:lastModifiedBy>
  <cp:revision>933</cp:revision>
  <dcterms:created xsi:type="dcterms:W3CDTF">2006-08-16T00:00:00Z</dcterms:created>
  <dcterms:modified xsi:type="dcterms:W3CDTF">2022-01-10T12:27:30Z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0x010100459FEDB7F3802F468C3F317ED9EE4CFD</vt:lpwstr>
  </property>
</Properties>
</file>