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9" r:id="rId1"/>
  </p:sldMasterIdLst>
  <p:notesMasterIdLst>
    <p:notesMasterId r:id="rId17"/>
  </p:notesMasterIdLst>
  <p:sldIdLst>
    <p:sldId id="256" r:id="rId2"/>
    <p:sldId id="257" r:id="rId3"/>
    <p:sldId id="269" r:id="rId4"/>
    <p:sldId id="264" r:id="rId5"/>
    <p:sldId id="270" r:id="rId6"/>
    <p:sldId id="272" r:id="rId7"/>
    <p:sldId id="276" r:id="rId8"/>
    <p:sldId id="273" r:id="rId9"/>
    <p:sldId id="274" r:id="rId10"/>
    <p:sldId id="277" r:id="rId11"/>
    <p:sldId id="268" r:id="rId12"/>
    <p:sldId id="279" r:id="rId13"/>
    <p:sldId id="278" r:id="rId14"/>
    <p:sldId id="265" r:id="rId15"/>
    <p:sldId id="266" r:id="rId16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14F38-2828-4885-9B38-0F307CA975D5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A4A66-17A2-452F-B833-FB34B42E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48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CB01156-0B2A-416C-A6C2-0818781D617C}" type="datetime">
              <a:rPr lang="en-IN" sz="1000" b="0" strike="noStrike" spc="-1" smtClean="0">
                <a:solidFill>
                  <a:srgbClr val="8B8B8B"/>
                </a:solidFill>
                <a:latin typeface="Gill Sans MT"/>
              </a:rPr>
              <a:t>04-12-2018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3800379-5218-47D4-97B0-426CBCD00F4D}" type="slidenum">
              <a:rPr lang="en-IN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18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CB01156-0B2A-416C-A6C2-0818781D617C}" type="datetime">
              <a:rPr lang="en-IN" sz="1000" b="0" strike="noStrike" spc="-1" smtClean="0">
                <a:solidFill>
                  <a:srgbClr val="8B8B8B"/>
                </a:solidFill>
                <a:latin typeface="Gill Sans MT"/>
              </a:rPr>
              <a:t>04-12-2018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3800379-5218-47D4-97B0-426CBCD00F4D}" type="slidenum">
              <a:rPr lang="en-IN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0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CB01156-0B2A-416C-A6C2-0818781D617C}" type="datetime">
              <a:rPr lang="en-IN" sz="1000" b="0" strike="noStrike" spc="-1" smtClean="0">
                <a:solidFill>
                  <a:srgbClr val="8B8B8B"/>
                </a:solidFill>
                <a:latin typeface="Gill Sans MT"/>
              </a:rPr>
              <a:t>04-12-2018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3800379-5218-47D4-97B0-426CBCD00F4D}" type="slidenum">
              <a:rPr lang="en-IN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6773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59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CB01156-0B2A-416C-A6C2-0818781D617C}" type="datetime">
              <a:rPr lang="en-IN" sz="1000" b="0" strike="noStrike" spc="-1" smtClean="0">
                <a:solidFill>
                  <a:srgbClr val="8B8B8B"/>
                </a:solidFill>
                <a:latin typeface="Gill Sans MT"/>
              </a:rPr>
              <a:t>04-12-2018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3800379-5218-47D4-97B0-426CBCD00F4D}" type="slidenum">
              <a:rPr lang="en-IN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436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CB01156-0B2A-416C-A6C2-0818781D617C}" type="datetime">
              <a:rPr lang="en-IN" sz="1000" b="0" strike="noStrike" spc="-1" smtClean="0">
                <a:solidFill>
                  <a:srgbClr val="8B8B8B"/>
                </a:solidFill>
                <a:latin typeface="Gill Sans MT"/>
              </a:rPr>
              <a:t>04-12-2018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3800379-5218-47D4-97B0-426CBCD00F4D}" type="slidenum">
              <a:rPr lang="en-IN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8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CB01156-0B2A-416C-A6C2-0818781D617C}" type="datetime">
              <a:rPr lang="en-IN" sz="1000" b="0" strike="noStrike" spc="-1" smtClean="0">
                <a:solidFill>
                  <a:srgbClr val="8B8B8B"/>
                </a:solidFill>
                <a:latin typeface="Gill Sans MT"/>
              </a:rPr>
              <a:t>04-12-2018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3800379-5218-47D4-97B0-426CBCD00F4D}" type="slidenum">
              <a:rPr lang="en-IN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00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CB01156-0B2A-416C-A6C2-0818781D617C}" type="datetime">
              <a:rPr lang="en-IN" sz="1000" b="0" strike="noStrike" spc="-1" smtClean="0">
                <a:solidFill>
                  <a:srgbClr val="8B8B8B"/>
                </a:solidFill>
                <a:latin typeface="Gill Sans MT"/>
              </a:rPr>
              <a:t>04-12-2018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3800379-5218-47D4-97B0-426CBCD00F4D}" type="slidenum">
              <a:rPr lang="en-IN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877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0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CB01156-0B2A-416C-A6C2-0818781D617C}" type="datetime">
              <a:rPr lang="en-IN" sz="1000" b="0" strike="noStrike" spc="-1" smtClean="0">
                <a:solidFill>
                  <a:srgbClr val="8B8B8B"/>
                </a:solidFill>
                <a:latin typeface="Gill Sans MT"/>
              </a:rPr>
              <a:t>04-12-2018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3800379-5218-47D4-97B0-426CBCD00F4D}" type="slidenum">
              <a:rPr lang="en-IN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114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algn="r">
              <a:lnSpc>
                <a:spcPct val="100000"/>
              </a:lnSpc>
            </a:pPr>
            <a:fld id="{9CB01156-0B2A-416C-A6C2-0818781D617C}" type="datetime">
              <a:rPr lang="en-IN" sz="1000" b="0" strike="noStrike" spc="-1" smtClean="0">
                <a:solidFill>
                  <a:srgbClr val="8B8B8B"/>
                </a:solidFill>
                <a:latin typeface="Gill Sans MT"/>
              </a:rPr>
              <a:t>04-12-2018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83800379-5218-47D4-97B0-426CBCD00F4D}" type="slidenum">
              <a:rPr lang="en-IN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401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CB01156-0B2A-416C-A6C2-0818781D617C}" type="datetime">
              <a:rPr lang="en-IN" sz="1000" b="0" strike="noStrike" spc="-1" smtClean="0">
                <a:solidFill>
                  <a:srgbClr val="8B8B8B"/>
                </a:solidFill>
                <a:latin typeface="Gill Sans MT"/>
              </a:rPr>
              <a:t>04-12-2018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3800379-5218-47D4-97B0-426CBCD00F4D}" type="slidenum">
              <a:rPr lang="en-IN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22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8BD2725D-6B79-48E9-9DBF-96D0BB6D87EC}" type="datetime">
              <a:rPr lang="en-IN" sz="1000" b="0" strike="noStrike" spc="-1" smtClean="0">
                <a:solidFill>
                  <a:srgbClr val="8B8B8B"/>
                </a:solidFill>
                <a:latin typeface="Gill Sans MT"/>
              </a:rPr>
              <a:t>04-12-2018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CA59A76B-CED0-4011-B9DF-28BD6FE91305}" type="slidenum">
              <a:rPr lang="en-IN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0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846968" y="1223662"/>
            <a:ext cx="8636760" cy="2541240"/>
          </a:xfrm>
          <a:prstGeom prst="rect">
            <a:avLst/>
          </a:prstGeom>
          <a:noFill/>
          <a:ln>
            <a:noFill/>
          </a:ln>
        </p:spPr>
        <p:txBody>
          <a:bodyPr bIns="0" anchor="b"/>
          <a:lstStyle/>
          <a:p>
            <a:pPr>
              <a:lnSpc>
                <a:spcPct val="90000"/>
              </a:lnSpc>
            </a:pPr>
            <a:r>
              <a:rPr lang="en-US" sz="6600" b="0" strike="noStrike" cap="all" spc="-1" dirty="0">
                <a:solidFill>
                  <a:srgbClr val="000000"/>
                </a:solidFill>
                <a:latin typeface="Gill Sans MT"/>
              </a:rPr>
              <a:t>Auto-program generation</a:t>
            </a:r>
            <a:endParaRPr lang="en-US" sz="66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2240478" y="3764902"/>
            <a:ext cx="8636760" cy="1752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IN" sz="1800" b="0" strike="noStrike" cap="all" spc="-1" dirty="0">
                <a:solidFill>
                  <a:srgbClr val="000000"/>
                </a:solidFill>
                <a:latin typeface="Gill Sans MT"/>
              </a:rPr>
              <a:t>Presented by :                                                                                                     mentor: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IN" sz="1800" b="0" strike="noStrike" cap="all" spc="-1" dirty="0">
                <a:solidFill>
                  <a:srgbClr val="000000"/>
                </a:solidFill>
                <a:latin typeface="Gill Sans MT"/>
              </a:rPr>
              <a:t>Priyanshu Gautam 15103019                                                                             prof.  </a:t>
            </a:r>
            <a:r>
              <a:rPr lang="en-IN" sz="1800" b="0" strike="noStrike" cap="all" spc="-1" dirty="0" err="1">
                <a:solidFill>
                  <a:srgbClr val="000000"/>
                </a:solidFill>
                <a:latin typeface="Gill Sans MT"/>
              </a:rPr>
              <a:t>padmavati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IN" sz="1800" b="0" strike="noStrike" cap="all" spc="-1" dirty="0" err="1">
                <a:solidFill>
                  <a:srgbClr val="000000"/>
                </a:solidFill>
                <a:latin typeface="Gill Sans MT"/>
              </a:rPr>
              <a:t>Pranjal</a:t>
            </a:r>
            <a:r>
              <a:rPr lang="en-IN" sz="1800" b="0" strike="noStrike" cap="all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IN" sz="1800" b="0" strike="noStrike" cap="all" spc="-1" dirty="0" err="1">
                <a:solidFill>
                  <a:srgbClr val="000000"/>
                </a:solidFill>
                <a:latin typeface="Gill Sans MT"/>
              </a:rPr>
              <a:t>kaler</a:t>
            </a:r>
            <a:r>
              <a:rPr lang="en-IN" sz="1800" b="0" strike="noStrike" cap="all" spc="-1" dirty="0">
                <a:solidFill>
                  <a:srgbClr val="000000"/>
                </a:solidFill>
                <a:latin typeface="Gill Sans MT"/>
              </a:rPr>
              <a:t> 15103041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IN" sz="1800" b="0" strike="noStrike" cap="all" spc="-1" dirty="0" err="1">
                <a:solidFill>
                  <a:srgbClr val="000000"/>
                </a:solidFill>
                <a:latin typeface="Gill Sans MT"/>
              </a:rPr>
              <a:t>Hima</a:t>
            </a:r>
            <a:r>
              <a:rPr lang="en-IN" sz="1800" b="0" strike="noStrike" cap="all" spc="-1" dirty="0">
                <a:solidFill>
                  <a:srgbClr val="000000"/>
                </a:solidFill>
                <a:latin typeface="Gill Sans MT"/>
              </a:rPr>
              <a:t> Mahajan 15103051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IN" sz="1800" b="0" strike="noStrike" cap="all" spc="-1" dirty="0">
                <a:solidFill>
                  <a:srgbClr val="000000"/>
                </a:solidFill>
                <a:latin typeface="Gill Sans MT"/>
              </a:rPr>
              <a:t>Siddharth </a:t>
            </a:r>
            <a:r>
              <a:rPr lang="en-IN" sz="1800" b="0" strike="noStrike" cap="all" spc="-1" dirty="0" err="1">
                <a:solidFill>
                  <a:srgbClr val="000000"/>
                </a:solidFill>
                <a:latin typeface="Gill Sans MT"/>
              </a:rPr>
              <a:t>dangwal</a:t>
            </a:r>
            <a:r>
              <a:rPr lang="en-IN" sz="1800" b="0" strike="noStrike" cap="all" spc="-1" dirty="0">
                <a:solidFill>
                  <a:srgbClr val="000000"/>
                </a:solidFill>
                <a:latin typeface="Gill Sans MT"/>
              </a:rPr>
              <a:t> 15103091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000220" y="362273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Validations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000220" y="886793"/>
            <a:ext cx="10515240" cy="3498776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Program tested: Program to reverse a string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Result – Does not work as expected. Took 33,300 (Took 2,600 epochs as in paper)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1C580-AF05-453A-98BE-BD94FE539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" t="12889" r="3507" b="17695"/>
          <a:stretch/>
        </p:blipFill>
        <p:spPr>
          <a:xfrm>
            <a:off x="1128846" y="1853707"/>
            <a:ext cx="10257987" cy="423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737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Deep-coder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889200" lvl="1" indent="-3236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Input parameters: Input-Output examples</a:t>
            </a:r>
          </a:p>
          <a:p>
            <a:pPr marL="889200" lvl="1" indent="-3236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Uses machine learning to predict cues from problem description to aid search based technique.</a:t>
            </a:r>
          </a:p>
          <a:p>
            <a:pPr marL="889200" lvl="1" indent="-3236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Converts search problem to big data problem by training neural network on ISPs.</a:t>
            </a:r>
          </a:p>
          <a:p>
            <a:pPr marL="889200" lvl="1" indent="-3236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Program o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utput: DSL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6802474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Deep-coder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AFFA6B-78D9-47F6-B541-FC5B2973E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247" r="27990"/>
          <a:stretch/>
        </p:blipFill>
        <p:spPr>
          <a:xfrm>
            <a:off x="1451520" y="2869360"/>
            <a:ext cx="10071786" cy="1622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F542C9-94D8-43B1-8572-DF23D5E399C0}"/>
              </a:ext>
            </a:extLst>
          </p:cNvPr>
          <p:cNvSpPr txBox="1"/>
          <p:nvPr/>
        </p:nvSpPr>
        <p:spPr>
          <a:xfrm>
            <a:off x="1451520" y="1669002"/>
            <a:ext cx="729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 of logs during training of the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569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Deep-coder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64314-1974-49A7-BD37-3C2715C2C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20" r="50000" b="4060"/>
          <a:stretch/>
        </p:blipFill>
        <p:spPr>
          <a:xfrm>
            <a:off x="1529766" y="2364740"/>
            <a:ext cx="8703051" cy="3436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686A8-E475-494C-93A2-11807DCF068D}"/>
              </a:ext>
            </a:extLst>
          </p:cNvPr>
          <p:cNvSpPr txBox="1"/>
          <p:nvPr/>
        </p:nvSpPr>
        <p:spPr>
          <a:xfrm>
            <a:off x="1451520" y="1668974"/>
            <a:ext cx="491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 of logs during testing of the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6202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Future work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32000" indent="-323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See if combining approaches of two or more models helps.</a:t>
            </a:r>
          </a:p>
          <a:p>
            <a:pPr marL="432000" indent="-323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Publish research when better results are obtained with any of the above methods.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454400" y="1756080"/>
            <a:ext cx="8642880" cy="18874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Gill Sans MT"/>
              </a:rPr>
              <a:t>THANK YOU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1454400" y="3806280"/>
            <a:ext cx="8629920" cy="1012680"/>
          </a:xfrm>
          <a:prstGeom prst="rect">
            <a:avLst/>
          </a:prstGeom>
          <a:noFill/>
          <a:ln>
            <a:noFill/>
          </a:ln>
        </p:spPr>
        <p:txBody>
          <a:bodyPr tIns="91440"/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Introduction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What is Program Synthesis ?</a:t>
            </a:r>
          </a:p>
          <a:p>
            <a:pPr marL="889200" lvl="1" indent="-3236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Auto-generating program from given specifications</a:t>
            </a:r>
          </a:p>
          <a:p>
            <a:pPr marL="889200" lvl="1" indent="-3236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User specifies intent in high level description</a:t>
            </a:r>
          </a:p>
          <a:p>
            <a:pPr marL="889200" lvl="1" indent="-3236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Neural Networks have made this problem more approachable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</a:rPr>
              <a:t>Recursive program synthesis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Input parameters: </a:t>
            </a:r>
          </a:p>
          <a:p>
            <a:pPr marL="800100" lvl="1" indent="-342900">
              <a:lnSpc>
                <a:spcPct val="12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Input-Output examples </a:t>
            </a:r>
          </a:p>
          <a:p>
            <a:pPr marL="800100" lvl="1" indent="-342900">
              <a:lnSpc>
                <a:spcPct val="12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Corpus of possible tokens</a:t>
            </a:r>
          </a:p>
          <a:p>
            <a:pPr marL="342900" indent="-342900">
              <a:lnSpc>
                <a:spcPct val="12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 MT" panose="020B0502020104020203" pitchFamily="34" charset="0"/>
              </a:rPr>
              <a:t>Use inductive heuristic search as a means to search the corpus to </a:t>
            </a:r>
            <a:r>
              <a:rPr lang="en-US" sz="2000" spc="-1" dirty="0" err="1">
                <a:solidFill>
                  <a:srgbClr val="000000"/>
                </a:solidFill>
                <a:latin typeface="Gill Sans MT" panose="020B0502020104020203" pitchFamily="34" charset="0"/>
              </a:rPr>
              <a:t>synthesise</a:t>
            </a:r>
            <a:r>
              <a:rPr lang="en-US" sz="2000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valid recursive programs</a:t>
            </a:r>
          </a:p>
          <a:p>
            <a:pPr marL="342900" indent="-342900">
              <a:lnSpc>
                <a:spcPct val="12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Output</a:t>
            </a:r>
            <a:r>
              <a:rPr lang="en-US" sz="2000" spc="-1" dirty="0">
                <a:solidFill>
                  <a:srgbClr val="000000"/>
                </a:solidFill>
                <a:latin typeface="Gill Sans MT" panose="020B0502020104020203" pitchFamily="34" charset="0"/>
              </a:rPr>
              <a:t>: Program in the language of input corpus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8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Validations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82720" y="14122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Title – Recursive Program Synthesis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6" name="Picture 3"/>
          <p:cNvPicPr/>
          <p:nvPr/>
        </p:nvPicPr>
        <p:blipFill>
          <a:blip r:embed="rId2"/>
          <a:stretch/>
        </p:blipFill>
        <p:spPr>
          <a:xfrm>
            <a:off x="1038960" y="1801440"/>
            <a:ext cx="8678160" cy="2846520"/>
          </a:xfrm>
          <a:prstGeom prst="rect">
            <a:avLst/>
          </a:prstGeom>
          <a:ln>
            <a:noFill/>
          </a:ln>
        </p:spPr>
      </p:pic>
      <p:pic>
        <p:nvPicPr>
          <p:cNvPr id="157" name="Picture 4"/>
          <p:cNvPicPr/>
          <p:nvPr/>
        </p:nvPicPr>
        <p:blipFill>
          <a:blip r:embed="rId3"/>
          <a:stretch/>
        </p:blipFill>
        <p:spPr>
          <a:xfrm>
            <a:off x="1038960" y="4648320"/>
            <a:ext cx="8678160" cy="200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AI BF-PROGRAMMER</a:t>
            </a:r>
          </a:p>
        </p:txBody>
      </p:sp>
      <p:sp>
        <p:nvSpPr>
          <p:cNvPr id="138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Input parameters: No input required</a:t>
            </a:r>
          </a:p>
          <a:p>
            <a:pPr marL="342900" indent="-342900">
              <a:lnSpc>
                <a:spcPct val="12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Uses Genetic algorithm to generate program from tokens and fitness function</a:t>
            </a:r>
          </a:p>
          <a:p>
            <a:pPr marL="342900" indent="-342900">
              <a:lnSpc>
                <a:spcPct val="12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Output: Source code in BF 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language.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7092105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000220" y="362273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Validations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000220" y="886793"/>
            <a:ext cx="10515240" cy="865498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Program tested: Countdown – Prints number until 0 from the given number.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Results: Took 800 epochs while expected epochs were 900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26" name="Picture 2" descr="https://lh3.googleusercontent.com/Yz2iNax2Vl_vUAwjwnlNHXRpSPXvkxPjmsGdpCtHZtU8tAhn8F_qCtGAL8QOvxqD4KrE4PLZza0Hs7MO4litgIqO58ndu0gzqKytbSnDv6c4_DeMgl-_eTzpltyJbBpiNaNMmvPO">
            <a:extLst>
              <a:ext uri="{FF2B5EF4-FFF2-40B4-BE49-F238E27FC236}">
                <a16:creationId xmlns:a16="http://schemas.microsoft.com/office/drawing/2014/main" id="{9844E94C-14DE-406E-9D47-0091066B2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" t="29482" r="8299" b="10571"/>
          <a:stretch/>
        </p:blipFill>
        <p:spPr bwMode="auto">
          <a:xfrm>
            <a:off x="1000220" y="2084698"/>
            <a:ext cx="10191559" cy="391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7724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000220" y="362273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Validations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000220" y="886793"/>
            <a:ext cx="10515240" cy="865498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Program tested:  Add given two numbers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Result – Unfamiliar Results. Took 77,100 epochs (Took 92,400 epochs, as mentioned in the paper).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7A0BA-9080-470A-9ED9-B1BB780E54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3190" r="37478" b="8142"/>
          <a:stretch/>
        </p:blipFill>
        <p:spPr>
          <a:xfrm>
            <a:off x="1565622" y="1856933"/>
            <a:ext cx="8472196" cy="446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987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000220" y="362273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Validations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000220" y="886793"/>
            <a:ext cx="10515240" cy="865498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Program tested: Printing “hello” on screen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Results: Took 171,600 epochs while expected epochs were 252,000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72781D-D828-4444-BCD1-C60426D7BE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" t="45711" r="54005" b="3788"/>
          <a:stretch/>
        </p:blipFill>
        <p:spPr>
          <a:xfrm>
            <a:off x="1743286" y="1960861"/>
            <a:ext cx="6560664" cy="401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947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000220" y="362273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Validations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000220" y="886793"/>
            <a:ext cx="10515240" cy="865498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Program tested: Printing Fibonacci series on screen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Result -  Does not work as expected. Took 21, 800 epochs (Took 151,900 epochs as in the paper)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F22F1-765F-49A3-ABB1-1A6887CA64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2" t="14394" r="11062" b="10331"/>
          <a:stretch/>
        </p:blipFill>
        <p:spPr>
          <a:xfrm>
            <a:off x="1894114" y="1935833"/>
            <a:ext cx="7154498" cy="384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54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334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Gill Sans MT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Priyanshu Gautam</dc:creator>
  <dc:description/>
  <cp:lastModifiedBy>DELL-7</cp:lastModifiedBy>
  <cp:revision>18</cp:revision>
  <dcterms:created xsi:type="dcterms:W3CDTF">2018-10-07T04:05:23Z</dcterms:created>
  <dcterms:modified xsi:type="dcterms:W3CDTF">2018-12-04T07:23:53Z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