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3" r:id="rId4"/>
    <p:sldId id="264" r:id="rId5"/>
    <p:sldId id="265" r:id="rId6"/>
    <p:sldId id="266" r:id="rId7"/>
    <p:sldId id="267" r:id="rId8"/>
    <p:sldId id="268" r:id="rId9"/>
    <p:sldId id="269" r:id="rId10"/>
    <p:sldId id="270" r:id="rId11"/>
    <p:sldId id="271"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1A9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13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3C78-39AC-5CCA-0844-FE94407FF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B0E1BC8-8733-3ED0-3722-3DC873AF58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98CDC3-0769-6F01-CB3B-1CFDCAE4975A}"/>
              </a:ext>
            </a:extLst>
          </p:cNvPr>
          <p:cNvSpPr>
            <a:spLocks noGrp="1"/>
          </p:cNvSpPr>
          <p:nvPr>
            <p:ph type="dt" sz="half" idx="10"/>
          </p:nvPr>
        </p:nvSpPr>
        <p:spPr/>
        <p:txBody>
          <a:bodyPr/>
          <a:lstStyle/>
          <a:p>
            <a:fld id="{CF797AF4-80E1-4B3C-BD52-90916DBBC40F}" type="datetimeFigureOut">
              <a:rPr lang="en-IN" smtClean="0"/>
              <a:t>08-08-2025</a:t>
            </a:fld>
            <a:endParaRPr lang="en-IN"/>
          </a:p>
        </p:txBody>
      </p:sp>
      <p:sp>
        <p:nvSpPr>
          <p:cNvPr id="5" name="Footer Placeholder 4">
            <a:extLst>
              <a:ext uri="{FF2B5EF4-FFF2-40B4-BE49-F238E27FC236}">
                <a16:creationId xmlns:a16="http://schemas.microsoft.com/office/drawing/2014/main" id="{2DAFC3F3-9851-2BD2-6049-B4A06D60E8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DBDE7-C8DE-CED5-925C-C4D1A00E3379}"/>
              </a:ext>
            </a:extLst>
          </p:cNvPr>
          <p:cNvSpPr>
            <a:spLocks noGrp="1"/>
          </p:cNvSpPr>
          <p:nvPr>
            <p:ph type="sldNum" sz="quarter" idx="12"/>
          </p:nvPr>
        </p:nvSpPr>
        <p:spPr/>
        <p:txBody>
          <a:bodyPr/>
          <a:lstStyle/>
          <a:p>
            <a:fld id="{07A82CCB-CAB8-408E-967B-D4DC3F95E427}" type="slidenum">
              <a:rPr lang="en-IN" smtClean="0"/>
              <a:t>‹#›</a:t>
            </a:fld>
            <a:endParaRPr lang="en-IN"/>
          </a:p>
        </p:txBody>
      </p:sp>
    </p:spTree>
    <p:extLst>
      <p:ext uri="{BB962C8B-B14F-4D97-AF65-F5344CB8AC3E}">
        <p14:creationId xmlns:p14="http://schemas.microsoft.com/office/powerpoint/2010/main" val="3445786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86FB3-48C1-9396-9B84-CABC8AE004D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F3177B-9AB8-B4AF-510F-279C656DDA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A985BD-8F19-C212-E299-389B2606BCED}"/>
              </a:ext>
            </a:extLst>
          </p:cNvPr>
          <p:cNvSpPr>
            <a:spLocks noGrp="1"/>
          </p:cNvSpPr>
          <p:nvPr>
            <p:ph type="dt" sz="half" idx="10"/>
          </p:nvPr>
        </p:nvSpPr>
        <p:spPr/>
        <p:txBody>
          <a:bodyPr/>
          <a:lstStyle/>
          <a:p>
            <a:fld id="{CF797AF4-80E1-4B3C-BD52-90916DBBC40F}" type="datetimeFigureOut">
              <a:rPr lang="en-IN" smtClean="0"/>
              <a:t>08-08-2025</a:t>
            </a:fld>
            <a:endParaRPr lang="en-IN"/>
          </a:p>
        </p:txBody>
      </p:sp>
      <p:sp>
        <p:nvSpPr>
          <p:cNvPr id="5" name="Footer Placeholder 4">
            <a:extLst>
              <a:ext uri="{FF2B5EF4-FFF2-40B4-BE49-F238E27FC236}">
                <a16:creationId xmlns:a16="http://schemas.microsoft.com/office/drawing/2014/main" id="{FEB70D84-DFFC-FE3A-3B6E-458A5BFD52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B4B51D-EEDD-CA42-CDD2-210B01E3C787}"/>
              </a:ext>
            </a:extLst>
          </p:cNvPr>
          <p:cNvSpPr>
            <a:spLocks noGrp="1"/>
          </p:cNvSpPr>
          <p:nvPr>
            <p:ph type="sldNum" sz="quarter" idx="12"/>
          </p:nvPr>
        </p:nvSpPr>
        <p:spPr/>
        <p:txBody>
          <a:bodyPr/>
          <a:lstStyle/>
          <a:p>
            <a:fld id="{07A82CCB-CAB8-408E-967B-D4DC3F95E427}" type="slidenum">
              <a:rPr lang="en-IN" smtClean="0"/>
              <a:t>‹#›</a:t>
            </a:fld>
            <a:endParaRPr lang="en-IN"/>
          </a:p>
        </p:txBody>
      </p:sp>
    </p:spTree>
    <p:extLst>
      <p:ext uri="{BB962C8B-B14F-4D97-AF65-F5344CB8AC3E}">
        <p14:creationId xmlns:p14="http://schemas.microsoft.com/office/powerpoint/2010/main" val="3139086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016EBB-28D5-6BE4-0C66-3D5FF1DE1F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0B3FB7-6280-45E6-9036-F1ED4171FA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65DF7D-21E6-1171-889D-3A8E24A312C6}"/>
              </a:ext>
            </a:extLst>
          </p:cNvPr>
          <p:cNvSpPr>
            <a:spLocks noGrp="1"/>
          </p:cNvSpPr>
          <p:nvPr>
            <p:ph type="dt" sz="half" idx="10"/>
          </p:nvPr>
        </p:nvSpPr>
        <p:spPr/>
        <p:txBody>
          <a:bodyPr/>
          <a:lstStyle/>
          <a:p>
            <a:fld id="{CF797AF4-80E1-4B3C-BD52-90916DBBC40F}" type="datetimeFigureOut">
              <a:rPr lang="en-IN" smtClean="0"/>
              <a:t>08-08-2025</a:t>
            </a:fld>
            <a:endParaRPr lang="en-IN"/>
          </a:p>
        </p:txBody>
      </p:sp>
      <p:sp>
        <p:nvSpPr>
          <p:cNvPr id="5" name="Footer Placeholder 4">
            <a:extLst>
              <a:ext uri="{FF2B5EF4-FFF2-40B4-BE49-F238E27FC236}">
                <a16:creationId xmlns:a16="http://schemas.microsoft.com/office/drawing/2014/main" id="{788296F6-CA00-B436-AA10-08FEA1B5AD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BEF77C-FBA7-FFE9-FFA9-9279D0B7F101}"/>
              </a:ext>
            </a:extLst>
          </p:cNvPr>
          <p:cNvSpPr>
            <a:spLocks noGrp="1"/>
          </p:cNvSpPr>
          <p:nvPr>
            <p:ph type="sldNum" sz="quarter" idx="12"/>
          </p:nvPr>
        </p:nvSpPr>
        <p:spPr/>
        <p:txBody>
          <a:bodyPr/>
          <a:lstStyle/>
          <a:p>
            <a:fld id="{07A82CCB-CAB8-408E-967B-D4DC3F95E427}" type="slidenum">
              <a:rPr lang="en-IN" smtClean="0"/>
              <a:t>‹#›</a:t>
            </a:fld>
            <a:endParaRPr lang="en-IN"/>
          </a:p>
        </p:txBody>
      </p:sp>
    </p:spTree>
    <p:extLst>
      <p:ext uri="{BB962C8B-B14F-4D97-AF65-F5344CB8AC3E}">
        <p14:creationId xmlns:p14="http://schemas.microsoft.com/office/powerpoint/2010/main" val="2921958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6E2DD-4B77-ABD3-4BE7-FA38176F1C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78FDF9-5AE3-E77A-D212-150A858538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109FC7-BC55-E8CC-0EEC-35F152399C1D}"/>
              </a:ext>
            </a:extLst>
          </p:cNvPr>
          <p:cNvSpPr>
            <a:spLocks noGrp="1"/>
          </p:cNvSpPr>
          <p:nvPr>
            <p:ph type="dt" sz="half" idx="10"/>
          </p:nvPr>
        </p:nvSpPr>
        <p:spPr/>
        <p:txBody>
          <a:bodyPr/>
          <a:lstStyle/>
          <a:p>
            <a:fld id="{CF797AF4-80E1-4B3C-BD52-90916DBBC40F}" type="datetimeFigureOut">
              <a:rPr lang="en-IN" smtClean="0"/>
              <a:t>08-08-2025</a:t>
            </a:fld>
            <a:endParaRPr lang="en-IN"/>
          </a:p>
        </p:txBody>
      </p:sp>
      <p:sp>
        <p:nvSpPr>
          <p:cNvPr id="5" name="Footer Placeholder 4">
            <a:extLst>
              <a:ext uri="{FF2B5EF4-FFF2-40B4-BE49-F238E27FC236}">
                <a16:creationId xmlns:a16="http://schemas.microsoft.com/office/drawing/2014/main" id="{2F418F60-2B6B-7B44-7AFA-1FAB67C49C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D0B164-BAA4-A22E-0235-1FA1A6D762AE}"/>
              </a:ext>
            </a:extLst>
          </p:cNvPr>
          <p:cNvSpPr>
            <a:spLocks noGrp="1"/>
          </p:cNvSpPr>
          <p:nvPr>
            <p:ph type="sldNum" sz="quarter" idx="12"/>
          </p:nvPr>
        </p:nvSpPr>
        <p:spPr/>
        <p:txBody>
          <a:bodyPr/>
          <a:lstStyle/>
          <a:p>
            <a:fld id="{07A82CCB-CAB8-408E-967B-D4DC3F95E427}" type="slidenum">
              <a:rPr lang="en-IN" smtClean="0"/>
              <a:t>‹#›</a:t>
            </a:fld>
            <a:endParaRPr lang="en-IN"/>
          </a:p>
        </p:txBody>
      </p:sp>
    </p:spTree>
    <p:extLst>
      <p:ext uri="{BB962C8B-B14F-4D97-AF65-F5344CB8AC3E}">
        <p14:creationId xmlns:p14="http://schemas.microsoft.com/office/powerpoint/2010/main" val="4101991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EE979-6CD0-BA26-C5C0-F89150C826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BA7C9E0-0912-89FF-DF6F-4B5F0C27E7E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1A27B1-37F6-F5BE-27FF-84138A88B4CA}"/>
              </a:ext>
            </a:extLst>
          </p:cNvPr>
          <p:cNvSpPr>
            <a:spLocks noGrp="1"/>
          </p:cNvSpPr>
          <p:nvPr>
            <p:ph type="dt" sz="half" idx="10"/>
          </p:nvPr>
        </p:nvSpPr>
        <p:spPr/>
        <p:txBody>
          <a:bodyPr/>
          <a:lstStyle/>
          <a:p>
            <a:fld id="{CF797AF4-80E1-4B3C-BD52-90916DBBC40F}" type="datetimeFigureOut">
              <a:rPr lang="en-IN" smtClean="0"/>
              <a:t>08-08-2025</a:t>
            </a:fld>
            <a:endParaRPr lang="en-IN"/>
          </a:p>
        </p:txBody>
      </p:sp>
      <p:sp>
        <p:nvSpPr>
          <p:cNvPr id="5" name="Footer Placeholder 4">
            <a:extLst>
              <a:ext uri="{FF2B5EF4-FFF2-40B4-BE49-F238E27FC236}">
                <a16:creationId xmlns:a16="http://schemas.microsoft.com/office/drawing/2014/main" id="{0247BD7D-013A-D35F-33FA-0D46B09C7E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96D4DB-5E65-2AB6-6B2E-CAFE836920C1}"/>
              </a:ext>
            </a:extLst>
          </p:cNvPr>
          <p:cNvSpPr>
            <a:spLocks noGrp="1"/>
          </p:cNvSpPr>
          <p:nvPr>
            <p:ph type="sldNum" sz="quarter" idx="12"/>
          </p:nvPr>
        </p:nvSpPr>
        <p:spPr/>
        <p:txBody>
          <a:bodyPr/>
          <a:lstStyle/>
          <a:p>
            <a:fld id="{07A82CCB-CAB8-408E-967B-D4DC3F95E427}" type="slidenum">
              <a:rPr lang="en-IN" smtClean="0"/>
              <a:t>‹#›</a:t>
            </a:fld>
            <a:endParaRPr lang="en-IN"/>
          </a:p>
        </p:txBody>
      </p:sp>
    </p:spTree>
    <p:extLst>
      <p:ext uri="{BB962C8B-B14F-4D97-AF65-F5344CB8AC3E}">
        <p14:creationId xmlns:p14="http://schemas.microsoft.com/office/powerpoint/2010/main" val="4225609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C7844-5B7F-5A50-9A8C-04743AED1C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444F3C-5BA6-1656-A839-3AABB6F988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9F4EDB2-344E-F0CD-D880-33CE10AECE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7DBA8FF-486F-8EA9-BA24-6AC8723BD5F1}"/>
              </a:ext>
            </a:extLst>
          </p:cNvPr>
          <p:cNvSpPr>
            <a:spLocks noGrp="1"/>
          </p:cNvSpPr>
          <p:nvPr>
            <p:ph type="dt" sz="half" idx="10"/>
          </p:nvPr>
        </p:nvSpPr>
        <p:spPr/>
        <p:txBody>
          <a:bodyPr/>
          <a:lstStyle/>
          <a:p>
            <a:fld id="{CF797AF4-80E1-4B3C-BD52-90916DBBC40F}" type="datetimeFigureOut">
              <a:rPr lang="en-IN" smtClean="0"/>
              <a:t>08-08-2025</a:t>
            </a:fld>
            <a:endParaRPr lang="en-IN"/>
          </a:p>
        </p:txBody>
      </p:sp>
      <p:sp>
        <p:nvSpPr>
          <p:cNvPr id="6" name="Footer Placeholder 5">
            <a:extLst>
              <a:ext uri="{FF2B5EF4-FFF2-40B4-BE49-F238E27FC236}">
                <a16:creationId xmlns:a16="http://schemas.microsoft.com/office/drawing/2014/main" id="{320C5EAA-85B7-D47A-6341-B0D0C2E0C0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B7BC10-3B7D-FDA1-B6AC-517B460E9D35}"/>
              </a:ext>
            </a:extLst>
          </p:cNvPr>
          <p:cNvSpPr>
            <a:spLocks noGrp="1"/>
          </p:cNvSpPr>
          <p:nvPr>
            <p:ph type="sldNum" sz="quarter" idx="12"/>
          </p:nvPr>
        </p:nvSpPr>
        <p:spPr/>
        <p:txBody>
          <a:bodyPr/>
          <a:lstStyle/>
          <a:p>
            <a:fld id="{07A82CCB-CAB8-408E-967B-D4DC3F95E427}" type="slidenum">
              <a:rPr lang="en-IN" smtClean="0"/>
              <a:t>‹#›</a:t>
            </a:fld>
            <a:endParaRPr lang="en-IN"/>
          </a:p>
        </p:txBody>
      </p:sp>
    </p:spTree>
    <p:extLst>
      <p:ext uri="{BB962C8B-B14F-4D97-AF65-F5344CB8AC3E}">
        <p14:creationId xmlns:p14="http://schemas.microsoft.com/office/powerpoint/2010/main" val="4018948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4C3C8-E680-328F-3C42-EBB2BC8F5B0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534D0E-94A2-1F57-42AC-5631048350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4A57D2-FCCC-AB74-69A3-D47529D37A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407B0EA-5975-EEC0-7FBC-AAD6ABB754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25C13F-53E9-10C5-F111-9748C6FD9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C4823C7-ECA7-D42C-42D1-4B6052BB6631}"/>
              </a:ext>
            </a:extLst>
          </p:cNvPr>
          <p:cNvSpPr>
            <a:spLocks noGrp="1"/>
          </p:cNvSpPr>
          <p:nvPr>
            <p:ph type="dt" sz="half" idx="10"/>
          </p:nvPr>
        </p:nvSpPr>
        <p:spPr/>
        <p:txBody>
          <a:bodyPr/>
          <a:lstStyle/>
          <a:p>
            <a:fld id="{CF797AF4-80E1-4B3C-BD52-90916DBBC40F}" type="datetimeFigureOut">
              <a:rPr lang="en-IN" smtClean="0"/>
              <a:t>08-08-2025</a:t>
            </a:fld>
            <a:endParaRPr lang="en-IN"/>
          </a:p>
        </p:txBody>
      </p:sp>
      <p:sp>
        <p:nvSpPr>
          <p:cNvPr id="8" name="Footer Placeholder 7">
            <a:extLst>
              <a:ext uri="{FF2B5EF4-FFF2-40B4-BE49-F238E27FC236}">
                <a16:creationId xmlns:a16="http://schemas.microsoft.com/office/drawing/2014/main" id="{D3F55BAA-4D9A-51E5-B7D0-D93FE749D30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E62AFE4-9CC9-ABB0-331B-3444C1654B3C}"/>
              </a:ext>
            </a:extLst>
          </p:cNvPr>
          <p:cNvSpPr>
            <a:spLocks noGrp="1"/>
          </p:cNvSpPr>
          <p:nvPr>
            <p:ph type="sldNum" sz="quarter" idx="12"/>
          </p:nvPr>
        </p:nvSpPr>
        <p:spPr/>
        <p:txBody>
          <a:bodyPr/>
          <a:lstStyle/>
          <a:p>
            <a:fld id="{07A82CCB-CAB8-408E-967B-D4DC3F95E427}" type="slidenum">
              <a:rPr lang="en-IN" smtClean="0"/>
              <a:t>‹#›</a:t>
            </a:fld>
            <a:endParaRPr lang="en-IN"/>
          </a:p>
        </p:txBody>
      </p:sp>
    </p:spTree>
    <p:extLst>
      <p:ext uri="{BB962C8B-B14F-4D97-AF65-F5344CB8AC3E}">
        <p14:creationId xmlns:p14="http://schemas.microsoft.com/office/powerpoint/2010/main" val="2178614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6ADC7-B5E4-FCAA-31DE-B96DAFD4F6D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77990A1-2272-6A00-1572-406443F5C088}"/>
              </a:ext>
            </a:extLst>
          </p:cNvPr>
          <p:cNvSpPr>
            <a:spLocks noGrp="1"/>
          </p:cNvSpPr>
          <p:nvPr>
            <p:ph type="dt" sz="half" idx="10"/>
          </p:nvPr>
        </p:nvSpPr>
        <p:spPr/>
        <p:txBody>
          <a:bodyPr/>
          <a:lstStyle/>
          <a:p>
            <a:fld id="{CF797AF4-80E1-4B3C-BD52-90916DBBC40F}" type="datetimeFigureOut">
              <a:rPr lang="en-IN" smtClean="0"/>
              <a:t>08-08-2025</a:t>
            </a:fld>
            <a:endParaRPr lang="en-IN"/>
          </a:p>
        </p:txBody>
      </p:sp>
      <p:sp>
        <p:nvSpPr>
          <p:cNvPr id="4" name="Footer Placeholder 3">
            <a:extLst>
              <a:ext uri="{FF2B5EF4-FFF2-40B4-BE49-F238E27FC236}">
                <a16:creationId xmlns:a16="http://schemas.microsoft.com/office/drawing/2014/main" id="{E54F9F8A-3235-9A8E-A996-F8F2AAB0D7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279EE57-7C33-EE93-6480-EE53DED53D35}"/>
              </a:ext>
            </a:extLst>
          </p:cNvPr>
          <p:cNvSpPr>
            <a:spLocks noGrp="1"/>
          </p:cNvSpPr>
          <p:nvPr>
            <p:ph type="sldNum" sz="quarter" idx="12"/>
          </p:nvPr>
        </p:nvSpPr>
        <p:spPr/>
        <p:txBody>
          <a:bodyPr/>
          <a:lstStyle/>
          <a:p>
            <a:fld id="{07A82CCB-CAB8-408E-967B-D4DC3F95E427}" type="slidenum">
              <a:rPr lang="en-IN" smtClean="0"/>
              <a:t>‹#›</a:t>
            </a:fld>
            <a:endParaRPr lang="en-IN"/>
          </a:p>
        </p:txBody>
      </p:sp>
    </p:spTree>
    <p:extLst>
      <p:ext uri="{BB962C8B-B14F-4D97-AF65-F5344CB8AC3E}">
        <p14:creationId xmlns:p14="http://schemas.microsoft.com/office/powerpoint/2010/main" val="3745511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C13B9D-EB5E-282F-A6AA-5E665AAC71B6}"/>
              </a:ext>
            </a:extLst>
          </p:cNvPr>
          <p:cNvSpPr>
            <a:spLocks noGrp="1"/>
          </p:cNvSpPr>
          <p:nvPr>
            <p:ph type="dt" sz="half" idx="10"/>
          </p:nvPr>
        </p:nvSpPr>
        <p:spPr/>
        <p:txBody>
          <a:bodyPr/>
          <a:lstStyle/>
          <a:p>
            <a:fld id="{CF797AF4-80E1-4B3C-BD52-90916DBBC40F}" type="datetimeFigureOut">
              <a:rPr lang="en-IN" smtClean="0"/>
              <a:t>08-08-2025</a:t>
            </a:fld>
            <a:endParaRPr lang="en-IN"/>
          </a:p>
        </p:txBody>
      </p:sp>
      <p:sp>
        <p:nvSpPr>
          <p:cNvPr id="3" name="Footer Placeholder 2">
            <a:extLst>
              <a:ext uri="{FF2B5EF4-FFF2-40B4-BE49-F238E27FC236}">
                <a16:creationId xmlns:a16="http://schemas.microsoft.com/office/drawing/2014/main" id="{FF661E0D-9DEB-2E06-02CC-130CB488933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74A7F50-896D-B3C0-50CD-C591E1EBCA2B}"/>
              </a:ext>
            </a:extLst>
          </p:cNvPr>
          <p:cNvSpPr>
            <a:spLocks noGrp="1"/>
          </p:cNvSpPr>
          <p:nvPr>
            <p:ph type="sldNum" sz="quarter" idx="12"/>
          </p:nvPr>
        </p:nvSpPr>
        <p:spPr/>
        <p:txBody>
          <a:bodyPr/>
          <a:lstStyle/>
          <a:p>
            <a:fld id="{07A82CCB-CAB8-408E-967B-D4DC3F95E427}" type="slidenum">
              <a:rPr lang="en-IN" smtClean="0"/>
              <a:t>‹#›</a:t>
            </a:fld>
            <a:endParaRPr lang="en-IN"/>
          </a:p>
        </p:txBody>
      </p:sp>
    </p:spTree>
    <p:extLst>
      <p:ext uri="{BB962C8B-B14F-4D97-AF65-F5344CB8AC3E}">
        <p14:creationId xmlns:p14="http://schemas.microsoft.com/office/powerpoint/2010/main" val="3147488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58469-B039-1E02-8178-D17F1DE733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A1A516F-5D08-924D-996E-9BAF63B1F2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443F05D-B1B4-60D8-BAAC-2460CFBF98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11D8CC-264D-3523-4833-C4FC6265B638}"/>
              </a:ext>
            </a:extLst>
          </p:cNvPr>
          <p:cNvSpPr>
            <a:spLocks noGrp="1"/>
          </p:cNvSpPr>
          <p:nvPr>
            <p:ph type="dt" sz="half" idx="10"/>
          </p:nvPr>
        </p:nvSpPr>
        <p:spPr/>
        <p:txBody>
          <a:bodyPr/>
          <a:lstStyle/>
          <a:p>
            <a:fld id="{CF797AF4-80E1-4B3C-BD52-90916DBBC40F}" type="datetimeFigureOut">
              <a:rPr lang="en-IN" smtClean="0"/>
              <a:t>08-08-2025</a:t>
            </a:fld>
            <a:endParaRPr lang="en-IN"/>
          </a:p>
        </p:txBody>
      </p:sp>
      <p:sp>
        <p:nvSpPr>
          <p:cNvPr id="6" name="Footer Placeholder 5">
            <a:extLst>
              <a:ext uri="{FF2B5EF4-FFF2-40B4-BE49-F238E27FC236}">
                <a16:creationId xmlns:a16="http://schemas.microsoft.com/office/drawing/2014/main" id="{DCFE9827-A838-E0F0-A1CE-7B526C0C15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E670CB-82CB-048D-8D7F-2F711A5CC123}"/>
              </a:ext>
            </a:extLst>
          </p:cNvPr>
          <p:cNvSpPr>
            <a:spLocks noGrp="1"/>
          </p:cNvSpPr>
          <p:nvPr>
            <p:ph type="sldNum" sz="quarter" idx="12"/>
          </p:nvPr>
        </p:nvSpPr>
        <p:spPr/>
        <p:txBody>
          <a:bodyPr/>
          <a:lstStyle/>
          <a:p>
            <a:fld id="{07A82CCB-CAB8-408E-967B-D4DC3F95E427}" type="slidenum">
              <a:rPr lang="en-IN" smtClean="0"/>
              <a:t>‹#›</a:t>
            </a:fld>
            <a:endParaRPr lang="en-IN"/>
          </a:p>
        </p:txBody>
      </p:sp>
    </p:spTree>
    <p:extLst>
      <p:ext uri="{BB962C8B-B14F-4D97-AF65-F5344CB8AC3E}">
        <p14:creationId xmlns:p14="http://schemas.microsoft.com/office/powerpoint/2010/main" val="2143027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DCDB8-957B-CEBC-02B3-4CC76807A6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0A0BB62-9860-D2DF-B654-D65EEB7D19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2687EC-A508-2051-0AA9-1E6BEDEE5E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B1821A-E72C-B8B9-3263-29E24A51DB34}"/>
              </a:ext>
            </a:extLst>
          </p:cNvPr>
          <p:cNvSpPr>
            <a:spLocks noGrp="1"/>
          </p:cNvSpPr>
          <p:nvPr>
            <p:ph type="dt" sz="half" idx="10"/>
          </p:nvPr>
        </p:nvSpPr>
        <p:spPr/>
        <p:txBody>
          <a:bodyPr/>
          <a:lstStyle/>
          <a:p>
            <a:fld id="{CF797AF4-80E1-4B3C-BD52-90916DBBC40F}" type="datetimeFigureOut">
              <a:rPr lang="en-IN" smtClean="0"/>
              <a:t>08-08-2025</a:t>
            </a:fld>
            <a:endParaRPr lang="en-IN"/>
          </a:p>
        </p:txBody>
      </p:sp>
      <p:sp>
        <p:nvSpPr>
          <p:cNvPr id="6" name="Footer Placeholder 5">
            <a:extLst>
              <a:ext uri="{FF2B5EF4-FFF2-40B4-BE49-F238E27FC236}">
                <a16:creationId xmlns:a16="http://schemas.microsoft.com/office/drawing/2014/main" id="{58CA4E76-A379-2B7D-024D-F0BEB444AD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1E64A0-85CB-2944-03FF-9A2E8F1E280F}"/>
              </a:ext>
            </a:extLst>
          </p:cNvPr>
          <p:cNvSpPr>
            <a:spLocks noGrp="1"/>
          </p:cNvSpPr>
          <p:nvPr>
            <p:ph type="sldNum" sz="quarter" idx="12"/>
          </p:nvPr>
        </p:nvSpPr>
        <p:spPr/>
        <p:txBody>
          <a:bodyPr/>
          <a:lstStyle/>
          <a:p>
            <a:fld id="{07A82CCB-CAB8-408E-967B-D4DC3F95E427}" type="slidenum">
              <a:rPr lang="en-IN" smtClean="0"/>
              <a:t>‹#›</a:t>
            </a:fld>
            <a:endParaRPr lang="en-IN"/>
          </a:p>
        </p:txBody>
      </p:sp>
    </p:spTree>
    <p:extLst>
      <p:ext uri="{BB962C8B-B14F-4D97-AF65-F5344CB8AC3E}">
        <p14:creationId xmlns:p14="http://schemas.microsoft.com/office/powerpoint/2010/main" val="910962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356982-F46C-86F1-1937-A708E8B080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0459E3-A924-0287-9E13-4B13DA7FB1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3191EF-3904-1874-6CE5-7EC15EB461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797AF4-80E1-4B3C-BD52-90916DBBC40F}" type="datetimeFigureOut">
              <a:rPr lang="en-IN" smtClean="0"/>
              <a:t>08-08-2025</a:t>
            </a:fld>
            <a:endParaRPr lang="en-IN"/>
          </a:p>
        </p:txBody>
      </p:sp>
      <p:sp>
        <p:nvSpPr>
          <p:cNvPr id="5" name="Footer Placeholder 4">
            <a:extLst>
              <a:ext uri="{FF2B5EF4-FFF2-40B4-BE49-F238E27FC236}">
                <a16:creationId xmlns:a16="http://schemas.microsoft.com/office/drawing/2014/main" id="{C78ECBD6-7FED-31E2-E70C-85F4567F08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928B63-5E74-63A4-1012-B432FBC76E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7A82CCB-CAB8-408E-967B-D4DC3F95E427}" type="slidenum">
              <a:rPr lang="en-IN" smtClean="0"/>
              <a:t>‹#›</a:t>
            </a:fld>
            <a:endParaRPr lang="en-IN"/>
          </a:p>
        </p:txBody>
      </p:sp>
    </p:spTree>
    <p:extLst>
      <p:ext uri="{BB962C8B-B14F-4D97-AF65-F5344CB8AC3E}">
        <p14:creationId xmlns:p14="http://schemas.microsoft.com/office/powerpoint/2010/main" val="128941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Shape 47">
            <a:extLst>
              <a:ext uri="{FF2B5EF4-FFF2-40B4-BE49-F238E27FC236}">
                <a16:creationId xmlns:a16="http://schemas.microsoft.com/office/drawing/2014/main" id="{0221A05B-A807-801D-C5C5-6A617F64ABAF}"/>
              </a:ext>
            </a:extLst>
          </p:cNvPr>
          <p:cNvSpPr/>
          <p:nvPr/>
        </p:nvSpPr>
        <p:spPr>
          <a:xfrm rot="6331343">
            <a:off x="4223250" y="-934239"/>
            <a:ext cx="8253740" cy="8291745"/>
          </a:xfrm>
          <a:custGeom>
            <a:avLst/>
            <a:gdLst>
              <a:gd name="connsiteX0" fmla="*/ 1945157 w 8253740"/>
              <a:gd name="connsiteY0" fmla="*/ 8291744 h 8291745"/>
              <a:gd name="connsiteX1" fmla="*/ 0 w 8253740"/>
              <a:gd name="connsiteY1" fmla="*/ 1288361 h 8291745"/>
              <a:gd name="connsiteX2" fmla="*/ 4638642 w 8253740"/>
              <a:gd name="connsiteY2" fmla="*/ 0 h 8291745"/>
              <a:gd name="connsiteX3" fmla="*/ 4713363 w 8253740"/>
              <a:gd name="connsiteY3" fmla="*/ 5681 h 8291745"/>
              <a:gd name="connsiteX4" fmla="*/ 6813720 w 8253740"/>
              <a:gd name="connsiteY4" fmla="*/ 839574 h 8291745"/>
              <a:gd name="connsiteX5" fmla="*/ 7047537 w 8253740"/>
              <a:gd name="connsiteY5" fmla="*/ 1036075 h 8291745"/>
              <a:gd name="connsiteX6" fmla="*/ 8253740 w 8253740"/>
              <a:gd name="connsiteY6" fmla="*/ 5378912 h 8291745"/>
              <a:gd name="connsiteX7" fmla="*/ 8190372 w 8253740"/>
              <a:gd name="connsiteY7" fmla="*/ 5566191 h 8291745"/>
              <a:gd name="connsiteX8" fmla="*/ 4288665 w 8253740"/>
              <a:gd name="connsiteY8" fmla="*/ 8291745 h 8291745"/>
              <a:gd name="connsiteX9" fmla="*/ 1945157 w 8253740"/>
              <a:gd name="connsiteY9" fmla="*/ 8291744 h 829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53740" h="8291745">
                <a:moveTo>
                  <a:pt x="1945157" y="8291744"/>
                </a:moveTo>
                <a:lnTo>
                  <a:pt x="0" y="1288361"/>
                </a:lnTo>
                <a:lnTo>
                  <a:pt x="4638642" y="0"/>
                </a:lnTo>
                <a:lnTo>
                  <a:pt x="4713363" y="5681"/>
                </a:lnTo>
                <a:cubicBezTo>
                  <a:pt x="5498822" y="85449"/>
                  <a:pt x="6219586" y="384057"/>
                  <a:pt x="6813720" y="839574"/>
                </a:cubicBezTo>
                <a:lnTo>
                  <a:pt x="7047537" y="1036075"/>
                </a:lnTo>
                <a:lnTo>
                  <a:pt x="8253740" y="5378912"/>
                </a:lnTo>
                <a:lnTo>
                  <a:pt x="8190372" y="5566191"/>
                </a:lnTo>
                <a:cubicBezTo>
                  <a:pt x="7608018" y="7156676"/>
                  <a:pt x="6080896" y="8291746"/>
                  <a:pt x="4288665" y="8291745"/>
                </a:cubicBezTo>
                <a:lnTo>
                  <a:pt x="1945157" y="8291744"/>
                </a:lnTo>
                <a:close/>
              </a:path>
            </a:pathLst>
          </a:custGeom>
          <a:gradFill>
            <a:gsLst>
              <a:gs pos="100000">
                <a:srgbClr val="83CAEB"/>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0" name="Freeform: Shape 39">
            <a:extLst>
              <a:ext uri="{FF2B5EF4-FFF2-40B4-BE49-F238E27FC236}">
                <a16:creationId xmlns:a16="http://schemas.microsoft.com/office/drawing/2014/main" id="{E158ECB2-D19C-A252-FE0C-DAC99B307506}"/>
              </a:ext>
            </a:extLst>
          </p:cNvPr>
          <p:cNvSpPr/>
          <p:nvPr/>
        </p:nvSpPr>
        <p:spPr>
          <a:xfrm rot="6331343">
            <a:off x="-1492511" y="1927730"/>
            <a:ext cx="4713660" cy="1918181"/>
          </a:xfrm>
          <a:custGeom>
            <a:avLst/>
            <a:gdLst>
              <a:gd name="connsiteX0" fmla="*/ 27352 w 4428239"/>
              <a:gd name="connsiteY0" fmla="*/ 890117 h 1848180"/>
              <a:gd name="connsiteX1" fmla="*/ 34006 w 4428239"/>
              <a:gd name="connsiteY1" fmla="*/ 482704 h 1848180"/>
              <a:gd name="connsiteX2" fmla="*/ 911646 w 4428239"/>
              <a:gd name="connsiteY2" fmla="*/ 34007 h 1848180"/>
              <a:gd name="connsiteX3" fmla="*/ 4428239 w 4428239"/>
              <a:gd name="connsiteY3" fmla="*/ 1171288 h 1848180"/>
              <a:gd name="connsiteX4" fmla="*/ 1991141 w 4428239"/>
              <a:gd name="connsiteY4" fmla="*/ 1848180 h 1848180"/>
              <a:gd name="connsiteX5" fmla="*/ 482704 w 4428239"/>
              <a:gd name="connsiteY5" fmla="*/ 1360345 h 1848180"/>
              <a:gd name="connsiteX6" fmla="*/ 27352 w 4428239"/>
              <a:gd name="connsiteY6" fmla="*/ 890117 h 1848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8239" h="1848180">
                <a:moveTo>
                  <a:pt x="27352" y="890117"/>
                </a:moveTo>
                <a:cubicBezTo>
                  <a:pt x="-9924" y="761149"/>
                  <a:pt x="-10412" y="620051"/>
                  <a:pt x="34006" y="482704"/>
                </a:cubicBezTo>
                <a:cubicBezTo>
                  <a:pt x="152456" y="116446"/>
                  <a:pt x="545389" y="-84442"/>
                  <a:pt x="911646" y="34007"/>
                </a:cubicBezTo>
                <a:lnTo>
                  <a:pt x="4428239" y="1171288"/>
                </a:lnTo>
                <a:lnTo>
                  <a:pt x="1991141" y="1848180"/>
                </a:lnTo>
                <a:lnTo>
                  <a:pt x="482704" y="1360345"/>
                </a:lnTo>
                <a:cubicBezTo>
                  <a:pt x="253793" y="1286314"/>
                  <a:pt x="89479" y="1105063"/>
                  <a:pt x="27352" y="890117"/>
                </a:cubicBezTo>
                <a:close/>
              </a:path>
            </a:pathLst>
          </a:cu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8" name="Freeform: Shape 37">
            <a:extLst>
              <a:ext uri="{FF2B5EF4-FFF2-40B4-BE49-F238E27FC236}">
                <a16:creationId xmlns:a16="http://schemas.microsoft.com/office/drawing/2014/main" id="{F272BE8B-156E-70FC-15BB-4D9E6A3FB363}"/>
              </a:ext>
            </a:extLst>
          </p:cNvPr>
          <p:cNvSpPr/>
          <p:nvPr/>
        </p:nvSpPr>
        <p:spPr>
          <a:xfrm rot="6331343">
            <a:off x="-6204" y="3801592"/>
            <a:ext cx="4038007" cy="3056450"/>
          </a:xfrm>
          <a:custGeom>
            <a:avLst/>
            <a:gdLst>
              <a:gd name="connsiteX0" fmla="*/ 39322 w 3513942"/>
              <a:gd name="connsiteY0" fmla="*/ 1176910 h 2669349"/>
              <a:gd name="connsiteX1" fmla="*/ 40754 w 3513942"/>
              <a:gd name="connsiteY1" fmla="*/ 643624 h 2669349"/>
              <a:gd name="connsiteX2" fmla="*/ 1181280 w 3513942"/>
              <a:gd name="connsiteY2" fmla="*/ 40755 h 2669349"/>
              <a:gd name="connsiteX3" fmla="*/ 2933993 w 3513942"/>
              <a:gd name="connsiteY3" fmla="*/ 581287 h 2669349"/>
              <a:gd name="connsiteX4" fmla="*/ 3513942 w 3513942"/>
              <a:gd name="connsiteY4" fmla="*/ 2669349 h 2669349"/>
              <a:gd name="connsiteX5" fmla="*/ 643623 w 3513942"/>
              <a:gd name="connsiteY5" fmla="*/ 1784150 h 2669349"/>
              <a:gd name="connsiteX6" fmla="*/ 39322 w 3513942"/>
              <a:gd name="connsiteY6" fmla="*/ 1176910 h 266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3942" h="2669349">
                <a:moveTo>
                  <a:pt x="39322" y="1176910"/>
                </a:moveTo>
                <a:cubicBezTo>
                  <a:pt x="-11763" y="1008800"/>
                  <a:pt x="-14922" y="824158"/>
                  <a:pt x="40754" y="643624"/>
                </a:cubicBezTo>
                <a:cubicBezTo>
                  <a:pt x="189224" y="162199"/>
                  <a:pt x="699856" y="-107715"/>
                  <a:pt x="1181280" y="40755"/>
                </a:cubicBezTo>
                <a:lnTo>
                  <a:pt x="2933993" y="581287"/>
                </a:lnTo>
                <a:lnTo>
                  <a:pt x="3513942" y="2669349"/>
                </a:lnTo>
                <a:lnTo>
                  <a:pt x="643623" y="1784150"/>
                </a:lnTo>
                <a:cubicBezTo>
                  <a:pt x="342732" y="1691356"/>
                  <a:pt x="124463" y="1457093"/>
                  <a:pt x="39322" y="1176910"/>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0" name="TextBox 49">
            <a:extLst>
              <a:ext uri="{FF2B5EF4-FFF2-40B4-BE49-F238E27FC236}">
                <a16:creationId xmlns:a16="http://schemas.microsoft.com/office/drawing/2014/main" id="{64CF6E01-20E7-C343-670C-086C1B33418C}"/>
              </a:ext>
            </a:extLst>
          </p:cNvPr>
          <p:cNvSpPr txBox="1"/>
          <p:nvPr/>
        </p:nvSpPr>
        <p:spPr>
          <a:xfrm>
            <a:off x="4631636" y="1049378"/>
            <a:ext cx="7560364" cy="3877985"/>
          </a:xfrm>
          <a:prstGeom prst="rect">
            <a:avLst/>
          </a:prstGeom>
          <a:noFill/>
        </p:spPr>
        <p:txBody>
          <a:bodyPr wrap="square" rtlCol="0">
            <a:spAutoFit/>
          </a:bodyPr>
          <a:lstStyle/>
          <a:p>
            <a:pPr algn="ctr"/>
            <a:r>
              <a:rPr lang="en-US" sz="4000" b="1" dirty="0">
                <a:effectLst>
                  <a:outerShdw blurRad="38100" dist="38100" dir="2700000" algn="tl">
                    <a:srgbClr val="000000">
                      <a:alpha val="43137"/>
                    </a:srgbClr>
                  </a:outerShdw>
                </a:effectLst>
              </a:rPr>
              <a:t>Customer Satisfaction Prediction &amp; Dashboard Report </a:t>
            </a:r>
          </a:p>
          <a:p>
            <a:endParaRPr lang="en-US" dirty="0"/>
          </a:p>
          <a:p>
            <a:endParaRPr lang="en-US" dirty="0"/>
          </a:p>
          <a:p>
            <a:r>
              <a:rPr lang="en-US" sz="2800" b="1" dirty="0"/>
              <a:t>A Data science project using Power BI , ML, Streamlit </a:t>
            </a:r>
          </a:p>
          <a:p>
            <a:endParaRPr lang="en-US" dirty="0"/>
          </a:p>
          <a:p>
            <a:r>
              <a:rPr lang="en-US" sz="2800" b="1" dirty="0"/>
              <a:t>Name: </a:t>
            </a:r>
            <a:r>
              <a:rPr lang="en-US" sz="2800" dirty="0"/>
              <a:t>Priyanshu Pandey </a:t>
            </a:r>
          </a:p>
          <a:p>
            <a:r>
              <a:rPr lang="en-US" sz="2800" b="1" dirty="0"/>
              <a:t>Date: </a:t>
            </a:r>
            <a:r>
              <a:rPr lang="en-US" sz="2800" dirty="0"/>
              <a:t>08/ 082025</a:t>
            </a:r>
            <a:endParaRPr lang="en-IN" sz="2800" dirty="0"/>
          </a:p>
        </p:txBody>
      </p:sp>
    </p:spTree>
    <p:extLst>
      <p:ext uri="{BB962C8B-B14F-4D97-AF65-F5344CB8AC3E}">
        <p14:creationId xmlns:p14="http://schemas.microsoft.com/office/powerpoint/2010/main" val="373061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ppt_x"/>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500" fill="hold"/>
                                        <p:tgtEl>
                                          <p:spTgt spid="38"/>
                                        </p:tgtEl>
                                        <p:attrNameLst>
                                          <p:attrName>ppt_x</p:attrName>
                                        </p:attrNameLst>
                                      </p:cBhvr>
                                      <p:tavLst>
                                        <p:tav tm="0">
                                          <p:val>
                                            <p:strVal val="#ppt_x"/>
                                          </p:val>
                                        </p:tav>
                                        <p:tav tm="100000">
                                          <p:val>
                                            <p:strVal val="#ppt_x"/>
                                          </p:val>
                                        </p:tav>
                                      </p:tavLst>
                                    </p:anim>
                                    <p:anim calcmode="lin" valueType="num">
                                      <p:cBhvr additive="base">
                                        <p:cTn id="16" dur="500" fill="hold"/>
                                        <p:tgtEl>
                                          <p:spTgt spid="3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additive="base">
                                        <p:cTn id="19" dur="500" fill="hold"/>
                                        <p:tgtEl>
                                          <p:spTgt spid="50"/>
                                        </p:tgtEl>
                                        <p:attrNameLst>
                                          <p:attrName>ppt_x</p:attrName>
                                        </p:attrNameLst>
                                      </p:cBhvr>
                                      <p:tavLst>
                                        <p:tav tm="0">
                                          <p:val>
                                            <p:strVal val="#ppt_x"/>
                                          </p:val>
                                        </p:tav>
                                        <p:tav tm="100000">
                                          <p:val>
                                            <p:strVal val="#ppt_x"/>
                                          </p:val>
                                        </p:tav>
                                      </p:tavLst>
                                    </p:anim>
                                    <p:anim calcmode="lin" valueType="num">
                                      <p:cBhvr additive="base">
                                        <p:cTn id="20"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0" grpId="0" animBg="1"/>
      <p:bldP spid="38" grpId="0" animBg="1"/>
      <p:bldP spid="5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Shape 25">
            <a:extLst>
              <a:ext uri="{FF2B5EF4-FFF2-40B4-BE49-F238E27FC236}">
                <a16:creationId xmlns:a16="http://schemas.microsoft.com/office/drawing/2014/main" id="{E979A6EB-1EE6-88F7-7F4B-FAC9B510D2AA}"/>
              </a:ext>
            </a:extLst>
          </p:cNvPr>
          <p:cNvSpPr/>
          <p:nvPr/>
        </p:nvSpPr>
        <p:spPr>
          <a:xfrm rot="10800000">
            <a:off x="9578926" y="-16022"/>
            <a:ext cx="2106582" cy="1635432"/>
          </a:xfrm>
          <a:custGeom>
            <a:avLst/>
            <a:gdLst>
              <a:gd name="connsiteX0" fmla="*/ 1288996 w 2106582"/>
              <a:gd name="connsiteY0" fmla="*/ 1635432 h 1635432"/>
              <a:gd name="connsiteX1" fmla="*/ 0 w 2106582"/>
              <a:gd name="connsiteY1" fmla="*/ 1635432 h 1635432"/>
              <a:gd name="connsiteX2" fmla="*/ 1248427 w 2106582"/>
              <a:gd name="connsiteY2" fmla="*/ 160115 h 1635432"/>
              <a:gd name="connsiteX3" fmla="*/ 1885775 w 2106582"/>
              <a:gd name="connsiteY3" fmla="*/ 107024 h 1635432"/>
              <a:gd name="connsiteX4" fmla="*/ 1946467 w 2106582"/>
              <a:gd name="connsiteY4" fmla="*/ 158382 h 1635432"/>
              <a:gd name="connsiteX5" fmla="*/ 1999559 w 2106582"/>
              <a:gd name="connsiteY5" fmla="*/ 795730 h 1635432"/>
              <a:gd name="connsiteX6" fmla="*/ 1288996 w 2106582"/>
              <a:gd name="connsiteY6" fmla="*/ 1635432 h 1635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6582" h="1635432">
                <a:moveTo>
                  <a:pt x="1288996" y="1635432"/>
                </a:moveTo>
                <a:lnTo>
                  <a:pt x="0" y="1635432"/>
                </a:lnTo>
                <a:lnTo>
                  <a:pt x="1248427" y="160115"/>
                </a:lnTo>
                <a:cubicBezTo>
                  <a:pt x="1409765" y="-30544"/>
                  <a:pt x="1695115" y="-54314"/>
                  <a:pt x="1885775" y="107024"/>
                </a:cubicBezTo>
                <a:lnTo>
                  <a:pt x="1946467" y="158382"/>
                </a:lnTo>
                <a:cubicBezTo>
                  <a:pt x="2137127" y="319720"/>
                  <a:pt x="2160897" y="605070"/>
                  <a:pt x="1999559" y="795730"/>
                </a:cubicBezTo>
                <a:lnTo>
                  <a:pt x="1288996" y="1635432"/>
                </a:lnTo>
                <a:close/>
              </a:path>
            </a:pathLst>
          </a:cu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4" name="Freeform: Shape 23">
            <a:extLst>
              <a:ext uri="{FF2B5EF4-FFF2-40B4-BE49-F238E27FC236}">
                <a16:creationId xmlns:a16="http://schemas.microsoft.com/office/drawing/2014/main" id="{1ADE790D-13A5-D000-C7F6-F8357D612627}"/>
              </a:ext>
            </a:extLst>
          </p:cNvPr>
          <p:cNvSpPr/>
          <p:nvPr/>
        </p:nvSpPr>
        <p:spPr>
          <a:xfrm rot="10800000">
            <a:off x="11216310" y="107696"/>
            <a:ext cx="975690" cy="1822268"/>
          </a:xfrm>
          <a:custGeom>
            <a:avLst/>
            <a:gdLst>
              <a:gd name="connsiteX0" fmla="*/ 0 w 975690"/>
              <a:gd name="connsiteY0" fmla="*/ 1822268 h 1822268"/>
              <a:gd name="connsiteX1" fmla="*/ 0 w 975690"/>
              <a:gd name="connsiteY1" fmla="*/ 299010 h 1822268"/>
              <a:gd name="connsiteX2" fmla="*/ 117534 w 975690"/>
              <a:gd name="connsiteY2" fmla="*/ 160115 h 1822268"/>
              <a:gd name="connsiteX3" fmla="*/ 754882 w 975690"/>
              <a:gd name="connsiteY3" fmla="*/ 107024 h 1822268"/>
              <a:gd name="connsiteX4" fmla="*/ 815574 w 975690"/>
              <a:gd name="connsiteY4" fmla="*/ 158382 h 1822268"/>
              <a:gd name="connsiteX5" fmla="*/ 868666 w 975690"/>
              <a:gd name="connsiteY5" fmla="*/ 795730 h 1822268"/>
              <a:gd name="connsiteX6" fmla="*/ 0 w 975690"/>
              <a:gd name="connsiteY6" fmla="*/ 1822268 h 1822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690" h="1822268">
                <a:moveTo>
                  <a:pt x="0" y="1822268"/>
                </a:moveTo>
                <a:lnTo>
                  <a:pt x="0" y="299010"/>
                </a:lnTo>
                <a:lnTo>
                  <a:pt x="117534" y="160115"/>
                </a:lnTo>
                <a:cubicBezTo>
                  <a:pt x="278872" y="-30544"/>
                  <a:pt x="564222" y="-54314"/>
                  <a:pt x="754882" y="107024"/>
                </a:cubicBezTo>
                <a:lnTo>
                  <a:pt x="815574" y="158382"/>
                </a:lnTo>
                <a:cubicBezTo>
                  <a:pt x="1006234" y="319720"/>
                  <a:pt x="1030004" y="605070"/>
                  <a:pt x="868666" y="795730"/>
                </a:cubicBezTo>
                <a:lnTo>
                  <a:pt x="0" y="1822268"/>
                </a:lnTo>
                <a:close/>
              </a:path>
            </a:pathLst>
          </a:cu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2" name="Freeform: Shape 21">
            <a:extLst>
              <a:ext uri="{FF2B5EF4-FFF2-40B4-BE49-F238E27FC236}">
                <a16:creationId xmlns:a16="http://schemas.microsoft.com/office/drawing/2014/main" id="{7829AA5E-4815-8ABC-B87A-BC43345E952F}"/>
              </a:ext>
            </a:extLst>
          </p:cNvPr>
          <p:cNvSpPr/>
          <p:nvPr/>
        </p:nvSpPr>
        <p:spPr>
          <a:xfrm rot="10800000">
            <a:off x="10500958" y="1796158"/>
            <a:ext cx="1023199" cy="1024411"/>
          </a:xfrm>
          <a:custGeom>
            <a:avLst/>
            <a:gdLst>
              <a:gd name="connsiteX0" fmla="*/ 550476 w 1023199"/>
              <a:gd name="connsiteY0" fmla="*/ 1022841 h 1024411"/>
              <a:gd name="connsiteX1" fmla="*/ 220807 w 1023199"/>
              <a:gd name="connsiteY1" fmla="*/ 917388 h 1024411"/>
              <a:gd name="connsiteX2" fmla="*/ 160114 w 1023199"/>
              <a:gd name="connsiteY2" fmla="*/ 866029 h 1024411"/>
              <a:gd name="connsiteX3" fmla="*/ 107023 w 1023199"/>
              <a:gd name="connsiteY3" fmla="*/ 228681 h 1024411"/>
              <a:gd name="connsiteX4" fmla="*/ 165043 w 1023199"/>
              <a:gd name="connsiteY4" fmla="*/ 160116 h 1024411"/>
              <a:gd name="connsiteX5" fmla="*/ 802391 w 1023199"/>
              <a:gd name="connsiteY5" fmla="*/ 107024 h 1024411"/>
              <a:gd name="connsiteX6" fmla="*/ 863084 w 1023199"/>
              <a:gd name="connsiteY6" fmla="*/ 158382 h 1024411"/>
              <a:gd name="connsiteX7" fmla="*/ 916175 w 1023199"/>
              <a:gd name="connsiteY7" fmla="*/ 795730 h 1024411"/>
              <a:gd name="connsiteX8" fmla="*/ 858155 w 1023199"/>
              <a:gd name="connsiteY8" fmla="*/ 864296 h 1024411"/>
              <a:gd name="connsiteX9" fmla="*/ 550476 w 1023199"/>
              <a:gd name="connsiteY9" fmla="*/ 1022841 h 1024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3199" h="1024411">
                <a:moveTo>
                  <a:pt x="550476" y="1022841"/>
                </a:moveTo>
                <a:cubicBezTo>
                  <a:pt x="435139" y="1032449"/>
                  <a:pt x="316137" y="998057"/>
                  <a:pt x="220807" y="917388"/>
                </a:cubicBezTo>
                <a:lnTo>
                  <a:pt x="160114" y="866029"/>
                </a:lnTo>
                <a:cubicBezTo>
                  <a:pt x="-30545" y="704691"/>
                  <a:pt x="-54315" y="419341"/>
                  <a:pt x="107023" y="228681"/>
                </a:cubicBezTo>
                <a:lnTo>
                  <a:pt x="165043" y="160116"/>
                </a:lnTo>
                <a:cubicBezTo>
                  <a:pt x="326381" y="-30544"/>
                  <a:pt x="611732" y="-54314"/>
                  <a:pt x="802391" y="107024"/>
                </a:cubicBezTo>
                <a:lnTo>
                  <a:pt x="863084" y="158382"/>
                </a:lnTo>
                <a:cubicBezTo>
                  <a:pt x="1053743" y="319720"/>
                  <a:pt x="1077513" y="605071"/>
                  <a:pt x="916175" y="795730"/>
                </a:cubicBezTo>
                <a:lnTo>
                  <a:pt x="858155" y="864296"/>
                </a:lnTo>
                <a:cubicBezTo>
                  <a:pt x="777486" y="959626"/>
                  <a:pt x="665814" y="1013234"/>
                  <a:pt x="550476" y="1022841"/>
                </a:cubicBezTo>
                <a:close/>
              </a:path>
            </a:pathLst>
          </a:cu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0" name="Freeform: Shape 19">
            <a:extLst>
              <a:ext uri="{FF2B5EF4-FFF2-40B4-BE49-F238E27FC236}">
                <a16:creationId xmlns:a16="http://schemas.microsoft.com/office/drawing/2014/main" id="{A4C3670F-365E-FBDF-E301-71199CEB919A}"/>
              </a:ext>
            </a:extLst>
          </p:cNvPr>
          <p:cNvSpPr/>
          <p:nvPr/>
        </p:nvSpPr>
        <p:spPr>
          <a:xfrm rot="10800000">
            <a:off x="10974582" y="2308363"/>
            <a:ext cx="1226517" cy="2118682"/>
          </a:xfrm>
          <a:custGeom>
            <a:avLst/>
            <a:gdLst>
              <a:gd name="connsiteX0" fmla="*/ 0 w 1226517"/>
              <a:gd name="connsiteY0" fmla="*/ 2118682 h 2118682"/>
              <a:gd name="connsiteX1" fmla="*/ 0 w 1226517"/>
              <a:gd name="connsiteY1" fmla="*/ 595423 h 2118682"/>
              <a:gd name="connsiteX2" fmla="*/ 368361 w 1226517"/>
              <a:gd name="connsiteY2" fmla="*/ 160116 h 2118682"/>
              <a:gd name="connsiteX3" fmla="*/ 1005709 w 1226517"/>
              <a:gd name="connsiteY3" fmla="*/ 107024 h 2118682"/>
              <a:gd name="connsiteX4" fmla="*/ 1066401 w 1226517"/>
              <a:gd name="connsiteY4" fmla="*/ 158383 h 2118682"/>
              <a:gd name="connsiteX5" fmla="*/ 1119493 w 1226517"/>
              <a:gd name="connsiteY5" fmla="*/ 795731 h 2118682"/>
              <a:gd name="connsiteX6" fmla="*/ 0 w 1226517"/>
              <a:gd name="connsiteY6" fmla="*/ 2118682 h 2118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6517" h="2118682">
                <a:moveTo>
                  <a:pt x="0" y="2118682"/>
                </a:moveTo>
                <a:lnTo>
                  <a:pt x="0" y="595423"/>
                </a:lnTo>
                <a:lnTo>
                  <a:pt x="368361" y="160116"/>
                </a:lnTo>
                <a:cubicBezTo>
                  <a:pt x="529699" y="-30544"/>
                  <a:pt x="815049" y="-54314"/>
                  <a:pt x="1005709" y="107024"/>
                </a:cubicBezTo>
                <a:lnTo>
                  <a:pt x="1066401" y="158383"/>
                </a:lnTo>
                <a:cubicBezTo>
                  <a:pt x="1257061" y="319721"/>
                  <a:pt x="1280831" y="605071"/>
                  <a:pt x="1119493" y="795731"/>
                </a:cubicBezTo>
                <a:lnTo>
                  <a:pt x="0" y="2118682"/>
                </a:lnTo>
                <a:close/>
              </a:path>
            </a:pathLst>
          </a:cu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9" name="Freeform: Shape 18">
            <a:extLst>
              <a:ext uri="{FF2B5EF4-FFF2-40B4-BE49-F238E27FC236}">
                <a16:creationId xmlns:a16="http://schemas.microsoft.com/office/drawing/2014/main" id="{8950E7DA-39D8-429E-5C76-B42816E7E2B6}"/>
              </a:ext>
            </a:extLst>
          </p:cNvPr>
          <p:cNvSpPr/>
          <p:nvPr/>
        </p:nvSpPr>
        <p:spPr>
          <a:xfrm rot="10800000">
            <a:off x="10180558" y="4286824"/>
            <a:ext cx="1023199" cy="1024410"/>
          </a:xfrm>
          <a:custGeom>
            <a:avLst/>
            <a:gdLst>
              <a:gd name="connsiteX0" fmla="*/ 550476 w 1023199"/>
              <a:gd name="connsiteY0" fmla="*/ 1022840 h 1024410"/>
              <a:gd name="connsiteX1" fmla="*/ 220807 w 1023199"/>
              <a:gd name="connsiteY1" fmla="*/ 917387 h 1024410"/>
              <a:gd name="connsiteX2" fmla="*/ 160114 w 1023199"/>
              <a:gd name="connsiteY2" fmla="*/ 866029 h 1024410"/>
              <a:gd name="connsiteX3" fmla="*/ 107023 w 1023199"/>
              <a:gd name="connsiteY3" fmla="*/ 228681 h 1024410"/>
              <a:gd name="connsiteX4" fmla="*/ 165043 w 1023199"/>
              <a:gd name="connsiteY4" fmla="*/ 160116 h 1024410"/>
              <a:gd name="connsiteX5" fmla="*/ 802391 w 1023199"/>
              <a:gd name="connsiteY5" fmla="*/ 107024 h 1024410"/>
              <a:gd name="connsiteX6" fmla="*/ 863084 w 1023199"/>
              <a:gd name="connsiteY6" fmla="*/ 158382 h 1024410"/>
              <a:gd name="connsiteX7" fmla="*/ 916175 w 1023199"/>
              <a:gd name="connsiteY7" fmla="*/ 795730 h 1024410"/>
              <a:gd name="connsiteX8" fmla="*/ 858155 w 1023199"/>
              <a:gd name="connsiteY8" fmla="*/ 864296 h 1024410"/>
              <a:gd name="connsiteX9" fmla="*/ 550476 w 1023199"/>
              <a:gd name="connsiteY9" fmla="*/ 1022840 h 1024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3199" h="1024410">
                <a:moveTo>
                  <a:pt x="550476" y="1022840"/>
                </a:moveTo>
                <a:cubicBezTo>
                  <a:pt x="435139" y="1032448"/>
                  <a:pt x="316137" y="998056"/>
                  <a:pt x="220807" y="917387"/>
                </a:cubicBezTo>
                <a:lnTo>
                  <a:pt x="160114" y="866029"/>
                </a:lnTo>
                <a:cubicBezTo>
                  <a:pt x="-30545" y="704691"/>
                  <a:pt x="-54315" y="419341"/>
                  <a:pt x="107023" y="228681"/>
                </a:cubicBezTo>
                <a:lnTo>
                  <a:pt x="165043" y="160116"/>
                </a:lnTo>
                <a:cubicBezTo>
                  <a:pt x="326381" y="-30544"/>
                  <a:pt x="611732" y="-54314"/>
                  <a:pt x="802391" y="107024"/>
                </a:cubicBezTo>
                <a:lnTo>
                  <a:pt x="863084" y="158382"/>
                </a:lnTo>
                <a:cubicBezTo>
                  <a:pt x="1053743" y="319720"/>
                  <a:pt x="1077513" y="605071"/>
                  <a:pt x="916175" y="795730"/>
                </a:cubicBezTo>
                <a:lnTo>
                  <a:pt x="858155" y="864296"/>
                </a:lnTo>
                <a:cubicBezTo>
                  <a:pt x="777486" y="959626"/>
                  <a:pt x="665814" y="1013233"/>
                  <a:pt x="550476" y="1022840"/>
                </a:cubicBezTo>
                <a:close/>
              </a:path>
            </a:pathLst>
          </a:cu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6" name="TextBox 35">
            <a:extLst>
              <a:ext uri="{FF2B5EF4-FFF2-40B4-BE49-F238E27FC236}">
                <a16:creationId xmlns:a16="http://schemas.microsoft.com/office/drawing/2014/main" id="{CCDE7E2A-06C5-4EB3-0AE0-58DBD8D6A4FC}"/>
              </a:ext>
            </a:extLst>
          </p:cNvPr>
          <p:cNvSpPr txBox="1"/>
          <p:nvPr/>
        </p:nvSpPr>
        <p:spPr>
          <a:xfrm>
            <a:off x="1245164" y="1511218"/>
            <a:ext cx="7938052" cy="4708981"/>
          </a:xfrm>
          <a:prstGeom prst="rect">
            <a:avLst/>
          </a:prstGeom>
          <a:noFill/>
        </p:spPr>
        <p:txBody>
          <a:bodyPr wrap="square" rtlCol="0">
            <a:spAutoFit/>
          </a:bodyPr>
          <a:lstStyle/>
          <a:p>
            <a:pPr algn="ctr"/>
            <a:r>
              <a:rPr lang="en-IN" sz="4800" b="1" u="sng" dirty="0">
                <a:effectLst>
                  <a:outerShdw blurRad="38100" dist="38100" dir="2700000" algn="tl">
                    <a:srgbClr val="000000">
                      <a:alpha val="43137"/>
                    </a:srgbClr>
                  </a:outerShdw>
                </a:effectLst>
              </a:rPr>
              <a:t>Dataset Description </a:t>
            </a:r>
          </a:p>
          <a:p>
            <a:pPr algn="ctr"/>
            <a:endParaRPr lang="en-IN" dirty="0"/>
          </a:p>
          <a:p>
            <a:pPr algn="ctr"/>
            <a:endParaRPr lang="en-IN" dirty="0"/>
          </a:p>
          <a:p>
            <a:r>
              <a:rPr lang="en-IN" sz="2400" b="1" dirty="0"/>
              <a:t>Dataset name: </a:t>
            </a:r>
            <a:r>
              <a:rPr lang="en-IN" sz="2400" dirty="0"/>
              <a:t>customer_support_tickets.csv </a:t>
            </a:r>
          </a:p>
          <a:p>
            <a:r>
              <a:rPr lang="en-IN" sz="2400" b="1" dirty="0"/>
              <a:t>Structure: </a:t>
            </a:r>
            <a:r>
              <a:rPr lang="en-IN" sz="2400" dirty="0"/>
              <a:t>There are 8469 rows and 17 columns </a:t>
            </a:r>
          </a:p>
          <a:p>
            <a:r>
              <a:rPr lang="en-IN" sz="2400" b="1" dirty="0"/>
              <a:t>Columns Name: </a:t>
            </a:r>
            <a:r>
              <a:rPr lang="en-IN" sz="2400" dirty="0"/>
              <a:t>'Ticket ID’, 'Customer Name’, 'Customer 	Email’, 'Customer Age’, 'Customer Gender’, 'Product 	Purchased’, 'Date of Purchase’, 'Ticket Type’, 'Ticket 	Subject’, 'Ticket Description’, 'Ticket Status’, 	'Resolution’, 'Ticket Priority’, 'Ticket Channel’, 'First 	Response Time’, 'Time to Resolution’, 'Customer 	Satisfaction Rating'</a:t>
            </a:r>
          </a:p>
        </p:txBody>
      </p:sp>
      <p:sp>
        <p:nvSpPr>
          <p:cNvPr id="2499" name="Freeform: Shape 2498">
            <a:extLst>
              <a:ext uri="{FF2B5EF4-FFF2-40B4-BE49-F238E27FC236}">
                <a16:creationId xmlns:a16="http://schemas.microsoft.com/office/drawing/2014/main" id="{8C9088CE-409A-1D98-139E-FBAFD8CB603E}"/>
              </a:ext>
            </a:extLst>
          </p:cNvPr>
          <p:cNvSpPr/>
          <p:nvPr/>
        </p:nvSpPr>
        <p:spPr>
          <a:xfrm>
            <a:off x="167953" y="-16023"/>
            <a:ext cx="2451440" cy="1719272"/>
          </a:xfrm>
          <a:custGeom>
            <a:avLst/>
            <a:gdLst>
              <a:gd name="connsiteX0" fmla="*/ 630618 w 2451440"/>
              <a:gd name="connsiteY0" fmla="*/ 0 h 1719272"/>
              <a:gd name="connsiteX1" fmla="*/ 2451440 w 2451440"/>
              <a:gd name="connsiteY1" fmla="*/ 0 h 1719272"/>
              <a:gd name="connsiteX2" fmla="*/ 1244246 w 2451440"/>
              <a:gd name="connsiteY2" fmla="*/ 1463769 h 1719272"/>
              <a:gd name="connsiteX3" fmla="*/ 255503 w 2451440"/>
              <a:gd name="connsiteY3" fmla="*/ 1558749 h 1719272"/>
              <a:gd name="connsiteX4" fmla="*/ 160524 w 2451440"/>
              <a:gd name="connsiteY4" fmla="*/ 570006 h 1719272"/>
              <a:gd name="connsiteX5" fmla="*/ 630618 w 2451440"/>
              <a:gd name="connsiteY5" fmla="*/ 0 h 1719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51440" h="1719272">
                <a:moveTo>
                  <a:pt x="630618" y="0"/>
                </a:moveTo>
                <a:lnTo>
                  <a:pt x="2451440" y="0"/>
                </a:lnTo>
                <a:lnTo>
                  <a:pt x="1244246" y="1463769"/>
                </a:lnTo>
                <a:cubicBezTo>
                  <a:pt x="997441" y="1763031"/>
                  <a:pt x="554765" y="1805555"/>
                  <a:pt x="255503" y="1558749"/>
                </a:cubicBezTo>
                <a:cubicBezTo>
                  <a:pt x="-43758" y="1311943"/>
                  <a:pt x="-86282" y="869268"/>
                  <a:pt x="160524" y="570006"/>
                </a:cubicBezTo>
                <a:lnTo>
                  <a:pt x="630618" y="0"/>
                </a:lnTo>
                <a:close/>
              </a:path>
            </a:pathLst>
          </a:cu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498" name="Freeform: Shape 2497">
            <a:extLst>
              <a:ext uri="{FF2B5EF4-FFF2-40B4-BE49-F238E27FC236}">
                <a16:creationId xmlns:a16="http://schemas.microsoft.com/office/drawing/2014/main" id="{8D60BCE8-CB64-4D4F-C4E0-266B8CC4413D}"/>
              </a:ext>
            </a:extLst>
          </p:cNvPr>
          <p:cNvSpPr/>
          <p:nvPr/>
        </p:nvSpPr>
        <p:spPr>
          <a:xfrm>
            <a:off x="-35590" y="7750"/>
            <a:ext cx="9316779" cy="6872767"/>
          </a:xfrm>
          <a:custGeom>
            <a:avLst/>
            <a:gdLst>
              <a:gd name="connsiteX0" fmla="*/ 5048613 w 9316779"/>
              <a:gd name="connsiteY0" fmla="*/ 739 h 6872767"/>
              <a:gd name="connsiteX1" fmla="*/ 7440054 w 9316779"/>
              <a:gd name="connsiteY1" fmla="*/ 774705 h 6872767"/>
              <a:gd name="connsiteX2" fmla="*/ 8576663 w 9316779"/>
              <a:gd name="connsiteY2" fmla="*/ 6704059 h 6872767"/>
              <a:gd name="connsiteX3" fmla="*/ 8460087 w 9316779"/>
              <a:gd name="connsiteY3" fmla="*/ 6872767 h 6872767"/>
              <a:gd name="connsiteX4" fmla="*/ 0 w 9316779"/>
              <a:gd name="connsiteY4" fmla="*/ 6872767 h 6872767"/>
              <a:gd name="connsiteX5" fmla="*/ 0 w 9316779"/>
              <a:gd name="connsiteY5" fmla="*/ 4135191 h 6872767"/>
              <a:gd name="connsiteX6" fmla="*/ 12434 w 9316779"/>
              <a:gd name="connsiteY6" fmla="*/ 4103510 h 6872767"/>
              <a:gd name="connsiteX7" fmla="*/ 425311 w 9316779"/>
              <a:gd name="connsiteY7" fmla="*/ 3352118 h 6872767"/>
              <a:gd name="connsiteX8" fmla="*/ 1491919 w 9316779"/>
              <a:gd name="connsiteY8" fmla="*/ 1808535 h 6872767"/>
              <a:gd name="connsiteX9" fmla="*/ 5048613 w 9316779"/>
              <a:gd name="connsiteY9" fmla="*/ 739 h 6872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16779" h="6872767">
                <a:moveTo>
                  <a:pt x="5048613" y="739"/>
                </a:moveTo>
                <a:cubicBezTo>
                  <a:pt x="5873379" y="16004"/>
                  <a:pt x="6706405" y="267757"/>
                  <a:pt x="7440054" y="774705"/>
                </a:cubicBezTo>
                <a:cubicBezTo>
                  <a:pt x="9396452" y="2126567"/>
                  <a:pt x="9905330" y="4781228"/>
                  <a:pt x="8576663" y="6704059"/>
                </a:cubicBezTo>
                <a:lnTo>
                  <a:pt x="8460087" y="6872767"/>
                </a:lnTo>
                <a:lnTo>
                  <a:pt x="0" y="6872767"/>
                </a:lnTo>
                <a:lnTo>
                  <a:pt x="0" y="4135191"/>
                </a:lnTo>
                <a:lnTo>
                  <a:pt x="12434" y="4103510"/>
                </a:lnTo>
                <a:cubicBezTo>
                  <a:pt x="121856" y="3844260"/>
                  <a:pt x="259228" y="3592472"/>
                  <a:pt x="425311" y="3352118"/>
                </a:cubicBezTo>
                <a:lnTo>
                  <a:pt x="1491919" y="1808535"/>
                </a:lnTo>
                <a:cubicBezTo>
                  <a:pt x="2322335" y="606766"/>
                  <a:pt x="3674003" y="-24703"/>
                  <a:pt x="5048613" y="739"/>
                </a:cubicBezTo>
                <a:close/>
              </a:path>
            </a:pathLst>
          </a:custGeom>
          <a:gradFill>
            <a:gsLst>
              <a:gs pos="100000">
                <a:srgbClr val="83CAEB"/>
              </a:gs>
              <a:gs pos="0">
                <a:schemeClr val="accent1">
                  <a:lumMod val="5000"/>
                  <a:lumOff val="95000"/>
                </a:schemeClr>
              </a:gs>
              <a:gs pos="42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496" name="Freeform: Shape 2495">
            <a:extLst>
              <a:ext uri="{FF2B5EF4-FFF2-40B4-BE49-F238E27FC236}">
                <a16:creationId xmlns:a16="http://schemas.microsoft.com/office/drawing/2014/main" id="{77627512-CEF8-15EF-8854-D40A68E8D9B0}"/>
              </a:ext>
            </a:extLst>
          </p:cNvPr>
          <p:cNvSpPr/>
          <p:nvPr/>
        </p:nvSpPr>
        <p:spPr>
          <a:xfrm>
            <a:off x="-2384" y="1511218"/>
            <a:ext cx="427636" cy="1143187"/>
          </a:xfrm>
          <a:custGeom>
            <a:avLst/>
            <a:gdLst>
              <a:gd name="connsiteX0" fmla="*/ 0 w 427636"/>
              <a:gd name="connsiteY0" fmla="*/ 0 h 1143187"/>
              <a:gd name="connsiteX1" fmla="*/ 61390 w 427636"/>
              <a:gd name="connsiteY1" fmla="*/ 19056 h 1143187"/>
              <a:gd name="connsiteX2" fmla="*/ 427636 w 427636"/>
              <a:gd name="connsiteY2" fmla="*/ 571593 h 1143187"/>
              <a:gd name="connsiteX3" fmla="*/ 61390 w 427636"/>
              <a:gd name="connsiteY3" fmla="*/ 1124130 h 1143187"/>
              <a:gd name="connsiteX4" fmla="*/ 0 w 427636"/>
              <a:gd name="connsiteY4" fmla="*/ 1143187 h 1143187"/>
              <a:gd name="connsiteX5" fmla="*/ 0 w 427636"/>
              <a:gd name="connsiteY5" fmla="*/ 0 h 1143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7636" h="1143187">
                <a:moveTo>
                  <a:pt x="0" y="0"/>
                </a:moveTo>
                <a:lnTo>
                  <a:pt x="61390" y="19056"/>
                </a:lnTo>
                <a:cubicBezTo>
                  <a:pt x="276618" y="110090"/>
                  <a:pt x="427636" y="323205"/>
                  <a:pt x="427636" y="571593"/>
                </a:cubicBezTo>
                <a:cubicBezTo>
                  <a:pt x="427636" y="819981"/>
                  <a:pt x="276618" y="1033096"/>
                  <a:pt x="61390" y="1124130"/>
                </a:cubicBezTo>
                <a:lnTo>
                  <a:pt x="0" y="1143187"/>
                </a:lnTo>
                <a:lnTo>
                  <a:pt x="0" y="0"/>
                </a:ln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506" name="TextBox 2505">
            <a:extLst>
              <a:ext uri="{FF2B5EF4-FFF2-40B4-BE49-F238E27FC236}">
                <a16:creationId xmlns:a16="http://schemas.microsoft.com/office/drawing/2014/main" id="{701130E7-1012-DAF3-3B96-8EFE8E94F259}"/>
              </a:ext>
            </a:extLst>
          </p:cNvPr>
          <p:cNvSpPr txBox="1"/>
          <p:nvPr/>
        </p:nvSpPr>
        <p:spPr>
          <a:xfrm>
            <a:off x="719078" y="2082811"/>
            <a:ext cx="8710979" cy="3416320"/>
          </a:xfrm>
          <a:prstGeom prst="rect">
            <a:avLst/>
          </a:prstGeom>
          <a:noFill/>
        </p:spPr>
        <p:txBody>
          <a:bodyPr wrap="square" rtlCol="0">
            <a:spAutoFit/>
          </a:bodyPr>
          <a:lstStyle/>
          <a:p>
            <a:pPr algn="ctr"/>
            <a:r>
              <a:rPr lang="en-US" sz="4800" b="1" u="sng" dirty="0">
                <a:effectLst>
                  <a:outerShdw blurRad="38100" dist="38100" dir="2700000" algn="tl">
                    <a:srgbClr val="000000">
                      <a:alpha val="43137"/>
                    </a:srgbClr>
                  </a:outerShdw>
                </a:effectLst>
              </a:rPr>
              <a:t>Challenges Faced </a:t>
            </a:r>
          </a:p>
          <a:p>
            <a:pPr algn="ctr"/>
            <a:endParaRPr lang="en-US" sz="2400" dirty="0"/>
          </a:p>
          <a:p>
            <a:pPr lvl="2"/>
            <a:r>
              <a:rPr lang="en-US" sz="2400" dirty="0"/>
              <a:t>• Handel null values in Target column </a:t>
            </a:r>
          </a:p>
          <a:p>
            <a:pPr lvl="2"/>
            <a:r>
              <a:rPr lang="en-US" sz="2400" dirty="0"/>
              <a:t>• </a:t>
            </a:r>
            <a:r>
              <a:rPr lang="en-IN" sz="2400" dirty="0"/>
              <a:t>Extract useful features</a:t>
            </a:r>
          </a:p>
          <a:p>
            <a:pPr lvl="2"/>
            <a:r>
              <a:rPr lang="en-US" sz="2400" dirty="0"/>
              <a:t>• Choosing the right model </a:t>
            </a:r>
          </a:p>
          <a:p>
            <a:pPr lvl="2"/>
            <a:r>
              <a:rPr lang="en-US" sz="2400" dirty="0"/>
              <a:t>• Deploying issues during model fit </a:t>
            </a:r>
          </a:p>
          <a:p>
            <a:pPr lvl="2"/>
            <a:r>
              <a:rPr lang="en-US" sz="2400" dirty="0"/>
              <a:t>• Create an interactive Power BI dashboard to enhance   business decision-making.</a:t>
            </a:r>
            <a:endParaRPr lang="en-IN" sz="1050" dirty="0"/>
          </a:p>
        </p:txBody>
      </p:sp>
    </p:spTree>
    <p:extLst>
      <p:ext uri="{BB962C8B-B14F-4D97-AF65-F5344CB8AC3E}">
        <p14:creationId xmlns:p14="http://schemas.microsoft.com/office/powerpoint/2010/main" val="84856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additive="base">
                                        <p:cTn id="27" dur="500" fill="hold"/>
                                        <p:tgtEl>
                                          <p:spTgt spid="36"/>
                                        </p:tgtEl>
                                        <p:attrNameLst>
                                          <p:attrName>ppt_x</p:attrName>
                                        </p:attrNameLst>
                                      </p:cBhvr>
                                      <p:tavLst>
                                        <p:tav tm="0">
                                          <p:val>
                                            <p:strVal val="#ppt_x"/>
                                          </p:val>
                                        </p:tav>
                                        <p:tav tm="100000">
                                          <p:val>
                                            <p:strVal val="#ppt_x"/>
                                          </p:val>
                                        </p:tav>
                                      </p:tavLst>
                                    </p:anim>
                                    <p:anim calcmode="lin" valueType="num">
                                      <p:cBhvr additive="base">
                                        <p:cTn id="28" dur="500" fill="hold"/>
                                        <p:tgtEl>
                                          <p:spTgt spid="3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499"/>
                                        </p:tgtEl>
                                        <p:attrNameLst>
                                          <p:attrName>style.visibility</p:attrName>
                                        </p:attrNameLst>
                                      </p:cBhvr>
                                      <p:to>
                                        <p:strVal val="visible"/>
                                      </p:to>
                                    </p:set>
                                    <p:anim calcmode="lin" valueType="num">
                                      <p:cBhvr additive="base">
                                        <p:cTn id="31" dur="500" fill="hold"/>
                                        <p:tgtEl>
                                          <p:spTgt spid="2499"/>
                                        </p:tgtEl>
                                        <p:attrNameLst>
                                          <p:attrName>ppt_x</p:attrName>
                                        </p:attrNameLst>
                                      </p:cBhvr>
                                      <p:tavLst>
                                        <p:tav tm="0">
                                          <p:val>
                                            <p:strVal val="#ppt_x"/>
                                          </p:val>
                                        </p:tav>
                                        <p:tav tm="100000">
                                          <p:val>
                                            <p:strVal val="#ppt_x"/>
                                          </p:val>
                                        </p:tav>
                                      </p:tavLst>
                                    </p:anim>
                                    <p:anim calcmode="lin" valueType="num">
                                      <p:cBhvr additive="base">
                                        <p:cTn id="32" dur="500" fill="hold"/>
                                        <p:tgtEl>
                                          <p:spTgt spid="249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498"/>
                                        </p:tgtEl>
                                        <p:attrNameLst>
                                          <p:attrName>style.visibility</p:attrName>
                                        </p:attrNameLst>
                                      </p:cBhvr>
                                      <p:to>
                                        <p:strVal val="visible"/>
                                      </p:to>
                                    </p:set>
                                    <p:anim calcmode="lin" valueType="num">
                                      <p:cBhvr additive="base">
                                        <p:cTn id="35" dur="500" fill="hold"/>
                                        <p:tgtEl>
                                          <p:spTgt spid="2498"/>
                                        </p:tgtEl>
                                        <p:attrNameLst>
                                          <p:attrName>ppt_x</p:attrName>
                                        </p:attrNameLst>
                                      </p:cBhvr>
                                      <p:tavLst>
                                        <p:tav tm="0">
                                          <p:val>
                                            <p:strVal val="#ppt_x"/>
                                          </p:val>
                                        </p:tav>
                                        <p:tav tm="100000">
                                          <p:val>
                                            <p:strVal val="#ppt_x"/>
                                          </p:val>
                                        </p:tav>
                                      </p:tavLst>
                                    </p:anim>
                                    <p:anim calcmode="lin" valueType="num">
                                      <p:cBhvr additive="base">
                                        <p:cTn id="36" dur="500" fill="hold"/>
                                        <p:tgtEl>
                                          <p:spTgt spid="249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496"/>
                                        </p:tgtEl>
                                        <p:attrNameLst>
                                          <p:attrName>style.visibility</p:attrName>
                                        </p:attrNameLst>
                                      </p:cBhvr>
                                      <p:to>
                                        <p:strVal val="visible"/>
                                      </p:to>
                                    </p:set>
                                    <p:anim calcmode="lin" valueType="num">
                                      <p:cBhvr additive="base">
                                        <p:cTn id="39" dur="500" fill="hold"/>
                                        <p:tgtEl>
                                          <p:spTgt spid="2496"/>
                                        </p:tgtEl>
                                        <p:attrNameLst>
                                          <p:attrName>ppt_x</p:attrName>
                                        </p:attrNameLst>
                                      </p:cBhvr>
                                      <p:tavLst>
                                        <p:tav tm="0">
                                          <p:val>
                                            <p:strVal val="#ppt_x"/>
                                          </p:val>
                                        </p:tav>
                                        <p:tav tm="100000">
                                          <p:val>
                                            <p:strVal val="#ppt_x"/>
                                          </p:val>
                                        </p:tav>
                                      </p:tavLst>
                                    </p:anim>
                                    <p:anim calcmode="lin" valueType="num">
                                      <p:cBhvr additive="base">
                                        <p:cTn id="40" dur="500" fill="hold"/>
                                        <p:tgtEl>
                                          <p:spTgt spid="249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506"/>
                                        </p:tgtEl>
                                        <p:attrNameLst>
                                          <p:attrName>style.visibility</p:attrName>
                                        </p:attrNameLst>
                                      </p:cBhvr>
                                      <p:to>
                                        <p:strVal val="visible"/>
                                      </p:to>
                                    </p:set>
                                    <p:anim calcmode="lin" valueType="num">
                                      <p:cBhvr additive="base">
                                        <p:cTn id="43" dur="500" fill="hold"/>
                                        <p:tgtEl>
                                          <p:spTgt spid="2506"/>
                                        </p:tgtEl>
                                        <p:attrNameLst>
                                          <p:attrName>ppt_x</p:attrName>
                                        </p:attrNameLst>
                                      </p:cBhvr>
                                      <p:tavLst>
                                        <p:tav tm="0">
                                          <p:val>
                                            <p:strVal val="#ppt_x"/>
                                          </p:val>
                                        </p:tav>
                                        <p:tav tm="100000">
                                          <p:val>
                                            <p:strVal val="#ppt_x"/>
                                          </p:val>
                                        </p:tav>
                                      </p:tavLst>
                                    </p:anim>
                                    <p:anim calcmode="lin" valueType="num">
                                      <p:cBhvr additive="base">
                                        <p:cTn id="44" dur="500" fill="hold"/>
                                        <p:tgtEl>
                                          <p:spTgt spid="25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4" grpId="0" animBg="1"/>
      <p:bldP spid="22" grpId="0" animBg="1"/>
      <p:bldP spid="20" grpId="0" animBg="1"/>
      <p:bldP spid="19" grpId="0" animBg="1"/>
      <p:bldP spid="36" grpId="0"/>
      <p:bldP spid="2499" grpId="0" animBg="1"/>
      <p:bldP spid="2498" grpId="0" animBg="1"/>
      <p:bldP spid="2496" grpId="0" animBg="1"/>
      <p:bldP spid="250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38E7D6DA-BA2F-4240-9F6C-B12BBFE7AF1F}"/>
              </a:ext>
            </a:extLst>
          </p:cNvPr>
          <p:cNvSpPr/>
          <p:nvPr/>
        </p:nvSpPr>
        <p:spPr>
          <a:xfrm rot="10800000">
            <a:off x="428354" y="-1"/>
            <a:ext cx="2597669" cy="1880510"/>
          </a:xfrm>
          <a:custGeom>
            <a:avLst/>
            <a:gdLst>
              <a:gd name="connsiteX0" fmla="*/ 1820822 w 2597669"/>
              <a:gd name="connsiteY0" fmla="*/ 1896583 h 1896583"/>
              <a:gd name="connsiteX1" fmla="*/ 0 w 2597669"/>
              <a:gd name="connsiteY1" fmla="*/ 1896583 h 1896583"/>
              <a:gd name="connsiteX2" fmla="*/ 1353424 w 2597669"/>
              <a:gd name="connsiteY2" fmla="*/ 255504 h 1896583"/>
              <a:gd name="connsiteX3" fmla="*/ 2342167 w 2597669"/>
              <a:gd name="connsiteY3" fmla="*/ 160524 h 1896583"/>
              <a:gd name="connsiteX4" fmla="*/ 2437146 w 2597669"/>
              <a:gd name="connsiteY4" fmla="*/ 1149267 h 1896583"/>
              <a:gd name="connsiteX5" fmla="*/ 1820822 w 2597669"/>
              <a:gd name="connsiteY5" fmla="*/ 1896583 h 1896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7669" h="1896583">
                <a:moveTo>
                  <a:pt x="1820822" y="1896583"/>
                </a:moveTo>
                <a:lnTo>
                  <a:pt x="0" y="1896583"/>
                </a:lnTo>
                <a:lnTo>
                  <a:pt x="1353424" y="255504"/>
                </a:lnTo>
                <a:cubicBezTo>
                  <a:pt x="1600229" y="-43758"/>
                  <a:pt x="2042905" y="-86282"/>
                  <a:pt x="2342167" y="160524"/>
                </a:cubicBezTo>
                <a:cubicBezTo>
                  <a:pt x="2641428" y="407330"/>
                  <a:pt x="2683952" y="850005"/>
                  <a:pt x="2437146" y="1149267"/>
                </a:cubicBezTo>
                <a:lnTo>
                  <a:pt x="1820822" y="1896583"/>
                </a:lnTo>
                <a:close/>
              </a:path>
            </a:pathLst>
          </a:cu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sp>
        <p:nvSpPr>
          <p:cNvPr id="26" name="Freeform: Shape 25">
            <a:extLst>
              <a:ext uri="{FF2B5EF4-FFF2-40B4-BE49-F238E27FC236}">
                <a16:creationId xmlns:a16="http://schemas.microsoft.com/office/drawing/2014/main" id="{E979A6EB-1EE6-88F7-7F4B-FAC9B510D2AA}"/>
              </a:ext>
            </a:extLst>
          </p:cNvPr>
          <p:cNvSpPr/>
          <p:nvPr/>
        </p:nvSpPr>
        <p:spPr>
          <a:xfrm rot="10800000">
            <a:off x="9592815" y="0"/>
            <a:ext cx="2106582" cy="1635432"/>
          </a:xfrm>
          <a:custGeom>
            <a:avLst/>
            <a:gdLst>
              <a:gd name="connsiteX0" fmla="*/ 1288996 w 2106582"/>
              <a:gd name="connsiteY0" fmla="*/ 1635432 h 1635432"/>
              <a:gd name="connsiteX1" fmla="*/ 0 w 2106582"/>
              <a:gd name="connsiteY1" fmla="*/ 1635432 h 1635432"/>
              <a:gd name="connsiteX2" fmla="*/ 1248427 w 2106582"/>
              <a:gd name="connsiteY2" fmla="*/ 160115 h 1635432"/>
              <a:gd name="connsiteX3" fmla="*/ 1885775 w 2106582"/>
              <a:gd name="connsiteY3" fmla="*/ 107024 h 1635432"/>
              <a:gd name="connsiteX4" fmla="*/ 1946467 w 2106582"/>
              <a:gd name="connsiteY4" fmla="*/ 158382 h 1635432"/>
              <a:gd name="connsiteX5" fmla="*/ 1999559 w 2106582"/>
              <a:gd name="connsiteY5" fmla="*/ 795730 h 1635432"/>
              <a:gd name="connsiteX6" fmla="*/ 1288996 w 2106582"/>
              <a:gd name="connsiteY6" fmla="*/ 1635432 h 1635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6582" h="1635432">
                <a:moveTo>
                  <a:pt x="1288996" y="1635432"/>
                </a:moveTo>
                <a:lnTo>
                  <a:pt x="0" y="1635432"/>
                </a:lnTo>
                <a:lnTo>
                  <a:pt x="1248427" y="160115"/>
                </a:lnTo>
                <a:cubicBezTo>
                  <a:pt x="1409765" y="-30544"/>
                  <a:pt x="1695115" y="-54314"/>
                  <a:pt x="1885775" y="107024"/>
                </a:cubicBezTo>
                <a:lnTo>
                  <a:pt x="1946467" y="158382"/>
                </a:lnTo>
                <a:cubicBezTo>
                  <a:pt x="2137127" y="319720"/>
                  <a:pt x="2160897" y="605070"/>
                  <a:pt x="1999559" y="795730"/>
                </a:cubicBezTo>
                <a:lnTo>
                  <a:pt x="1288996" y="1635432"/>
                </a:lnTo>
                <a:close/>
              </a:path>
            </a:pathLst>
          </a:cu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4" name="Freeform: Shape 23">
            <a:extLst>
              <a:ext uri="{FF2B5EF4-FFF2-40B4-BE49-F238E27FC236}">
                <a16:creationId xmlns:a16="http://schemas.microsoft.com/office/drawing/2014/main" id="{1ADE790D-13A5-D000-C7F6-F8357D612627}"/>
              </a:ext>
            </a:extLst>
          </p:cNvPr>
          <p:cNvSpPr/>
          <p:nvPr/>
        </p:nvSpPr>
        <p:spPr>
          <a:xfrm rot="10800000">
            <a:off x="11197663" y="80986"/>
            <a:ext cx="994336" cy="1822268"/>
          </a:xfrm>
          <a:custGeom>
            <a:avLst/>
            <a:gdLst>
              <a:gd name="connsiteX0" fmla="*/ 0 w 975690"/>
              <a:gd name="connsiteY0" fmla="*/ 1822268 h 1822268"/>
              <a:gd name="connsiteX1" fmla="*/ 0 w 975690"/>
              <a:gd name="connsiteY1" fmla="*/ 299010 h 1822268"/>
              <a:gd name="connsiteX2" fmla="*/ 117534 w 975690"/>
              <a:gd name="connsiteY2" fmla="*/ 160115 h 1822268"/>
              <a:gd name="connsiteX3" fmla="*/ 754882 w 975690"/>
              <a:gd name="connsiteY3" fmla="*/ 107024 h 1822268"/>
              <a:gd name="connsiteX4" fmla="*/ 815574 w 975690"/>
              <a:gd name="connsiteY4" fmla="*/ 158382 h 1822268"/>
              <a:gd name="connsiteX5" fmla="*/ 868666 w 975690"/>
              <a:gd name="connsiteY5" fmla="*/ 795730 h 1822268"/>
              <a:gd name="connsiteX6" fmla="*/ 0 w 975690"/>
              <a:gd name="connsiteY6" fmla="*/ 1822268 h 1822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690" h="1822268">
                <a:moveTo>
                  <a:pt x="0" y="1822268"/>
                </a:moveTo>
                <a:lnTo>
                  <a:pt x="0" y="299010"/>
                </a:lnTo>
                <a:lnTo>
                  <a:pt x="117534" y="160115"/>
                </a:lnTo>
                <a:cubicBezTo>
                  <a:pt x="278872" y="-30544"/>
                  <a:pt x="564222" y="-54314"/>
                  <a:pt x="754882" y="107024"/>
                </a:cubicBezTo>
                <a:lnTo>
                  <a:pt x="815574" y="158382"/>
                </a:lnTo>
                <a:cubicBezTo>
                  <a:pt x="1006234" y="319720"/>
                  <a:pt x="1030004" y="605070"/>
                  <a:pt x="868666" y="795730"/>
                </a:cubicBezTo>
                <a:lnTo>
                  <a:pt x="0" y="1822268"/>
                </a:lnTo>
                <a:close/>
              </a:path>
            </a:pathLst>
          </a:cu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2" name="Freeform: Shape 21">
            <a:extLst>
              <a:ext uri="{FF2B5EF4-FFF2-40B4-BE49-F238E27FC236}">
                <a16:creationId xmlns:a16="http://schemas.microsoft.com/office/drawing/2014/main" id="{7829AA5E-4815-8ABC-B87A-BC43345E952F}"/>
              </a:ext>
            </a:extLst>
          </p:cNvPr>
          <p:cNvSpPr/>
          <p:nvPr/>
        </p:nvSpPr>
        <p:spPr>
          <a:xfrm rot="10800000">
            <a:off x="10500958" y="1796158"/>
            <a:ext cx="1023199" cy="1024411"/>
          </a:xfrm>
          <a:custGeom>
            <a:avLst/>
            <a:gdLst>
              <a:gd name="connsiteX0" fmla="*/ 550476 w 1023199"/>
              <a:gd name="connsiteY0" fmla="*/ 1022841 h 1024411"/>
              <a:gd name="connsiteX1" fmla="*/ 220807 w 1023199"/>
              <a:gd name="connsiteY1" fmla="*/ 917388 h 1024411"/>
              <a:gd name="connsiteX2" fmla="*/ 160114 w 1023199"/>
              <a:gd name="connsiteY2" fmla="*/ 866029 h 1024411"/>
              <a:gd name="connsiteX3" fmla="*/ 107023 w 1023199"/>
              <a:gd name="connsiteY3" fmla="*/ 228681 h 1024411"/>
              <a:gd name="connsiteX4" fmla="*/ 165043 w 1023199"/>
              <a:gd name="connsiteY4" fmla="*/ 160116 h 1024411"/>
              <a:gd name="connsiteX5" fmla="*/ 802391 w 1023199"/>
              <a:gd name="connsiteY5" fmla="*/ 107024 h 1024411"/>
              <a:gd name="connsiteX6" fmla="*/ 863084 w 1023199"/>
              <a:gd name="connsiteY6" fmla="*/ 158382 h 1024411"/>
              <a:gd name="connsiteX7" fmla="*/ 916175 w 1023199"/>
              <a:gd name="connsiteY7" fmla="*/ 795730 h 1024411"/>
              <a:gd name="connsiteX8" fmla="*/ 858155 w 1023199"/>
              <a:gd name="connsiteY8" fmla="*/ 864296 h 1024411"/>
              <a:gd name="connsiteX9" fmla="*/ 550476 w 1023199"/>
              <a:gd name="connsiteY9" fmla="*/ 1022841 h 1024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3199" h="1024411">
                <a:moveTo>
                  <a:pt x="550476" y="1022841"/>
                </a:moveTo>
                <a:cubicBezTo>
                  <a:pt x="435139" y="1032449"/>
                  <a:pt x="316137" y="998057"/>
                  <a:pt x="220807" y="917388"/>
                </a:cubicBezTo>
                <a:lnTo>
                  <a:pt x="160114" y="866029"/>
                </a:lnTo>
                <a:cubicBezTo>
                  <a:pt x="-30545" y="704691"/>
                  <a:pt x="-54315" y="419341"/>
                  <a:pt x="107023" y="228681"/>
                </a:cubicBezTo>
                <a:lnTo>
                  <a:pt x="165043" y="160116"/>
                </a:lnTo>
                <a:cubicBezTo>
                  <a:pt x="326381" y="-30544"/>
                  <a:pt x="611732" y="-54314"/>
                  <a:pt x="802391" y="107024"/>
                </a:cubicBezTo>
                <a:lnTo>
                  <a:pt x="863084" y="158382"/>
                </a:lnTo>
                <a:cubicBezTo>
                  <a:pt x="1053743" y="319720"/>
                  <a:pt x="1077513" y="605071"/>
                  <a:pt x="916175" y="795730"/>
                </a:cubicBezTo>
                <a:lnTo>
                  <a:pt x="858155" y="864296"/>
                </a:lnTo>
                <a:cubicBezTo>
                  <a:pt x="777486" y="959626"/>
                  <a:pt x="665814" y="1013234"/>
                  <a:pt x="550476" y="1022841"/>
                </a:cubicBezTo>
                <a:close/>
              </a:path>
            </a:pathLst>
          </a:cu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0" name="Freeform: Shape 19">
            <a:extLst>
              <a:ext uri="{FF2B5EF4-FFF2-40B4-BE49-F238E27FC236}">
                <a16:creationId xmlns:a16="http://schemas.microsoft.com/office/drawing/2014/main" id="{A4C3670F-365E-FBDF-E301-71199CEB919A}"/>
              </a:ext>
            </a:extLst>
          </p:cNvPr>
          <p:cNvSpPr/>
          <p:nvPr/>
        </p:nvSpPr>
        <p:spPr>
          <a:xfrm rot="10800000">
            <a:off x="10946835" y="2352538"/>
            <a:ext cx="1245164" cy="2118682"/>
          </a:xfrm>
          <a:custGeom>
            <a:avLst/>
            <a:gdLst>
              <a:gd name="connsiteX0" fmla="*/ 0 w 1226517"/>
              <a:gd name="connsiteY0" fmla="*/ 2118682 h 2118682"/>
              <a:gd name="connsiteX1" fmla="*/ 0 w 1226517"/>
              <a:gd name="connsiteY1" fmla="*/ 595423 h 2118682"/>
              <a:gd name="connsiteX2" fmla="*/ 368361 w 1226517"/>
              <a:gd name="connsiteY2" fmla="*/ 160116 h 2118682"/>
              <a:gd name="connsiteX3" fmla="*/ 1005709 w 1226517"/>
              <a:gd name="connsiteY3" fmla="*/ 107024 h 2118682"/>
              <a:gd name="connsiteX4" fmla="*/ 1066401 w 1226517"/>
              <a:gd name="connsiteY4" fmla="*/ 158383 h 2118682"/>
              <a:gd name="connsiteX5" fmla="*/ 1119493 w 1226517"/>
              <a:gd name="connsiteY5" fmla="*/ 795731 h 2118682"/>
              <a:gd name="connsiteX6" fmla="*/ 0 w 1226517"/>
              <a:gd name="connsiteY6" fmla="*/ 2118682 h 2118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6517" h="2118682">
                <a:moveTo>
                  <a:pt x="0" y="2118682"/>
                </a:moveTo>
                <a:lnTo>
                  <a:pt x="0" y="595423"/>
                </a:lnTo>
                <a:lnTo>
                  <a:pt x="368361" y="160116"/>
                </a:lnTo>
                <a:cubicBezTo>
                  <a:pt x="529699" y="-30544"/>
                  <a:pt x="815049" y="-54314"/>
                  <a:pt x="1005709" y="107024"/>
                </a:cubicBezTo>
                <a:lnTo>
                  <a:pt x="1066401" y="158383"/>
                </a:lnTo>
                <a:cubicBezTo>
                  <a:pt x="1257061" y="319721"/>
                  <a:pt x="1280831" y="605071"/>
                  <a:pt x="1119493" y="795731"/>
                </a:cubicBezTo>
                <a:lnTo>
                  <a:pt x="0" y="2118682"/>
                </a:lnTo>
                <a:close/>
              </a:path>
            </a:pathLst>
          </a:cu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9" name="Freeform: Shape 18">
            <a:extLst>
              <a:ext uri="{FF2B5EF4-FFF2-40B4-BE49-F238E27FC236}">
                <a16:creationId xmlns:a16="http://schemas.microsoft.com/office/drawing/2014/main" id="{8950E7DA-39D8-429E-5C76-B42816E7E2B6}"/>
              </a:ext>
            </a:extLst>
          </p:cNvPr>
          <p:cNvSpPr/>
          <p:nvPr/>
        </p:nvSpPr>
        <p:spPr>
          <a:xfrm rot="10800000">
            <a:off x="10180558" y="4286824"/>
            <a:ext cx="1023199" cy="1024410"/>
          </a:xfrm>
          <a:custGeom>
            <a:avLst/>
            <a:gdLst>
              <a:gd name="connsiteX0" fmla="*/ 550476 w 1023199"/>
              <a:gd name="connsiteY0" fmla="*/ 1022840 h 1024410"/>
              <a:gd name="connsiteX1" fmla="*/ 220807 w 1023199"/>
              <a:gd name="connsiteY1" fmla="*/ 917387 h 1024410"/>
              <a:gd name="connsiteX2" fmla="*/ 160114 w 1023199"/>
              <a:gd name="connsiteY2" fmla="*/ 866029 h 1024410"/>
              <a:gd name="connsiteX3" fmla="*/ 107023 w 1023199"/>
              <a:gd name="connsiteY3" fmla="*/ 228681 h 1024410"/>
              <a:gd name="connsiteX4" fmla="*/ 165043 w 1023199"/>
              <a:gd name="connsiteY4" fmla="*/ 160116 h 1024410"/>
              <a:gd name="connsiteX5" fmla="*/ 802391 w 1023199"/>
              <a:gd name="connsiteY5" fmla="*/ 107024 h 1024410"/>
              <a:gd name="connsiteX6" fmla="*/ 863084 w 1023199"/>
              <a:gd name="connsiteY6" fmla="*/ 158382 h 1024410"/>
              <a:gd name="connsiteX7" fmla="*/ 916175 w 1023199"/>
              <a:gd name="connsiteY7" fmla="*/ 795730 h 1024410"/>
              <a:gd name="connsiteX8" fmla="*/ 858155 w 1023199"/>
              <a:gd name="connsiteY8" fmla="*/ 864296 h 1024410"/>
              <a:gd name="connsiteX9" fmla="*/ 550476 w 1023199"/>
              <a:gd name="connsiteY9" fmla="*/ 1022840 h 1024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3199" h="1024410">
                <a:moveTo>
                  <a:pt x="550476" y="1022840"/>
                </a:moveTo>
                <a:cubicBezTo>
                  <a:pt x="435139" y="1032448"/>
                  <a:pt x="316137" y="998056"/>
                  <a:pt x="220807" y="917387"/>
                </a:cubicBezTo>
                <a:lnTo>
                  <a:pt x="160114" y="866029"/>
                </a:lnTo>
                <a:cubicBezTo>
                  <a:pt x="-30545" y="704691"/>
                  <a:pt x="-54315" y="419341"/>
                  <a:pt x="107023" y="228681"/>
                </a:cubicBezTo>
                <a:lnTo>
                  <a:pt x="165043" y="160116"/>
                </a:lnTo>
                <a:cubicBezTo>
                  <a:pt x="326381" y="-30544"/>
                  <a:pt x="611732" y="-54314"/>
                  <a:pt x="802391" y="107024"/>
                </a:cubicBezTo>
                <a:lnTo>
                  <a:pt x="863084" y="158382"/>
                </a:lnTo>
                <a:cubicBezTo>
                  <a:pt x="1053743" y="319720"/>
                  <a:pt x="1077513" y="605071"/>
                  <a:pt x="916175" y="795730"/>
                </a:cubicBezTo>
                <a:lnTo>
                  <a:pt x="858155" y="864296"/>
                </a:lnTo>
                <a:cubicBezTo>
                  <a:pt x="777486" y="959626"/>
                  <a:pt x="665814" y="1013233"/>
                  <a:pt x="550476" y="1022840"/>
                </a:cubicBezTo>
                <a:close/>
              </a:path>
            </a:pathLst>
          </a:cu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4" name="Freeform: Shape 43">
            <a:extLst>
              <a:ext uri="{FF2B5EF4-FFF2-40B4-BE49-F238E27FC236}">
                <a16:creationId xmlns:a16="http://schemas.microsoft.com/office/drawing/2014/main" id="{2F3CC4F4-EEEA-0446-C761-D74342142AC5}"/>
              </a:ext>
            </a:extLst>
          </p:cNvPr>
          <p:cNvSpPr/>
          <p:nvPr/>
        </p:nvSpPr>
        <p:spPr>
          <a:xfrm rot="10800000">
            <a:off x="2133600" y="259080"/>
            <a:ext cx="7931426" cy="6492240"/>
          </a:xfrm>
          <a:custGeom>
            <a:avLst/>
            <a:gdLst>
              <a:gd name="connsiteX0" fmla="*/ 4685306 w 7931426"/>
              <a:gd name="connsiteY0" fmla="*/ 6492240 h 6492240"/>
              <a:gd name="connsiteX1" fmla="*/ 3246120 w 7931426"/>
              <a:gd name="connsiteY1" fmla="*/ 6492240 h 6492240"/>
              <a:gd name="connsiteX2" fmla="*/ 0 w 7931426"/>
              <a:gd name="connsiteY2" fmla="*/ 3246120 h 6492240"/>
              <a:gd name="connsiteX3" fmla="*/ 3246120 w 7931426"/>
              <a:gd name="connsiteY3" fmla="*/ 0 h 6492240"/>
              <a:gd name="connsiteX4" fmla="*/ 4685306 w 7931426"/>
              <a:gd name="connsiteY4" fmla="*/ 0 h 6492240"/>
              <a:gd name="connsiteX5" fmla="*/ 7931426 w 7931426"/>
              <a:gd name="connsiteY5" fmla="*/ 3246120 h 6492240"/>
              <a:gd name="connsiteX6" fmla="*/ 4685306 w 7931426"/>
              <a:gd name="connsiteY6" fmla="*/ 6492240 h 6492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31426" h="6492240">
                <a:moveTo>
                  <a:pt x="4685306" y="6492240"/>
                </a:moveTo>
                <a:lnTo>
                  <a:pt x="3246120" y="6492240"/>
                </a:lnTo>
                <a:cubicBezTo>
                  <a:pt x="1453337" y="6492240"/>
                  <a:pt x="0" y="5038903"/>
                  <a:pt x="0" y="3246120"/>
                </a:cubicBezTo>
                <a:cubicBezTo>
                  <a:pt x="0" y="1453337"/>
                  <a:pt x="1453337" y="0"/>
                  <a:pt x="3246120" y="0"/>
                </a:cubicBezTo>
                <a:lnTo>
                  <a:pt x="4685306" y="0"/>
                </a:lnTo>
                <a:cubicBezTo>
                  <a:pt x="6478089" y="0"/>
                  <a:pt x="7931426" y="1453337"/>
                  <a:pt x="7931426" y="3246120"/>
                </a:cubicBezTo>
                <a:cubicBezTo>
                  <a:pt x="7931426" y="5038903"/>
                  <a:pt x="6478089" y="6492240"/>
                  <a:pt x="4685306" y="6492240"/>
                </a:cubicBezTo>
                <a:close/>
              </a:path>
            </a:pathLst>
          </a:custGeom>
          <a:gradFill>
            <a:gsLst>
              <a:gs pos="100000">
                <a:srgbClr val="83CAEB"/>
              </a:gs>
              <a:gs pos="0">
                <a:schemeClr val="accent1">
                  <a:lumMod val="5000"/>
                  <a:lumOff val="95000"/>
                </a:schemeClr>
              </a:gs>
              <a:gs pos="42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5" name="TextBox 44">
            <a:extLst>
              <a:ext uri="{FF2B5EF4-FFF2-40B4-BE49-F238E27FC236}">
                <a16:creationId xmlns:a16="http://schemas.microsoft.com/office/drawing/2014/main" id="{38332320-CD56-3B5F-B938-9F14A22B68FD}"/>
              </a:ext>
            </a:extLst>
          </p:cNvPr>
          <p:cNvSpPr txBox="1"/>
          <p:nvPr/>
        </p:nvSpPr>
        <p:spPr>
          <a:xfrm>
            <a:off x="2277995" y="1365164"/>
            <a:ext cx="7931426" cy="4093428"/>
          </a:xfrm>
          <a:prstGeom prst="rect">
            <a:avLst/>
          </a:prstGeom>
          <a:noFill/>
        </p:spPr>
        <p:txBody>
          <a:bodyPr wrap="square" rtlCol="0">
            <a:spAutoFit/>
          </a:bodyPr>
          <a:lstStyle/>
          <a:p>
            <a:pPr algn="ctr"/>
            <a:r>
              <a:rPr lang="en-US" sz="4400" dirty="0"/>
              <a:t>Conclusion &amp; Future Scope</a:t>
            </a:r>
            <a:r>
              <a:rPr lang="en-US" sz="2400" dirty="0"/>
              <a:t> </a:t>
            </a:r>
          </a:p>
          <a:p>
            <a:pPr algn="ctr"/>
            <a:endParaRPr lang="en-US" sz="2400" dirty="0"/>
          </a:p>
          <a:p>
            <a:pPr lvl="1"/>
            <a:r>
              <a:rPr lang="en-US" sz="2400" dirty="0"/>
              <a:t>• Conclusion: </a:t>
            </a:r>
          </a:p>
          <a:p>
            <a:pPr lvl="1"/>
            <a:r>
              <a:rPr lang="en-US" sz="2400" dirty="0"/>
              <a:t>• Project successfully deploy and its work properly and give good predictions. </a:t>
            </a:r>
          </a:p>
          <a:p>
            <a:pPr algn="ctr"/>
            <a:endParaRPr lang="en-US" sz="2400" dirty="0"/>
          </a:p>
          <a:p>
            <a:pPr lvl="1"/>
            <a:r>
              <a:rPr lang="en-US" sz="2400" b="1" dirty="0"/>
              <a:t>• Future Scope: </a:t>
            </a:r>
          </a:p>
          <a:p>
            <a:pPr lvl="1"/>
            <a:r>
              <a:rPr lang="en-US" sz="2400" dirty="0"/>
              <a:t>• Add live Data stream. </a:t>
            </a:r>
          </a:p>
          <a:p>
            <a:pPr lvl="1"/>
            <a:r>
              <a:rPr lang="en-US" sz="2400" dirty="0"/>
              <a:t>• Improve model with more data and NLP or ticket     description.</a:t>
            </a:r>
            <a:endParaRPr lang="en-IN" sz="2400" dirty="0"/>
          </a:p>
        </p:txBody>
      </p:sp>
      <p:sp>
        <p:nvSpPr>
          <p:cNvPr id="47" name="Freeform: Shape 46">
            <a:extLst>
              <a:ext uri="{FF2B5EF4-FFF2-40B4-BE49-F238E27FC236}">
                <a16:creationId xmlns:a16="http://schemas.microsoft.com/office/drawing/2014/main" id="{59A22F70-5693-8252-330C-9919E1126F5C}"/>
              </a:ext>
            </a:extLst>
          </p:cNvPr>
          <p:cNvSpPr/>
          <p:nvPr/>
        </p:nvSpPr>
        <p:spPr>
          <a:xfrm>
            <a:off x="-37348" y="1531650"/>
            <a:ext cx="658514" cy="1199322"/>
          </a:xfrm>
          <a:custGeom>
            <a:avLst/>
            <a:gdLst>
              <a:gd name="connsiteX0" fmla="*/ 32349 w 658514"/>
              <a:gd name="connsiteY0" fmla="*/ 0 h 1199322"/>
              <a:gd name="connsiteX1" fmla="*/ 58853 w 658514"/>
              <a:gd name="connsiteY1" fmla="*/ 0 h 1199322"/>
              <a:gd name="connsiteX2" fmla="*/ 658514 w 658514"/>
              <a:gd name="connsiteY2" fmla="*/ 599661 h 1199322"/>
              <a:gd name="connsiteX3" fmla="*/ 58853 w 658514"/>
              <a:gd name="connsiteY3" fmla="*/ 1199322 h 1199322"/>
              <a:gd name="connsiteX4" fmla="*/ 32349 w 658514"/>
              <a:gd name="connsiteY4" fmla="*/ 1199322 h 1199322"/>
              <a:gd name="connsiteX5" fmla="*/ 0 w 658514"/>
              <a:gd name="connsiteY5" fmla="*/ 1196061 h 1199322"/>
              <a:gd name="connsiteX6" fmla="*/ 0 w 658514"/>
              <a:gd name="connsiteY6" fmla="*/ 3261 h 1199322"/>
              <a:gd name="connsiteX7" fmla="*/ 32349 w 658514"/>
              <a:gd name="connsiteY7" fmla="*/ 0 h 1199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514" h="1199322">
                <a:moveTo>
                  <a:pt x="32349" y="0"/>
                </a:moveTo>
                <a:lnTo>
                  <a:pt x="58853" y="0"/>
                </a:lnTo>
                <a:cubicBezTo>
                  <a:pt x="390037" y="0"/>
                  <a:pt x="658514" y="268477"/>
                  <a:pt x="658514" y="599661"/>
                </a:cubicBezTo>
                <a:cubicBezTo>
                  <a:pt x="658514" y="930845"/>
                  <a:pt x="390037" y="1199322"/>
                  <a:pt x="58853" y="1199322"/>
                </a:cubicBezTo>
                <a:lnTo>
                  <a:pt x="32349" y="1199322"/>
                </a:lnTo>
                <a:lnTo>
                  <a:pt x="0" y="1196061"/>
                </a:lnTo>
                <a:lnTo>
                  <a:pt x="0" y="3261"/>
                </a:lnTo>
                <a:lnTo>
                  <a:pt x="32349" y="0"/>
                </a:lnTo>
                <a:close/>
              </a:path>
            </a:pathLst>
          </a:cu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406284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ppt_x"/>
                                          </p:val>
                                        </p:tav>
                                        <p:tav tm="100000">
                                          <p:val>
                                            <p:strVal val="#ppt_x"/>
                                          </p:val>
                                        </p:tav>
                                      </p:tavLst>
                                    </p:anim>
                                    <p:anim calcmode="lin" valueType="num">
                                      <p:cBhvr additive="base">
                                        <p:cTn id="24" dur="500" fill="hold"/>
                                        <p:tgtEl>
                                          <p:spTgt spid="2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500" fill="hold"/>
                                        <p:tgtEl>
                                          <p:spTgt spid="45"/>
                                        </p:tgtEl>
                                        <p:attrNameLst>
                                          <p:attrName>ppt_x</p:attrName>
                                        </p:attrNameLst>
                                      </p:cBhvr>
                                      <p:tavLst>
                                        <p:tav tm="0">
                                          <p:val>
                                            <p:strVal val="#ppt_x"/>
                                          </p:val>
                                        </p:tav>
                                        <p:tav tm="100000">
                                          <p:val>
                                            <p:strVal val="#ppt_x"/>
                                          </p:val>
                                        </p:tav>
                                      </p:tavLst>
                                    </p:anim>
                                    <p:anim calcmode="lin" valueType="num">
                                      <p:cBhvr additive="base">
                                        <p:cTn id="36" dur="500" fill="hold"/>
                                        <p:tgtEl>
                                          <p:spTgt spid="4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6" grpId="0" animBg="1"/>
      <p:bldP spid="24" grpId="0" animBg="1"/>
      <p:bldP spid="22" grpId="0" animBg="1"/>
      <p:bldP spid="20" grpId="0" animBg="1"/>
      <p:bldP spid="19" grpId="0" animBg="1"/>
      <p:bldP spid="44" grpId="0" animBg="1"/>
      <p:bldP spid="45" grpId="0"/>
      <p:bldP spid="4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38E7D6DA-BA2F-4240-9F6C-B12BBFE7AF1F}"/>
              </a:ext>
            </a:extLst>
          </p:cNvPr>
          <p:cNvSpPr/>
          <p:nvPr/>
        </p:nvSpPr>
        <p:spPr>
          <a:xfrm rot="10800000">
            <a:off x="428354" y="-1"/>
            <a:ext cx="2597669" cy="1880510"/>
          </a:xfrm>
          <a:custGeom>
            <a:avLst/>
            <a:gdLst>
              <a:gd name="connsiteX0" fmla="*/ 1820822 w 2597669"/>
              <a:gd name="connsiteY0" fmla="*/ 1896583 h 1896583"/>
              <a:gd name="connsiteX1" fmla="*/ 0 w 2597669"/>
              <a:gd name="connsiteY1" fmla="*/ 1896583 h 1896583"/>
              <a:gd name="connsiteX2" fmla="*/ 1353424 w 2597669"/>
              <a:gd name="connsiteY2" fmla="*/ 255504 h 1896583"/>
              <a:gd name="connsiteX3" fmla="*/ 2342167 w 2597669"/>
              <a:gd name="connsiteY3" fmla="*/ 160524 h 1896583"/>
              <a:gd name="connsiteX4" fmla="*/ 2437146 w 2597669"/>
              <a:gd name="connsiteY4" fmla="*/ 1149267 h 1896583"/>
              <a:gd name="connsiteX5" fmla="*/ 1820822 w 2597669"/>
              <a:gd name="connsiteY5" fmla="*/ 1896583 h 1896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7669" h="1896583">
                <a:moveTo>
                  <a:pt x="1820822" y="1896583"/>
                </a:moveTo>
                <a:lnTo>
                  <a:pt x="0" y="1896583"/>
                </a:lnTo>
                <a:lnTo>
                  <a:pt x="1353424" y="255504"/>
                </a:lnTo>
                <a:cubicBezTo>
                  <a:pt x="1600229" y="-43758"/>
                  <a:pt x="2042905" y="-86282"/>
                  <a:pt x="2342167" y="160524"/>
                </a:cubicBezTo>
                <a:cubicBezTo>
                  <a:pt x="2641428" y="407330"/>
                  <a:pt x="2683952" y="850005"/>
                  <a:pt x="2437146" y="1149267"/>
                </a:cubicBezTo>
                <a:lnTo>
                  <a:pt x="1820822" y="1896583"/>
                </a:lnTo>
                <a:close/>
              </a:path>
            </a:pathLst>
          </a:cu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sp>
        <p:nvSpPr>
          <p:cNvPr id="26" name="Freeform: Shape 25">
            <a:extLst>
              <a:ext uri="{FF2B5EF4-FFF2-40B4-BE49-F238E27FC236}">
                <a16:creationId xmlns:a16="http://schemas.microsoft.com/office/drawing/2014/main" id="{E979A6EB-1EE6-88F7-7F4B-FAC9B510D2AA}"/>
              </a:ext>
            </a:extLst>
          </p:cNvPr>
          <p:cNvSpPr/>
          <p:nvPr/>
        </p:nvSpPr>
        <p:spPr>
          <a:xfrm rot="10800000">
            <a:off x="9592815" y="0"/>
            <a:ext cx="2106582" cy="1635432"/>
          </a:xfrm>
          <a:custGeom>
            <a:avLst/>
            <a:gdLst>
              <a:gd name="connsiteX0" fmla="*/ 1288996 w 2106582"/>
              <a:gd name="connsiteY0" fmla="*/ 1635432 h 1635432"/>
              <a:gd name="connsiteX1" fmla="*/ 0 w 2106582"/>
              <a:gd name="connsiteY1" fmla="*/ 1635432 h 1635432"/>
              <a:gd name="connsiteX2" fmla="*/ 1248427 w 2106582"/>
              <a:gd name="connsiteY2" fmla="*/ 160115 h 1635432"/>
              <a:gd name="connsiteX3" fmla="*/ 1885775 w 2106582"/>
              <a:gd name="connsiteY3" fmla="*/ 107024 h 1635432"/>
              <a:gd name="connsiteX4" fmla="*/ 1946467 w 2106582"/>
              <a:gd name="connsiteY4" fmla="*/ 158382 h 1635432"/>
              <a:gd name="connsiteX5" fmla="*/ 1999559 w 2106582"/>
              <a:gd name="connsiteY5" fmla="*/ 795730 h 1635432"/>
              <a:gd name="connsiteX6" fmla="*/ 1288996 w 2106582"/>
              <a:gd name="connsiteY6" fmla="*/ 1635432 h 1635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6582" h="1635432">
                <a:moveTo>
                  <a:pt x="1288996" y="1635432"/>
                </a:moveTo>
                <a:lnTo>
                  <a:pt x="0" y="1635432"/>
                </a:lnTo>
                <a:lnTo>
                  <a:pt x="1248427" y="160115"/>
                </a:lnTo>
                <a:cubicBezTo>
                  <a:pt x="1409765" y="-30544"/>
                  <a:pt x="1695115" y="-54314"/>
                  <a:pt x="1885775" y="107024"/>
                </a:cubicBezTo>
                <a:lnTo>
                  <a:pt x="1946467" y="158382"/>
                </a:lnTo>
                <a:cubicBezTo>
                  <a:pt x="2137127" y="319720"/>
                  <a:pt x="2160897" y="605070"/>
                  <a:pt x="1999559" y="795730"/>
                </a:cubicBezTo>
                <a:lnTo>
                  <a:pt x="1288996" y="1635432"/>
                </a:lnTo>
                <a:close/>
              </a:path>
            </a:pathLst>
          </a:cu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4" name="Freeform: Shape 23">
            <a:extLst>
              <a:ext uri="{FF2B5EF4-FFF2-40B4-BE49-F238E27FC236}">
                <a16:creationId xmlns:a16="http://schemas.microsoft.com/office/drawing/2014/main" id="{1ADE790D-13A5-D000-C7F6-F8357D612627}"/>
              </a:ext>
            </a:extLst>
          </p:cNvPr>
          <p:cNvSpPr/>
          <p:nvPr/>
        </p:nvSpPr>
        <p:spPr>
          <a:xfrm rot="10800000">
            <a:off x="11197663" y="80986"/>
            <a:ext cx="994336" cy="1822268"/>
          </a:xfrm>
          <a:custGeom>
            <a:avLst/>
            <a:gdLst>
              <a:gd name="connsiteX0" fmla="*/ 0 w 975690"/>
              <a:gd name="connsiteY0" fmla="*/ 1822268 h 1822268"/>
              <a:gd name="connsiteX1" fmla="*/ 0 w 975690"/>
              <a:gd name="connsiteY1" fmla="*/ 299010 h 1822268"/>
              <a:gd name="connsiteX2" fmla="*/ 117534 w 975690"/>
              <a:gd name="connsiteY2" fmla="*/ 160115 h 1822268"/>
              <a:gd name="connsiteX3" fmla="*/ 754882 w 975690"/>
              <a:gd name="connsiteY3" fmla="*/ 107024 h 1822268"/>
              <a:gd name="connsiteX4" fmla="*/ 815574 w 975690"/>
              <a:gd name="connsiteY4" fmla="*/ 158382 h 1822268"/>
              <a:gd name="connsiteX5" fmla="*/ 868666 w 975690"/>
              <a:gd name="connsiteY5" fmla="*/ 795730 h 1822268"/>
              <a:gd name="connsiteX6" fmla="*/ 0 w 975690"/>
              <a:gd name="connsiteY6" fmla="*/ 1822268 h 1822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690" h="1822268">
                <a:moveTo>
                  <a:pt x="0" y="1822268"/>
                </a:moveTo>
                <a:lnTo>
                  <a:pt x="0" y="299010"/>
                </a:lnTo>
                <a:lnTo>
                  <a:pt x="117534" y="160115"/>
                </a:lnTo>
                <a:cubicBezTo>
                  <a:pt x="278872" y="-30544"/>
                  <a:pt x="564222" y="-54314"/>
                  <a:pt x="754882" y="107024"/>
                </a:cubicBezTo>
                <a:lnTo>
                  <a:pt x="815574" y="158382"/>
                </a:lnTo>
                <a:cubicBezTo>
                  <a:pt x="1006234" y="319720"/>
                  <a:pt x="1030004" y="605070"/>
                  <a:pt x="868666" y="795730"/>
                </a:cubicBezTo>
                <a:lnTo>
                  <a:pt x="0" y="1822268"/>
                </a:lnTo>
                <a:close/>
              </a:path>
            </a:pathLst>
          </a:cu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2" name="Freeform: Shape 21">
            <a:extLst>
              <a:ext uri="{FF2B5EF4-FFF2-40B4-BE49-F238E27FC236}">
                <a16:creationId xmlns:a16="http://schemas.microsoft.com/office/drawing/2014/main" id="{7829AA5E-4815-8ABC-B87A-BC43345E952F}"/>
              </a:ext>
            </a:extLst>
          </p:cNvPr>
          <p:cNvSpPr/>
          <p:nvPr/>
        </p:nvSpPr>
        <p:spPr>
          <a:xfrm rot="10800000">
            <a:off x="10500958" y="1796158"/>
            <a:ext cx="1023199" cy="1024411"/>
          </a:xfrm>
          <a:custGeom>
            <a:avLst/>
            <a:gdLst>
              <a:gd name="connsiteX0" fmla="*/ 550476 w 1023199"/>
              <a:gd name="connsiteY0" fmla="*/ 1022841 h 1024411"/>
              <a:gd name="connsiteX1" fmla="*/ 220807 w 1023199"/>
              <a:gd name="connsiteY1" fmla="*/ 917388 h 1024411"/>
              <a:gd name="connsiteX2" fmla="*/ 160114 w 1023199"/>
              <a:gd name="connsiteY2" fmla="*/ 866029 h 1024411"/>
              <a:gd name="connsiteX3" fmla="*/ 107023 w 1023199"/>
              <a:gd name="connsiteY3" fmla="*/ 228681 h 1024411"/>
              <a:gd name="connsiteX4" fmla="*/ 165043 w 1023199"/>
              <a:gd name="connsiteY4" fmla="*/ 160116 h 1024411"/>
              <a:gd name="connsiteX5" fmla="*/ 802391 w 1023199"/>
              <a:gd name="connsiteY5" fmla="*/ 107024 h 1024411"/>
              <a:gd name="connsiteX6" fmla="*/ 863084 w 1023199"/>
              <a:gd name="connsiteY6" fmla="*/ 158382 h 1024411"/>
              <a:gd name="connsiteX7" fmla="*/ 916175 w 1023199"/>
              <a:gd name="connsiteY7" fmla="*/ 795730 h 1024411"/>
              <a:gd name="connsiteX8" fmla="*/ 858155 w 1023199"/>
              <a:gd name="connsiteY8" fmla="*/ 864296 h 1024411"/>
              <a:gd name="connsiteX9" fmla="*/ 550476 w 1023199"/>
              <a:gd name="connsiteY9" fmla="*/ 1022841 h 1024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3199" h="1024411">
                <a:moveTo>
                  <a:pt x="550476" y="1022841"/>
                </a:moveTo>
                <a:cubicBezTo>
                  <a:pt x="435139" y="1032449"/>
                  <a:pt x="316137" y="998057"/>
                  <a:pt x="220807" y="917388"/>
                </a:cubicBezTo>
                <a:lnTo>
                  <a:pt x="160114" y="866029"/>
                </a:lnTo>
                <a:cubicBezTo>
                  <a:pt x="-30545" y="704691"/>
                  <a:pt x="-54315" y="419341"/>
                  <a:pt x="107023" y="228681"/>
                </a:cubicBezTo>
                <a:lnTo>
                  <a:pt x="165043" y="160116"/>
                </a:lnTo>
                <a:cubicBezTo>
                  <a:pt x="326381" y="-30544"/>
                  <a:pt x="611732" y="-54314"/>
                  <a:pt x="802391" y="107024"/>
                </a:cubicBezTo>
                <a:lnTo>
                  <a:pt x="863084" y="158382"/>
                </a:lnTo>
                <a:cubicBezTo>
                  <a:pt x="1053743" y="319720"/>
                  <a:pt x="1077513" y="605071"/>
                  <a:pt x="916175" y="795730"/>
                </a:cubicBezTo>
                <a:lnTo>
                  <a:pt x="858155" y="864296"/>
                </a:lnTo>
                <a:cubicBezTo>
                  <a:pt x="777486" y="959626"/>
                  <a:pt x="665814" y="1013234"/>
                  <a:pt x="550476" y="1022841"/>
                </a:cubicBezTo>
                <a:close/>
              </a:path>
            </a:pathLst>
          </a:cu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0" name="Freeform: Shape 19">
            <a:extLst>
              <a:ext uri="{FF2B5EF4-FFF2-40B4-BE49-F238E27FC236}">
                <a16:creationId xmlns:a16="http://schemas.microsoft.com/office/drawing/2014/main" id="{A4C3670F-365E-FBDF-E301-71199CEB919A}"/>
              </a:ext>
            </a:extLst>
          </p:cNvPr>
          <p:cNvSpPr/>
          <p:nvPr/>
        </p:nvSpPr>
        <p:spPr>
          <a:xfrm rot="10800000">
            <a:off x="10946835" y="2352538"/>
            <a:ext cx="1245164" cy="2118682"/>
          </a:xfrm>
          <a:custGeom>
            <a:avLst/>
            <a:gdLst>
              <a:gd name="connsiteX0" fmla="*/ 0 w 1226517"/>
              <a:gd name="connsiteY0" fmla="*/ 2118682 h 2118682"/>
              <a:gd name="connsiteX1" fmla="*/ 0 w 1226517"/>
              <a:gd name="connsiteY1" fmla="*/ 595423 h 2118682"/>
              <a:gd name="connsiteX2" fmla="*/ 368361 w 1226517"/>
              <a:gd name="connsiteY2" fmla="*/ 160116 h 2118682"/>
              <a:gd name="connsiteX3" fmla="*/ 1005709 w 1226517"/>
              <a:gd name="connsiteY3" fmla="*/ 107024 h 2118682"/>
              <a:gd name="connsiteX4" fmla="*/ 1066401 w 1226517"/>
              <a:gd name="connsiteY4" fmla="*/ 158383 h 2118682"/>
              <a:gd name="connsiteX5" fmla="*/ 1119493 w 1226517"/>
              <a:gd name="connsiteY5" fmla="*/ 795731 h 2118682"/>
              <a:gd name="connsiteX6" fmla="*/ 0 w 1226517"/>
              <a:gd name="connsiteY6" fmla="*/ 2118682 h 2118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6517" h="2118682">
                <a:moveTo>
                  <a:pt x="0" y="2118682"/>
                </a:moveTo>
                <a:lnTo>
                  <a:pt x="0" y="595423"/>
                </a:lnTo>
                <a:lnTo>
                  <a:pt x="368361" y="160116"/>
                </a:lnTo>
                <a:cubicBezTo>
                  <a:pt x="529699" y="-30544"/>
                  <a:pt x="815049" y="-54314"/>
                  <a:pt x="1005709" y="107024"/>
                </a:cubicBezTo>
                <a:lnTo>
                  <a:pt x="1066401" y="158383"/>
                </a:lnTo>
                <a:cubicBezTo>
                  <a:pt x="1257061" y="319721"/>
                  <a:pt x="1280831" y="605071"/>
                  <a:pt x="1119493" y="795731"/>
                </a:cubicBezTo>
                <a:lnTo>
                  <a:pt x="0" y="2118682"/>
                </a:lnTo>
                <a:close/>
              </a:path>
            </a:pathLst>
          </a:cu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9" name="Freeform: Shape 18">
            <a:extLst>
              <a:ext uri="{FF2B5EF4-FFF2-40B4-BE49-F238E27FC236}">
                <a16:creationId xmlns:a16="http://schemas.microsoft.com/office/drawing/2014/main" id="{8950E7DA-39D8-429E-5C76-B42816E7E2B6}"/>
              </a:ext>
            </a:extLst>
          </p:cNvPr>
          <p:cNvSpPr/>
          <p:nvPr/>
        </p:nvSpPr>
        <p:spPr>
          <a:xfrm rot="10800000">
            <a:off x="10180558" y="4286824"/>
            <a:ext cx="1023199" cy="1024410"/>
          </a:xfrm>
          <a:custGeom>
            <a:avLst/>
            <a:gdLst>
              <a:gd name="connsiteX0" fmla="*/ 550476 w 1023199"/>
              <a:gd name="connsiteY0" fmla="*/ 1022840 h 1024410"/>
              <a:gd name="connsiteX1" fmla="*/ 220807 w 1023199"/>
              <a:gd name="connsiteY1" fmla="*/ 917387 h 1024410"/>
              <a:gd name="connsiteX2" fmla="*/ 160114 w 1023199"/>
              <a:gd name="connsiteY2" fmla="*/ 866029 h 1024410"/>
              <a:gd name="connsiteX3" fmla="*/ 107023 w 1023199"/>
              <a:gd name="connsiteY3" fmla="*/ 228681 h 1024410"/>
              <a:gd name="connsiteX4" fmla="*/ 165043 w 1023199"/>
              <a:gd name="connsiteY4" fmla="*/ 160116 h 1024410"/>
              <a:gd name="connsiteX5" fmla="*/ 802391 w 1023199"/>
              <a:gd name="connsiteY5" fmla="*/ 107024 h 1024410"/>
              <a:gd name="connsiteX6" fmla="*/ 863084 w 1023199"/>
              <a:gd name="connsiteY6" fmla="*/ 158382 h 1024410"/>
              <a:gd name="connsiteX7" fmla="*/ 916175 w 1023199"/>
              <a:gd name="connsiteY7" fmla="*/ 795730 h 1024410"/>
              <a:gd name="connsiteX8" fmla="*/ 858155 w 1023199"/>
              <a:gd name="connsiteY8" fmla="*/ 864296 h 1024410"/>
              <a:gd name="connsiteX9" fmla="*/ 550476 w 1023199"/>
              <a:gd name="connsiteY9" fmla="*/ 1022840 h 1024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3199" h="1024410">
                <a:moveTo>
                  <a:pt x="550476" y="1022840"/>
                </a:moveTo>
                <a:cubicBezTo>
                  <a:pt x="435139" y="1032448"/>
                  <a:pt x="316137" y="998056"/>
                  <a:pt x="220807" y="917387"/>
                </a:cubicBezTo>
                <a:lnTo>
                  <a:pt x="160114" y="866029"/>
                </a:lnTo>
                <a:cubicBezTo>
                  <a:pt x="-30545" y="704691"/>
                  <a:pt x="-54315" y="419341"/>
                  <a:pt x="107023" y="228681"/>
                </a:cubicBezTo>
                <a:lnTo>
                  <a:pt x="165043" y="160116"/>
                </a:lnTo>
                <a:cubicBezTo>
                  <a:pt x="326381" y="-30544"/>
                  <a:pt x="611732" y="-54314"/>
                  <a:pt x="802391" y="107024"/>
                </a:cubicBezTo>
                <a:lnTo>
                  <a:pt x="863084" y="158382"/>
                </a:lnTo>
                <a:cubicBezTo>
                  <a:pt x="1053743" y="319720"/>
                  <a:pt x="1077513" y="605071"/>
                  <a:pt x="916175" y="795730"/>
                </a:cubicBezTo>
                <a:lnTo>
                  <a:pt x="858155" y="864296"/>
                </a:lnTo>
                <a:cubicBezTo>
                  <a:pt x="777486" y="959626"/>
                  <a:pt x="665814" y="1013233"/>
                  <a:pt x="550476" y="1022840"/>
                </a:cubicBezTo>
                <a:close/>
              </a:path>
            </a:pathLst>
          </a:cu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4" name="Freeform: Shape 43">
            <a:extLst>
              <a:ext uri="{FF2B5EF4-FFF2-40B4-BE49-F238E27FC236}">
                <a16:creationId xmlns:a16="http://schemas.microsoft.com/office/drawing/2014/main" id="{2F3CC4F4-EEEA-0446-C761-D74342142AC5}"/>
              </a:ext>
            </a:extLst>
          </p:cNvPr>
          <p:cNvSpPr/>
          <p:nvPr/>
        </p:nvSpPr>
        <p:spPr>
          <a:xfrm rot="10800000">
            <a:off x="2133600" y="259080"/>
            <a:ext cx="7931426" cy="6492240"/>
          </a:xfrm>
          <a:custGeom>
            <a:avLst/>
            <a:gdLst>
              <a:gd name="connsiteX0" fmla="*/ 4685306 w 7931426"/>
              <a:gd name="connsiteY0" fmla="*/ 6492240 h 6492240"/>
              <a:gd name="connsiteX1" fmla="*/ 3246120 w 7931426"/>
              <a:gd name="connsiteY1" fmla="*/ 6492240 h 6492240"/>
              <a:gd name="connsiteX2" fmla="*/ 0 w 7931426"/>
              <a:gd name="connsiteY2" fmla="*/ 3246120 h 6492240"/>
              <a:gd name="connsiteX3" fmla="*/ 3246120 w 7931426"/>
              <a:gd name="connsiteY3" fmla="*/ 0 h 6492240"/>
              <a:gd name="connsiteX4" fmla="*/ 4685306 w 7931426"/>
              <a:gd name="connsiteY4" fmla="*/ 0 h 6492240"/>
              <a:gd name="connsiteX5" fmla="*/ 7931426 w 7931426"/>
              <a:gd name="connsiteY5" fmla="*/ 3246120 h 6492240"/>
              <a:gd name="connsiteX6" fmla="*/ 4685306 w 7931426"/>
              <a:gd name="connsiteY6" fmla="*/ 6492240 h 6492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31426" h="6492240">
                <a:moveTo>
                  <a:pt x="4685306" y="6492240"/>
                </a:moveTo>
                <a:lnTo>
                  <a:pt x="3246120" y="6492240"/>
                </a:lnTo>
                <a:cubicBezTo>
                  <a:pt x="1453337" y="6492240"/>
                  <a:pt x="0" y="5038903"/>
                  <a:pt x="0" y="3246120"/>
                </a:cubicBezTo>
                <a:cubicBezTo>
                  <a:pt x="0" y="1453337"/>
                  <a:pt x="1453337" y="0"/>
                  <a:pt x="3246120" y="0"/>
                </a:cubicBezTo>
                <a:lnTo>
                  <a:pt x="4685306" y="0"/>
                </a:lnTo>
                <a:cubicBezTo>
                  <a:pt x="6478089" y="0"/>
                  <a:pt x="7931426" y="1453337"/>
                  <a:pt x="7931426" y="3246120"/>
                </a:cubicBezTo>
                <a:cubicBezTo>
                  <a:pt x="7931426" y="5038903"/>
                  <a:pt x="6478089" y="6492240"/>
                  <a:pt x="4685306" y="6492240"/>
                </a:cubicBezTo>
                <a:close/>
              </a:path>
            </a:pathLst>
          </a:custGeom>
          <a:gradFill>
            <a:gsLst>
              <a:gs pos="100000">
                <a:srgbClr val="83CAEB"/>
              </a:gs>
              <a:gs pos="0">
                <a:schemeClr val="accent1">
                  <a:lumMod val="5000"/>
                  <a:lumOff val="95000"/>
                </a:schemeClr>
              </a:gs>
              <a:gs pos="42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5" name="TextBox 44">
            <a:extLst>
              <a:ext uri="{FF2B5EF4-FFF2-40B4-BE49-F238E27FC236}">
                <a16:creationId xmlns:a16="http://schemas.microsoft.com/office/drawing/2014/main" id="{38332320-CD56-3B5F-B938-9F14A22B68FD}"/>
              </a:ext>
            </a:extLst>
          </p:cNvPr>
          <p:cNvSpPr txBox="1"/>
          <p:nvPr/>
        </p:nvSpPr>
        <p:spPr>
          <a:xfrm>
            <a:off x="2249132" y="2868794"/>
            <a:ext cx="7931426" cy="1569660"/>
          </a:xfrm>
          <a:prstGeom prst="rect">
            <a:avLst/>
          </a:prstGeom>
          <a:noFill/>
        </p:spPr>
        <p:txBody>
          <a:bodyPr wrap="square" rtlCol="0">
            <a:spAutoFit/>
          </a:bodyPr>
          <a:lstStyle/>
          <a:p>
            <a:r>
              <a:rPr lang="en-US" sz="2400" b="1" dirty="0"/>
              <a:t>Thank You </a:t>
            </a:r>
          </a:p>
          <a:p>
            <a:r>
              <a:rPr lang="en-US" sz="2400" b="1" dirty="0"/>
              <a:t>Name : </a:t>
            </a:r>
            <a:r>
              <a:rPr lang="en-US" sz="2400" dirty="0"/>
              <a:t>Priyanshu Pandey </a:t>
            </a:r>
          </a:p>
          <a:p>
            <a:r>
              <a:rPr lang="en-US" sz="2400" b="1" dirty="0"/>
              <a:t>GitHub : </a:t>
            </a:r>
            <a:r>
              <a:rPr lang="en-US" sz="2400" dirty="0"/>
              <a:t>https://github.com/Priyanshu-techp </a:t>
            </a:r>
          </a:p>
          <a:p>
            <a:r>
              <a:rPr lang="en-US" sz="2400" b="1" dirty="0"/>
              <a:t>LinkedIn : </a:t>
            </a:r>
            <a:r>
              <a:rPr lang="en-US" sz="2400" dirty="0"/>
              <a:t>https://www.linkedin.com/in/priyanshu-pandey </a:t>
            </a:r>
            <a:endParaRPr lang="en-IN" sz="1200" dirty="0"/>
          </a:p>
        </p:txBody>
      </p:sp>
      <p:sp>
        <p:nvSpPr>
          <p:cNvPr id="47" name="Freeform: Shape 46">
            <a:extLst>
              <a:ext uri="{FF2B5EF4-FFF2-40B4-BE49-F238E27FC236}">
                <a16:creationId xmlns:a16="http://schemas.microsoft.com/office/drawing/2014/main" id="{59A22F70-5693-8252-330C-9919E1126F5C}"/>
              </a:ext>
            </a:extLst>
          </p:cNvPr>
          <p:cNvSpPr/>
          <p:nvPr/>
        </p:nvSpPr>
        <p:spPr>
          <a:xfrm>
            <a:off x="-37348" y="1531650"/>
            <a:ext cx="658514" cy="1199322"/>
          </a:xfrm>
          <a:custGeom>
            <a:avLst/>
            <a:gdLst>
              <a:gd name="connsiteX0" fmla="*/ 32349 w 658514"/>
              <a:gd name="connsiteY0" fmla="*/ 0 h 1199322"/>
              <a:gd name="connsiteX1" fmla="*/ 58853 w 658514"/>
              <a:gd name="connsiteY1" fmla="*/ 0 h 1199322"/>
              <a:gd name="connsiteX2" fmla="*/ 658514 w 658514"/>
              <a:gd name="connsiteY2" fmla="*/ 599661 h 1199322"/>
              <a:gd name="connsiteX3" fmla="*/ 58853 w 658514"/>
              <a:gd name="connsiteY3" fmla="*/ 1199322 h 1199322"/>
              <a:gd name="connsiteX4" fmla="*/ 32349 w 658514"/>
              <a:gd name="connsiteY4" fmla="*/ 1199322 h 1199322"/>
              <a:gd name="connsiteX5" fmla="*/ 0 w 658514"/>
              <a:gd name="connsiteY5" fmla="*/ 1196061 h 1199322"/>
              <a:gd name="connsiteX6" fmla="*/ 0 w 658514"/>
              <a:gd name="connsiteY6" fmla="*/ 3261 h 1199322"/>
              <a:gd name="connsiteX7" fmla="*/ 32349 w 658514"/>
              <a:gd name="connsiteY7" fmla="*/ 0 h 1199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514" h="1199322">
                <a:moveTo>
                  <a:pt x="32349" y="0"/>
                </a:moveTo>
                <a:lnTo>
                  <a:pt x="58853" y="0"/>
                </a:lnTo>
                <a:cubicBezTo>
                  <a:pt x="390037" y="0"/>
                  <a:pt x="658514" y="268477"/>
                  <a:pt x="658514" y="599661"/>
                </a:cubicBezTo>
                <a:cubicBezTo>
                  <a:pt x="658514" y="930845"/>
                  <a:pt x="390037" y="1199322"/>
                  <a:pt x="58853" y="1199322"/>
                </a:cubicBezTo>
                <a:lnTo>
                  <a:pt x="32349" y="1199322"/>
                </a:lnTo>
                <a:lnTo>
                  <a:pt x="0" y="1196061"/>
                </a:lnTo>
                <a:lnTo>
                  <a:pt x="0" y="3261"/>
                </a:lnTo>
                <a:lnTo>
                  <a:pt x="32349" y="0"/>
                </a:lnTo>
                <a:close/>
              </a:path>
            </a:pathLst>
          </a:cu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121915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ppt_x"/>
                                          </p:val>
                                        </p:tav>
                                        <p:tav tm="100000">
                                          <p:val>
                                            <p:strVal val="#ppt_x"/>
                                          </p:val>
                                        </p:tav>
                                      </p:tavLst>
                                    </p:anim>
                                    <p:anim calcmode="lin" valueType="num">
                                      <p:cBhvr additive="base">
                                        <p:cTn id="24" dur="500" fill="hold"/>
                                        <p:tgtEl>
                                          <p:spTgt spid="2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500" fill="hold"/>
                                        <p:tgtEl>
                                          <p:spTgt spid="45"/>
                                        </p:tgtEl>
                                        <p:attrNameLst>
                                          <p:attrName>ppt_x</p:attrName>
                                        </p:attrNameLst>
                                      </p:cBhvr>
                                      <p:tavLst>
                                        <p:tav tm="0">
                                          <p:val>
                                            <p:strVal val="#ppt_x"/>
                                          </p:val>
                                        </p:tav>
                                        <p:tav tm="100000">
                                          <p:val>
                                            <p:strVal val="#ppt_x"/>
                                          </p:val>
                                        </p:tav>
                                      </p:tavLst>
                                    </p:anim>
                                    <p:anim calcmode="lin" valueType="num">
                                      <p:cBhvr additive="base">
                                        <p:cTn id="36" dur="500" fill="hold"/>
                                        <p:tgtEl>
                                          <p:spTgt spid="4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6" grpId="0" animBg="1"/>
      <p:bldP spid="24" grpId="0" animBg="1"/>
      <p:bldP spid="22" grpId="0" animBg="1"/>
      <p:bldP spid="20" grpId="0" animBg="1"/>
      <p:bldP spid="19" grpId="0" animBg="1"/>
      <p:bldP spid="44" grpId="0" animBg="1"/>
      <p:bldP spid="45" grpId="0"/>
      <p:bldP spid="4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38E7D6DA-BA2F-4240-9F6C-B12BBFE7AF1F}"/>
              </a:ext>
            </a:extLst>
          </p:cNvPr>
          <p:cNvSpPr/>
          <p:nvPr/>
        </p:nvSpPr>
        <p:spPr>
          <a:xfrm rot="10800000">
            <a:off x="1310955" y="-1"/>
            <a:ext cx="2597669" cy="1896583"/>
          </a:xfrm>
          <a:custGeom>
            <a:avLst/>
            <a:gdLst>
              <a:gd name="connsiteX0" fmla="*/ 1820822 w 2597669"/>
              <a:gd name="connsiteY0" fmla="*/ 1896583 h 1896583"/>
              <a:gd name="connsiteX1" fmla="*/ 0 w 2597669"/>
              <a:gd name="connsiteY1" fmla="*/ 1896583 h 1896583"/>
              <a:gd name="connsiteX2" fmla="*/ 1353424 w 2597669"/>
              <a:gd name="connsiteY2" fmla="*/ 255504 h 1896583"/>
              <a:gd name="connsiteX3" fmla="*/ 2342167 w 2597669"/>
              <a:gd name="connsiteY3" fmla="*/ 160524 h 1896583"/>
              <a:gd name="connsiteX4" fmla="*/ 2437146 w 2597669"/>
              <a:gd name="connsiteY4" fmla="*/ 1149267 h 1896583"/>
              <a:gd name="connsiteX5" fmla="*/ 1820822 w 2597669"/>
              <a:gd name="connsiteY5" fmla="*/ 1896583 h 1896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7669" h="1896583">
                <a:moveTo>
                  <a:pt x="1820822" y="1896583"/>
                </a:moveTo>
                <a:lnTo>
                  <a:pt x="0" y="1896583"/>
                </a:lnTo>
                <a:lnTo>
                  <a:pt x="1353424" y="255504"/>
                </a:lnTo>
                <a:cubicBezTo>
                  <a:pt x="1600229" y="-43758"/>
                  <a:pt x="2042905" y="-86282"/>
                  <a:pt x="2342167" y="160524"/>
                </a:cubicBezTo>
                <a:cubicBezTo>
                  <a:pt x="2641428" y="407330"/>
                  <a:pt x="2683952" y="850005"/>
                  <a:pt x="2437146" y="1149267"/>
                </a:cubicBezTo>
                <a:lnTo>
                  <a:pt x="1820822" y="1896583"/>
                </a:lnTo>
                <a:close/>
              </a:path>
            </a:pathLst>
          </a:cu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sp>
        <p:nvSpPr>
          <p:cNvPr id="26" name="Freeform: Shape 25">
            <a:extLst>
              <a:ext uri="{FF2B5EF4-FFF2-40B4-BE49-F238E27FC236}">
                <a16:creationId xmlns:a16="http://schemas.microsoft.com/office/drawing/2014/main" id="{E979A6EB-1EE6-88F7-7F4B-FAC9B510D2AA}"/>
              </a:ext>
            </a:extLst>
          </p:cNvPr>
          <p:cNvSpPr/>
          <p:nvPr/>
        </p:nvSpPr>
        <p:spPr>
          <a:xfrm rot="10800000">
            <a:off x="9520150" y="-16022"/>
            <a:ext cx="2106582" cy="1635432"/>
          </a:xfrm>
          <a:custGeom>
            <a:avLst/>
            <a:gdLst>
              <a:gd name="connsiteX0" fmla="*/ 1288996 w 2106582"/>
              <a:gd name="connsiteY0" fmla="*/ 1635432 h 1635432"/>
              <a:gd name="connsiteX1" fmla="*/ 0 w 2106582"/>
              <a:gd name="connsiteY1" fmla="*/ 1635432 h 1635432"/>
              <a:gd name="connsiteX2" fmla="*/ 1248427 w 2106582"/>
              <a:gd name="connsiteY2" fmla="*/ 160115 h 1635432"/>
              <a:gd name="connsiteX3" fmla="*/ 1885775 w 2106582"/>
              <a:gd name="connsiteY3" fmla="*/ 107024 h 1635432"/>
              <a:gd name="connsiteX4" fmla="*/ 1946467 w 2106582"/>
              <a:gd name="connsiteY4" fmla="*/ 158382 h 1635432"/>
              <a:gd name="connsiteX5" fmla="*/ 1999559 w 2106582"/>
              <a:gd name="connsiteY5" fmla="*/ 795730 h 1635432"/>
              <a:gd name="connsiteX6" fmla="*/ 1288996 w 2106582"/>
              <a:gd name="connsiteY6" fmla="*/ 1635432 h 1635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6582" h="1635432">
                <a:moveTo>
                  <a:pt x="1288996" y="1635432"/>
                </a:moveTo>
                <a:lnTo>
                  <a:pt x="0" y="1635432"/>
                </a:lnTo>
                <a:lnTo>
                  <a:pt x="1248427" y="160115"/>
                </a:lnTo>
                <a:cubicBezTo>
                  <a:pt x="1409765" y="-30544"/>
                  <a:pt x="1695115" y="-54314"/>
                  <a:pt x="1885775" y="107024"/>
                </a:cubicBezTo>
                <a:lnTo>
                  <a:pt x="1946467" y="158382"/>
                </a:lnTo>
                <a:cubicBezTo>
                  <a:pt x="2137127" y="319720"/>
                  <a:pt x="2160897" y="605070"/>
                  <a:pt x="1999559" y="795730"/>
                </a:cubicBezTo>
                <a:lnTo>
                  <a:pt x="1288996" y="1635432"/>
                </a:lnTo>
                <a:close/>
              </a:path>
            </a:pathLst>
          </a:cu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4" name="Freeform: Shape 23">
            <a:extLst>
              <a:ext uri="{FF2B5EF4-FFF2-40B4-BE49-F238E27FC236}">
                <a16:creationId xmlns:a16="http://schemas.microsoft.com/office/drawing/2014/main" id="{1ADE790D-13A5-D000-C7F6-F8357D612627}"/>
              </a:ext>
            </a:extLst>
          </p:cNvPr>
          <p:cNvSpPr/>
          <p:nvPr/>
        </p:nvSpPr>
        <p:spPr>
          <a:xfrm rot="10800000">
            <a:off x="11216310" y="74314"/>
            <a:ext cx="975690" cy="1822268"/>
          </a:xfrm>
          <a:custGeom>
            <a:avLst/>
            <a:gdLst>
              <a:gd name="connsiteX0" fmla="*/ 0 w 975690"/>
              <a:gd name="connsiteY0" fmla="*/ 1822268 h 1822268"/>
              <a:gd name="connsiteX1" fmla="*/ 0 w 975690"/>
              <a:gd name="connsiteY1" fmla="*/ 299010 h 1822268"/>
              <a:gd name="connsiteX2" fmla="*/ 117534 w 975690"/>
              <a:gd name="connsiteY2" fmla="*/ 160115 h 1822268"/>
              <a:gd name="connsiteX3" fmla="*/ 754882 w 975690"/>
              <a:gd name="connsiteY3" fmla="*/ 107024 h 1822268"/>
              <a:gd name="connsiteX4" fmla="*/ 815574 w 975690"/>
              <a:gd name="connsiteY4" fmla="*/ 158382 h 1822268"/>
              <a:gd name="connsiteX5" fmla="*/ 868666 w 975690"/>
              <a:gd name="connsiteY5" fmla="*/ 795730 h 1822268"/>
              <a:gd name="connsiteX6" fmla="*/ 0 w 975690"/>
              <a:gd name="connsiteY6" fmla="*/ 1822268 h 1822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690" h="1822268">
                <a:moveTo>
                  <a:pt x="0" y="1822268"/>
                </a:moveTo>
                <a:lnTo>
                  <a:pt x="0" y="299010"/>
                </a:lnTo>
                <a:lnTo>
                  <a:pt x="117534" y="160115"/>
                </a:lnTo>
                <a:cubicBezTo>
                  <a:pt x="278872" y="-30544"/>
                  <a:pt x="564222" y="-54314"/>
                  <a:pt x="754882" y="107024"/>
                </a:cubicBezTo>
                <a:lnTo>
                  <a:pt x="815574" y="158382"/>
                </a:lnTo>
                <a:cubicBezTo>
                  <a:pt x="1006234" y="319720"/>
                  <a:pt x="1030004" y="605070"/>
                  <a:pt x="868666" y="795730"/>
                </a:cubicBezTo>
                <a:lnTo>
                  <a:pt x="0" y="1822268"/>
                </a:lnTo>
                <a:close/>
              </a:path>
            </a:pathLst>
          </a:cu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3" name="Freeform: Shape 22">
            <a:extLst>
              <a:ext uri="{FF2B5EF4-FFF2-40B4-BE49-F238E27FC236}">
                <a16:creationId xmlns:a16="http://schemas.microsoft.com/office/drawing/2014/main" id="{F6B666CE-A76A-19B2-083D-AD13573C595F}"/>
              </a:ext>
            </a:extLst>
          </p:cNvPr>
          <p:cNvSpPr/>
          <p:nvPr/>
        </p:nvSpPr>
        <p:spPr>
          <a:xfrm rot="10800000">
            <a:off x="2133600" y="259080"/>
            <a:ext cx="7931426" cy="6492240"/>
          </a:xfrm>
          <a:custGeom>
            <a:avLst/>
            <a:gdLst>
              <a:gd name="connsiteX0" fmla="*/ 4685306 w 7931426"/>
              <a:gd name="connsiteY0" fmla="*/ 6492240 h 6492240"/>
              <a:gd name="connsiteX1" fmla="*/ 3246120 w 7931426"/>
              <a:gd name="connsiteY1" fmla="*/ 6492240 h 6492240"/>
              <a:gd name="connsiteX2" fmla="*/ 0 w 7931426"/>
              <a:gd name="connsiteY2" fmla="*/ 3246120 h 6492240"/>
              <a:gd name="connsiteX3" fmla="*/ 3246120 w 7931426"/>
              <a:gd name="connsiteY3" fmla="*/ 0 h 6492240"/>
              <a:gd name="connsiteX4" fmla="*/ 4685306 w 7931426"/>
              <a:gd name="connsiteY4" fmla="*/ 0 h 6492240"/>
              <a:gd name="connsiteX5" fmla="*/ 7931426 w 7931426"/>
              <a:gd name="connsiteY5" fmla="*/ 3246120 h 6492240"/>
              <a:gd name="connsiteX6" fmla="*/ 4685306 w 7931426"/>
              <a:gd name="connsiteY6" fmla="*/ 6492240 h 6492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31426" h="6492240">
                <a:moveTo>
                  <a:pt x="4685306" y="6492240"/>
                </a:moveTo>
                <a:lnTo>
                  <a:pt x="3246120" y="6492240"/>
                </a:lnTo>
                <a:cubicBezTo>
                  <a:pt x="1453337" y="6492240"/>
                  <a:pt x="0" y="5038903"/>
                  <a:pt x="0" y="3246120"/>
                </a:cubicBezTo>
                <a:cubicBezTo>
                  <a:pt x="0" y="1453337"/>
                  <a:pt x="1453337" y="0"/>
                  <a:pt x="3246120" y="0"/>
                </a:cubicBezTo>
                <a:lnTo>
                  <a:pt x="4685306" y="0"/>
                </a:lnTo>
                <a:cubicBezTo>
                  <a:pt x="6478089" y="0"/>
                  <a:pt x="7931426" y="1453337"/>
                  <a:pt x="7931426" y="3246120"/>
                </a:cubicBezTo>
                <a:cubicBezTo>
                  <a:pt x="7931426" y="5038903"/>
                  <a:pt x="6478089" y="6492240"/>
                  <a:pt x="4685306" y="6492240"/>
                </a:cubicBezTo>
                <a:close/>
              </a:path>
            </a:pathLst>
          </a:custGeom>
          <a:gradFill>
            <a:gsLst>
              <a:gs pos="100000">
                <a:srgbClr val="83CAEB"/>
              </a:gs>
              <a:gs pos="0">
                <a:schemeClr val="accent1">
                  <a:lumMod val="5000"/>
                  <a:lumOff val="95000"/>
                </a:schemeClr>
              </a:gs>
              <a:gs pos="42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2" name="Freeform: Shape 21">
            <a:extLst>
              <a:ext uri="{FF2B5EF4-FFF2-40B4-BE49-F238E27FC236}">
                <a16:creationId xmlns:a16="http://schemas.microsoft.com/office/drawing/2014/main" id="{7829AA5E-4815-8ABC-B87A-BC43345E952F}"/>
              </a:ext>
            </a:extLst>
          </p:cNvPr>
          <p:cNvSpPr/>
          <p:nvPr/>
        </p:nvSpPr>
        <p:spPr>
          <a:xfrm rot="10800000">
            <a:off x="10500958" y="1796158"/>
            <a:ext cx="1023199" cy="1024411"/>
          </a:xfrm>
          <a:custGeom>
            <a:avLst/>
            <a:gdLst>
              <a:gd name="connsiteX0" fmla="*/ 550476 w 1023199"/>
              <a:gd name="connsiteY0" fmla="*/ 1022841 h 1024411"/>
              <a:gd name="connsiteX1" fmla="*/ 220807 w 1023199"/>
              <a:gd name="connsiteY1" fmla="*/ 917388 h 1024411"/>
              <a:gd name="connsiteX2" fmla="*/ 160114 w 1023199"/>
              <a:gd name="connsiteY2" fmla="*/ 866029 h 1024411"/>
              <a:gd name="connsiteX3" fmla="*/ 107023 w 1023199"/>
              <a:gd name="connsiteY3" fmla="*/ 228681 h 1024411"/>
              <a:gd name="connsiteX4" fmla="*/ 165043 w 1023199"/>
              <a:gd name="connsiteY4" fmla="*/ 160116 h 1024411"/>
              <a:gd name="connsiteX5" fmla="*/ 802391 w 1023199"/>
              <a:gd name="connsiteY5" fmla="*/ 107024 h 1024411"/>
              <a:gd name="connsiteX6" fmla="*/ 863084 w 1023199"/>
              <a:gd name="connsiteY6" fmla="*/ 158382 h 1024411"/>
              <a:gd name="connsiteX7" fmla="*/ 916175 w 1023199"/>
              <a:gd name="connsiteY7" fmla="*/ 795730 h 1024411"/>
              <a:gd name="connsiteX8" fmla="*/ 858155 w 1023199"/>
              <a:gd name="connsiteY8" fmla="*/ 864296 h 1024411"/>
              <a:gd name="connsiteX9" fmla="*/ 550476 w 1023199"/>
              <a:gd name="connsiteY9" fmla="*/ 1022841 h 1024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3199" h="1024411">
                <a:moveTo>
                  <a:pt x="550476" y="1022841"/>
                </a:moveTo>
                <a:cubicBezTo>
                  <a:pt x="435139" y="1032449"/>
                  <a:pt x="316137" y="998057"/>
                  <a:pt x="220807" y="917388"/>
                </a:cubicBezTo>
                <a:lnTo>
                  <a:pt x="160114" y="866029"/>
                </a:lnTo>
                <a:cubicBezTo>
                  <a:pt x="-30545" y="704691"/>
                  <a:pt x="-54315" y="419341"/>
                  <a:pt x="107023" y="228681"/>
                </a:cubicBezTo>
                <a:lnTo>
                  <a:pt x="165043" y="160116"/>
                </a:lnTo>
                <a:cubicBezTo>
                  <a:pt x="326381" y="-30544"/>
                  <a:pt x="611732" y="-54314"/>
                  <a:pt x="802391" y="107024"/>
                </a:cubicBezTo>
                <a:lnTo>
                  <a:pt x="863084" y="158382"/>
                </a:lnTo>
                <a:cubicBezTo>
                  <a:pt x="1053743" y="319720"/>
                  <a:pt x="1077513" y="605071"/>
                  <a:pt x="916175" y="795730"/>
                </a:cubicBezTo>
                <a:lnTo>
                  <a:pt x="858155" y="864296"/>
                </a:lnTo>
                <a:cubicBezTo>
                  <a:pt x="777486" y="959626"/>
                  <a:pt x="665814" y="1013234"/>
                  <a:pt x="550476" y="1022841"/>
                </a:cubicBezTo>
                <a:close/>
              </a:path>
            </a:pathLst>
          </a:cu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1" name="Freeform: Shape 20">
            <a:extLst>
              <a:ext uri="{FF2B5EF4-FFF2-40B4-BE49-F238E27FC236}">
                <a16:creationId xmlns:a16="http://schemas.microsoft.com/office/drawing/2014/main" id="{D099CC95-9404-FFA1-E4F8-FF49843AC9CA}"/>
              </a:ext>
            </a:extLst>
          </p:cNvPr>
          <p:cNvSpPr/>
          <p:nvPr/>
        </p:nvSpPr>
        <p:spPr>
          <a:xfrm rot="10800000">
            <a:off x="311424" y="1806351"/>
            <a:ext cx="1225826" cy="1199322"/>
          </a:xfrm>
          <a:custGeom>
            <a:avLst/>
            <a:gdLst>
              <a:gd name="connsiteX0" fmla="*/ 626165 w 1225826"/>
              <a:gd name="connsiteY0" fmla="*/ 1199322 h 1199322"/>
              <a:gd name="connsiteX1" fmla="*/ 599661 w 1225826"/>
              <a:gd name="connsiteY1" fmla="*/ 1199322 h 1199322"/>
              <a:gd name="connsiteX2" fmla="*/ 0 w 1225826"/>
              <a:gd name="connsiteY2" fmla="*/ 599661 h 1199322"/>
              <a:gd name="connsiteX3" fmla="*/ 599661 w 1225826"/>
              <a:gd name="connsiteY3" fmla="*/ 0 h 1199322"/>
              <a:gd name="connsiteX4" fmla="*/ 626165 w 1225826"/>
              <a:gd name="connsiteY4" fmla="*/ 0 h 1199322"/>
              <a:gd name="connsiteX5" fmla="*/ 1225826 w 1225826"/>
              <a:gd name="connsiteY5" fmla="*/ 599661 h 1199322"/>
              <a:gd name="connsiteX6" fmla="*/ 626165 w 1225826"/>
              <a:gd name="connsiteY6" fmla="*/ 1199322 h 1199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5826" h="1199322">
                <a:moveTo>
                  <a:pt x="626165" y="1199322"/>
                </a:moveTo>
                <a:lnTo>
                  <a:pt x="599661" y="1199322"/>
                </a:lnTo>
                <a:cubicBezTo>
                  <a:pt x="268477" y="1199322"/>
                  <a:pt x="0" y="930845"/>
                  <a:pt x="0" y="599661"/>
                </a:cubicBezTo>
                <a:cubicBezTo>
                  <a:pt x="0" y="268477"/>
                  <a:pt x="268477" y="0"/>
                  <a:pt x="599661" y="0"/>
                </a:cubicBezTo>
                <a:lnTo>
                  <a:pt x="626165" y="0"/>
                </a:lnTo>
                <a:cubicBezTo>
                  <a:pt x="957349" y="0"/>
                  <a:pt x="1225826" y="268477"/>
                  <a:pt x="1225826" y="599661"/>
                </a:cubicBezTo>
                <a:cubicBezTo>
                  <a:pt x="1225826" y="930845"/>
                  <a:pt x="957349" y="1199322"/>
                  <a:pt x="626165" y="1199322"/>
                </a:cubicBezTo>
                <a:close/>
              </a:path>
            </a:pathLst>
          </a:cu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0" name="Freeform: Shape 19">
            <a:extLst>
              <a:ext uri="{FF2B5EF4-FFF2-40B4-BE49-F238E27FC236}">
                <a16:creationId xmlns:a16="http://schemas.microsoft.com/office/drawing/2014/main" id="{A4C3670F-365E-FBDF-E301-71199CEB919A}"/>
              </a:ext>
            </a:extLst>
          </p:cNvPr>
          <p:cNvSpPr/>
          <p:nvPr/>
        </p:nvSpPr>
        <p:spPr>
          <a:xfrm rot="10800000">
            <a:off x="10965483" y="2308363"/>
            <a:ext cx="1226517" cy="2118682"/>
          </a:xfrm>
          <a:custGeom>
            <a:avLst/>
            <a:gdLst>
              <a:gd name="connsiteX0" fmla="*/ 0 w 1226517"/>
              <a:gd name="connsiteY0" fmla="*/ 2118682 h 2118682"/>
              <a:gd name="connsiteX1" fmla="*/ 0 w 1226517"/>
              <a:gd name="connsiteY1" fmla="*/ 595423 h 2118682"/>
              <a:gd name="connsiteX2" fmla="*/ 368361 w 1226517"/>
              <a:gd name="connsiteY2" fmla="*/ 160116 h 2118682"/>
              <a:gd name="connsiteX3" fmla="*/ 1005709 w 1226517"/>
              <a:gd name="connsiteY3" fmla="*/ 107024 h 2118682"/>
              <a:gd name="connsiteX4" fmla="*/ 1066401 w 1226517"/>
              <a:gd name="connsiteY4" fmla="*/ 158383 h 2118682"/>
              <a:gd name="connsiteX5" fmla="*/ 1119493 w 1226517"/>
              <a:gd name="connsiteY5" fmla="*/ 795731 h 2118682"/>
              <a:gd name="connsiteX6" fmla="*/ 0 w 1226517"/>
              <a:gd name="connsiteY6" fmla="*/ 2118682 h 2118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6517" h="2118682">
                <a:moveTo>
                  <a:pt x="0" y="2118682"/>
                </a:moveTo>
                <a:lnTo>
                  <a:pt x="0" y="595423"/>
                </a:lnTo>
                <a:lnTo>
                  <a:pt x="368361" y="160116"/>
                </a:lnTo>
                <a:cubicBezTo>
                  <a:pt x="529699" y="-30544"/>
                  <a:pt x="815049" y="-54314"/>
                  <a:pt x="1005709" y="107024"/>
                </a:cubicBezTo>
                <a:lnTo>
                  <a:pt x="1066401" y="158383"/>
                </a:lnTo>
                <a:cubicBezTo>
                  <a:pt x="1257061" y="319721"/>
                  <a:pt x="1280831" y="605071"/>
                  <a:pt x="1119493" y="795731"/>
                </a:cubicBezTo>
                <a:lnTo>
                  <a:pt x="0" y="2118682"/>
                </a:lnTo>
                <a:close/>
              </a:path>
            </a:pathLst>
          </a:cu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9" name="Freeform: Shape 18">
            <a:extLst>
              <a:ext uri="{FF2B5EF4-FFF2-40B4-BE49-F238E27FC236}">
                <a16:creationId xmlns:a16="http://schemas.microsoft.com/office/drawing/2014/main" id="{8950E7DA-39D8-429E-5C76-B42816E7E2B6}"/>
              </a:ext>
            </a:extLst>
          </p:cNvPr>
          <p:cNvSpPr/>
          <p:nvPr/>
        </p:nvSpPr>
        <p:spPr>
          <a:xfrm rot="10800000">
            <a:off x="10180558" y="4286824"/>
            <a:ext cx="1023199" cy="1024410"/>
          </a:xfrm>
          <a:custGeom>
            <a:avLst/>
            <a:gdLst>
              <a:gd name="connsiteX0" fmla="*/ 550476 w 1023199"/>
              <a:gd name="connsiteY0" fmla="*/ 1022840 h 1024410"/>
              <a:gd name="connsiteX1" fmla="*/ 220807 w 1023199"/>
              <a:gd name="connsiteY1" fmla="*/ 917387 h 1024410"/>
              <a:gd name="connsiteX2" fmla="*/ 160114 w 1023199"/>
              <a:gd name="connsiteY2" fmla="*/ 866029 h 1024410"/>
              <a:gd name="connsiteX3" fmla="*/ 107023 w 1023199"/>
              <a:gd name="connsiteY3" fmla="*/ 228681 h 1024410"/>
              <a:gd name="connsiteX4" fmla="*/ 165043 w 1023199"/>
              <a:gd name="connsiteY4" fmla="*/ 160116 h 1024410"/>
              <a:gd name="connsiteX5" fmla="*/ 802391 w 1023199"/>
              <a:gd name="connsiteY5" fmla="*/ 107024 h 1024410"/>
              <a:gd name="connsiteX6" fmla="*/ 863084 w 1023199"/>
              <a:gd name="connsiteY6" fmla="*/ 158382 h 1024410"/>
              <a:gd name="connsiteX7" fmla="*/ 916175 w 1023199"/>
              <a:gd name="connsiteY7" fmla="*/ 795730 h 1024410"/>
              <a:gd name="connsiteX8" fmla="*/ 858155 w 1023199"/>
              <a:gd name="connsiteY8" fmla="*/ 864296 h 1024410"/>
              <a:gd name="connsiteX9" fmla="*/ 550476 w 1023199"/>
              <a:gd name="connsiteY9" fmla="*/ 1022840 h 1024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3199" h="1024410">
                <a:moveTo>
                  <a:pt x="550476" y="1022840"/>
                </a:moveTo>
                <a:cubicBezTo>
                  <a:pt x="435139" y="1032448"/>
                  <a:pt x="316137" y="998056"/>
                  <a:pt x="220807" y="917387"/>
                </a:cubicBezTo>
                <a:lnTo>
                  <a:pt x="160114" y="866029"/>
                </a:lnTo>
                <a:cubicBezTo>
                  <a:pt x="-30545" y="704691"/>
                  <a:pt x="-54315" y="419341"/>
                  <a:pt x="107023" y="228681"/>
                </a:cubicBezTo>
                <a:lnTo>
                  <a:pt x="165043" y="160116"/>
                </a:lnTo>
                <a:cubicBezTo>
                  <a:pt x="326381" y="-30544"/>
                  <a:pt x="611732" y="-54314"/>
                  <a:pt x="802391" y="107024"/>
                </a:cubicBezTo>
                <a:lnTo>
                  <a:pt x="863084" y="158382"/>
                </a:lnTo>
                <a:cubicBezTo>
                  <a:pt x="1053743" y="319720"/>
                  <a:pt x="1077513" y="605071"/>
                  <a:pt x="916175" y="795730"/>
                </a:cubicBezTo>
                <a:lnTo>
                  <a:pt x="858155" y="864296"/>
                </a:lnTo>
                <a:cubicBezTo>
                  <a:pt x="777486" y="959626"/>
                  <a:pt x="665814" y="1013233"/>
                  <a:pt x="550476" y="1022840"/>
                </a:cubicBezTo>
                <a:close/>
              </a:path>
            </a:pathLst>
          </a:cu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6" name="TextBox 35">
            <a:extLst>
              <a:ext uri="{FF2B5EF4-FFF2-40B4-BE49-F238E27FC236}">
                <a16:creationId xmlns:a16="http://schemas.microsoft.com/office/drawing/2014/main" id="{CCDE7E2A-06C5-4EB3-0AE0-58DBD8D6A4FC}"/>
              </a:ext>
            </a:extLst>
          </p:cNvPr>
          <p:cNvSpPr txBox="1"/>
          <p:nvPr/>
        </p:nvSpPr>
        <p:spPr>
          <a:xfrm>
            <a:off x="2156496" y="1605358"/>
            <a:ext cx="7938052" cy="2954655"/>
          </a:xfrm>
          <a:prstGeom prst="rect">
            <a:avLst/>
          </a:prstGeom>
          <a:noFill/>
        </p:spPr>
        <p:txBody>
          <a:bodyPr wrap="square" rtlCol="0">
            <a:spAutoFit/>
          </a:bodyPr>
          <a:lstStyle/>
          <a:p>
            <a:pPr algn="ctr"/>
            <a:r>
              <a:rPr lang="en-US" sz="4800" b="1" u="sng" dirty="0">
                <a:effectLst>
                  <a:outerShdw blurRad="38100" dist="38100" dir="2700000" algn="tl">
                    <a:srgbClr val="000000">
                      <a:alpha val="43137"/>
                    </a:srgbClr>
                  </a:outerShdw>
                </a:effectLst>
              </a:rPr>
              <a:t>Problem Statement : </a:t>
            </a:r>
          </a:p>
          <a:p>
            <a:pPr algn="ctr"/>
            <a:endParaRPr lang="en-US" dirty="0"/>
          </a:p>
          <a:p>
            <a:pPr algn="just"/>
            <a:r>
              <a:rPr lang="en-US" dirty="0"/>
              <a:t>          </a:t>
            </a:r>
            <a:r>
              <a:rPr lang="en-US" sz="2400" dirty="0"/>
              <a:t>Create the intelligent system to predict the customer satisfaction level using machine learning models. It help to improve customer service quality. And create best interactive Power BI dashboard to help business enhance and decision making.</a:t>
            </a:r>
            <a:endParaRPr lang="en-IN" dirty="0"/>
          </a:p>
        </p:txBody>
      </p:sp>
    </p:spTree>
    <p:extLst>
      <p:ext uri="{BB962C8B-B14F-4D97-AF65-F5344CB8AC3E}">
        <p14:creationId xmlns:p14="http://schemas.microsoft.com/office/powerpoint/2010/main" val="3407650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ppt_x"/>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anim calcmode="lin" valueType="num">
                                      <p:cBhvr additive="base">
                                        <p:cTn id="39" dur="500" fill="hold"/>
                                        <p:tgtEl>
                                          <p:spTgt spid="36"/>
                                        </p:tgtEl>
                                        <p:attrNameLst>
                                          <p:attrName>ppt_x</p:attrName>
                                        </p:attrNameLst>
                                      </p:cBhvr>
                                      <p:tavLst>
                                        <p:tav tm="0">
                                          <p:val>
                                            <p:strVal val="#ppt_x"/>
                                          </p:val>
                                        </p:tav>
                                        <p:tav tm="100000">
                                          <p:val>
                                            <p:strVal val="#ppt_x"/>
                                          </p:val>
                                        </p:tav>
                                      </p:tavLst>
                                    </p:anim>
                                    <p:anim calcmode="lin" valueType="num">
                                      <p:cBhvr additive="base">
                                        <p:cTn id="4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6" grpId="0" animBg="1"/>
      <p:bldP spid="24" grpId="0" animBg="1"/>
      <p:bldP spid="23" grpId="0" animBg="1"/>
      <p:bldP spid="22" grpId="0" animBg="1"/>
      <p:bldP spid="21" grpId="0" animBg="1"/>
      <p:bldP spid="20" grpId="0" animBg="1"/>
      <p:bldP spid="19" grpId="0" animBg="1"/>
      <p:bldP spid="3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38E7D6DA-BA2F-4240-9F6C-B12BBFE7AF1F}"/>
              </a:ext>
            </a:extLst>
          </p:cNvPr>
          <p:cNvSpPr/>
          <p:nvPr/>
        </p:nvSpPr>
        <p:spPr>
          <a:xfrm rot="10800000">
            <a:off x="428354" y="-1"/>
            <a:ext cx="2597669" cy="1880510"/>
          </a:xfrm>
          <a:custGeom>
            <a:avLst/>
            <a:gdLst>
              <a:gd name="connsiteX0" fmla="*/ 1820822 w 2597669"/>
              <a:gd name="connsiteY0" fmla="*/ 1896583 h 1896583"/>
              <a:gd name="connsiteX1" fmla="*/ 0 w 2597669"/>
              <a:gd name="connsiteY1" fmla="*/ 1896583 h 1896583"/>
              <a:gd name="connsiteX2" fmla="*/ 1353424 w 2597669"/>
              <a:gd name="connsiteY2" fmla="*/ 255504 h 1896583"/>
              <a:gd name="connsiteX3" fmla="*/ 2342167 w 2597669"/>
              <a:gd name="connsiteY3" fmla="*/ 160524 h 1896583"/>
              <a:gd name="connsiteX4" fmla="*/ 2437146 w 2597669"/>
              <a:gd name="connsiteY4" fmla="*/ 1149267 h 1896583"/>
              <a:gd name="connsiteX5" fmla="*/ 1820822 w 2597669"/>
              <a:gd name="connsiteY5" fmla="*/ 1896583 h 1896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7669" h="1896583">
                <a:moveTo>
                  <a:pt x="1820822" y="1896583"/>
                </a:moveTo>
                <a:lnTo>
                  <a:pt x="0" y="1896583"/>
                </a:lnTo>
                <a:lnTo>
                  <a:pt x="1353424" y="255504"/>
                </a:lnTo>
                <a:cubicBezTo>
                  <a:pt x="1600229" y="-43758"/>
                  <a:pt x="2042905" y="-86282"/>
                  <a:pt x="2342167" y="160524"/>
                </a:cubicBezTo>
                <a:cubicBezTo>
                  <a:pt x="2641428" y="407330"/>
                  <a:pt x="2683952" y="850005"/>
                  <a:pt x="2437146" y="1149267"/>
                </a:cubicBezTo>
                <a:lnTo>
                  <a:pt x="1820822" y="1896583"/>
                </a:lnTo>
                <a:close/>
              </a:path>
            </a:pathLst>
          </a:cu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sp>
        <p:nvSpPr>
          <p:cNvPr id="26" name="Freeform: Shape 25">
            <a:extLst>
              <a:ext uri="{FF2B5EF4-FFF2-40B4-BE49-F238E27FC236}">
                <a16:creationId xmlns:a16="http://schemas.microsoft.com/office/drawing/2014/main" id="{E979A6EB-1EE6-88F7-7F4B-FAC9B510D2AA}"/>
              </a:ext>
            </a:extLst>
          </p:cNvPr>
          <p:cNvSpPr/>
          <p:nvPr/>
        </p:nvSpPr>
        <p:spPr>
          <a:xfrm rot="10800000">
            <a:off x="9592815" y="0"/>
            <a:ext cx="2106582" cy="1635432"/>
          </a:xfrm>
          <a:custGeom>
            <a:avLst/>
            <a:gdLst>
              <a:gd name="connsiteX0" fmla="*/ 1288996 w 2106582"/>
              <a:gd name="connsiteY0" fmla="*/ 1635432 h 1635432"/>
              <a:gd name="connsiteX1" fmla="*/ 0 w 2106582"/>
              <a:gd name="connsiteY1" fmla="*/ 1635432 h 1635432"/>
              <a:gd name="connsiteX2" fmla="*/ 1248427 w 2106582"/>
              <a:gd name="connsiteY2" fmla="*/ 160115 h 1635432"/>
              <a:gd name="connsiteX3" fmla="*/ 1885775 w 2106582"/>
              <a:gd name="connsiteY3" fmla="*/ 107024 h 1635432"/>
              <a:gd name="connsiteX4" fmla="*/ 1946467 w 2106582"/>
              <a:gd name="connsiteY4" fmla="*/ 158382 h 1635432"/>
              <a:gd name="connsiteX5" fmla="*/ 1999559 w 2106582"/>
              <a:gd name="connsiteY5" fmla="*/ 795730 h 1635432"/>
              <a:gd name="connsiteX6" fmla="*/ 1288996 w 2106582"/>
              <a:gd name="connsiteY6" fmla="*/ 1635432 h 1635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6582" h="1635432">
                <a:moveTo>
                  <a:pt x="1288996" y="1635432"/>
                </a:moveTo>
                <a:lnTo>
                  <a:pt x="0" y="1635432"/>
                </a:lnTo>
                <a:lnTo>
                  <a:pt x="1248427" y="160115"/>
                </a:lnTo>
                <a:cubicBezTo>
                  <a:pt x="1409765" y="-30544"/>
                  <a:pt x="1695115" y="-54314"/>
                  <a:pt x="1885775" y="107024"/>
                </a:cubicBezTo>
                <a:lnTo>
                  <a:pt x="1946467" y="158382"/>
                </a:lnTo>
                <a:cubicBezTo>
                  <a:pt x="2137127" y="319720"/>
                  <a:pt x="2160897" y="605070"/>
                  <a:pt x="1999559" y="795730"/>
                </a:cubicBezTo>
                <a:lnTo>
                  <a:pt x="1288996" y="1635432"/>
                </a:lnTo>
                <a:close/>
              </a:path>
            </a:pathLst>
          </a:cu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4" name="Freeform: Shape 23">
            <a:extLst>
              <a:ext uri="{FF2B5EF4-FFF2-40B4-BE49-F238E27FC236}">
                <a16:creationId xmlns:a16="http://schemas.microsoft.com/office/drawing/2014/main" id="{1ADE790D-13A5-D000-C7F6-F8357D612627}"/>
              </a:ext>
            </a:extLst>
          </p:cNvPr>
          <p:cNvSpPr/>
          <p:nvPr/>
        </p:nvSpPr>
        <p:spPr>
          <a:xfrm rot="10800000">
            <a:off x="11197663" y="80986"/>
            <a:ext cx="994336" cy="1822268"/>
          </a:xfrm>
          <a:custGeom>
            <a:avLst/>
            <a:gdLst>
              <a:gd name="connsiteX0" fmla="*/ 0 w 975690"/>
              <a:gd name="connsiteY0" fmla="*/ 1822268 h 1822268"/>
              <a:gd name="connsiteX1" fmla="*/ 0 w 975690"/>
              <a:gd name="connsiteY1" fmla="*/ 299010 h 1822268"/>
              <a:gd name="connsiteX2" fmla="*/ 117534 w 975690"/>
              <a:gd name="connsiteY2" fmla="*/ 160115 h 1822268"/>
              <a:gd name="connsiteX3" fmla="*/ 754882 w 975690"/>
              <a:gd name="connsiteY3" fmla="*/ 107024 h 1822268"/>
              <a:gd name="connsiteX4" fmla="*/ 815574 w 975690"/>
              <a:gd name="connsiteY4" fmla="*/ 158382 h 1822268"/>
              <a:gd name="connsiteX5" fmla="*/ 868666 w 975690"/>
              <a:gd name="connsiteY5" fmla="*/ 795730 h 1822268"/>
              <a:gd name="connsiteX6" fmla="*/ 0 w 975690"/>
              <a:gd name="connsiteY6" fmla="*/ 1822268 h 1822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690" h="1822268">
                <a:moveTo>
                  <a:pt x="0" y="1822268"/>
                </a:moveTo>
                <a:lnTo>
                  <a:pt x="0" y="299010"/>
                </a:lnTo>
                <a:lnTo>
                  <a:pt x="117534" y="160115"/>
                </a:lnTo>
                <a:cubicBezTo>
                  <a:pt x="278872" y="-30544"/>
                  <a:pt x="564222" y="-54314"/>
                  <a:pt x="754882" y="107024"/>
                </a:cubicBezTo>
                <a:lnTo>
                  <a:pt x="815574" y="158382"/>
                </a:lnTo>
                <a:cubicBezTo>
                  <a:pt x="1006234" y="319720"/>
                  <a:pt x="1030004" y="605070"/>
                  <a:pt x="868666" y="795730"/>
                </a:cubicBezTo>
                <a:lnTo>
                  <a:pt x="0" y="1822268"/>
                </a:lnTo>
                <a:close/>
              </a:path>
            </a:pathLst>
          </a:cu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2" name="Freeform: Shape 21">
            <a:extLst>
              <a:ext uri="{FF2B5EF4-FFF2-40B4-BE49-F238E27FC236}">
                <a16:creationId xmlns:a16="http://schemas.microsoft.com/office/drawing/2014/main" id="{7829AA5E-4815-8ABC-B87A-BC43345E952F}"/>
              </a:ext>
            </a:extLst>
          </p:cNvPr>
          <p:cNvSpPr/>
          <p:nvPr/>
        </p:nvSpPr>
        <p:spPr>
          <a:xfrm rot="10800000">
            <a:off x="10500958" y="1796158"/>
            <a:ext cx="1023199" cy="1024411"/>
          </a:xfrm>
          <a:custGeom>
            <a:avLst/>
            <a:gdLst>
              <a:gd name="connsiteX0" fmla="*/ 550476 w 1023199"/>
              <a:gd name="connsiteY0" fmla="*/ 1022841 h 1024411"/>
              <a:gd name="connsiteX1" fmla="*/ 220807 w 1023199"/>
              <a:gd name="connsiteY1" fmla="*/ 917388 h 1024411"/>
              <a:gd name="connsiteX2" fmla="*/ 160114 w 1023199"/>
              <a:gd name="connsiteY2" fmla="*/ 866029 h 1024411"/>
              <a:gd name="connsiteX3" fmla="*/ 107023 w 1023199"/>
              <a:gd name="connsiteY3" fmla="*/ 228681 h 1024411"/>
              <a:gd name="connsiteX4" fmla="*/ 165043 w 1023199"/>
              <a:gd name="connsiteY4" fmla="*/ 160116 h 1024411"/>
              <a:gd name="connsiteX5" fmla="*/ 802391 w 1023199"/>
              <a:gd name="connsiteY5" fmla="*/ 107024 h 1024411"/>
              <a:gd name="connsiteX6" fmla="*/ 863084 w 1023199"/>
              <a:gd name="connsiteY6" fmla="*/ 158382 h 1024411"/>
              <a:gd name="connsiteX7" fmla="*/ 916175 w 1023199"/>
              <a:gd name="connsiteY7" fmla="*/ 795730 h 1024411"/>
              <a:gd name="connsiteX8" fmla="*/ 858155 w 1023199"/>
              <a:gd name="connsiteY8" fmla="*/ 864296 h 1024411"/>
              <a:gd name="connsiteX9" fmla="*/ 550476 w 1023199"/>
              <a:gd name="connsiteY9" fmla="*/ 1022841 h 1024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3199" h="1024411">
                <a:moveTo>
                  <a:pt x="550476" y="1022841"/>
                </a:moveTo>
                <a:cubicBezTo>
                  <a:pt x="435139" y="1032449"/>
                  <a:pt x="316137" y="998057"/>
                  <a:pt x="220807" y="917388"/>
                </a:cubicBezTo>
                <a:lnTo>
                  <a:pt x="160114" y="866029"/>
                </a:lnTo>
                <a:cubicBezTo>
                  <a:pt x="-30545" y="704691"/>
                  <a:pt x="-54315" y="419341"/>
                  <a:pt x="107023" y="228681"/>
                </a:cubicBezTo>
                <a:lnTo>
                  <a:pt x="165043" y="160116"/>
                </a:lnTo>
                <a:cubicBezTo>
                  <a:pt x="326381" y="-30544"/>
                  <a:pt x="611732" y="-54314"/>
                  <a:pt x="802391" y="107024"/>
                </a:cubicBezTo>
                <a:lnTo>
                  <a:pt x="863084" y="158382"/>
                </a:lnTo>
                <a:cubicBezTo>
                  <a:pt x="1053743" y="319720"/>
                  <a:pt x="1077513" y="605071"/>
                  <a:pt x="916175" y="795730"/>
                </a:cubicBezTo>
                <a:lnTo>
                  <a:pt x="858155" y="864296"/>
                </a:lnTo>
                <a:cubicBezTo>
                  <a:pt x="777486" y="959626"/>
                  <a:pt x="665814" y="1013234"/>
                  <a:pt x="550476" y="1022841"/>
                </a:cubicBezTo>
                <a:close/>
              </a:path>
            </a:pathLst>
          </a:cu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0" name="Freeform: Shape 19">
            <a:extLst>
              <a:ext uri="{FF2B5EF4-FFF2-40B4-BE49-F238E27FC236}">
                <a16:creationId xmlns:a16="http://schemas.microsoft.com/office/drawing/2014/main" id="{A4C3670F-365E-FBDF-E301-71199CEB919A}"/>
              </a:ext>
            </a:extLst>
          </p:cNvPr>
          <p:cNvSpPr/>
          <p:nvPr/>
        </p:nvSpPr>
        <p:spPr>
          <a:xfrm rot="10800000">
            <a:off x="10946835" y="2352538"/>
            <a:ext cx="1245164" cy="2118682"/>
          </a:xfrm>
          <a:custGeom>
            <a:avLst/>
            <a:gdLst>
              <a:gd name="connsiteX0" fmla="*/ 0 w 1226517"/>
              <a:gd name="connsiteY0" fmla="*/ 2118682 h 2118682"/>
              <a:gd name="connsiteX1" fmla="*/ 0 w 1226517"/>
              <a:gd name="connsiteY1" fmla="*/ 595423 h 2118682"/>
              <a:gd name="connsiteX2" fmla="*/ 368361 w 1226517"/>
              <a:gd name="connsiteY2" fmla="*/ 160116 h 2118682"/>
              <a:gd name="connsiteX3" fmla="*/ 1005709 w 1226517"/>
              <a:gd name="connsiteY3" fmla="*/ 107024 h 2118682"/>
              <a:gd name="connsiteX4" fmla="*/ 1066401 w 1226517"/>
              <a:gd name="connsiteY4" fmla="*/ 158383 h 2118682"/>
              <a:gd name="connsiteX5" fmla="*/ 1119493 w 1226517"/>
              <a:gd name="connsiteY5" fmla="*/ 795731 h 2118682"/>
              <a:gd name="connsiteX6" fmla="*/ 0 w 1226517"/>
              <a:gd name="connsiteY6" fmla="*/ 2118682 h 2118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6517" h="2118682">
                <a:moveTo>
                  <a:pt x="0" y="2118682"/>
                </a:moveTo>
                <a:lnTo>
                  <a:pt x="0" y="595423"/>
                </a:lnTo>
                <a:lnTo>
                  <a:pt x="368361" y="160116"/>
                </a:lnTo>
                <a:cubicBezTo>
                  <a:pt x="529699" y="-30544"/>
                  <a:pt x="815049" y="-54314"/>
                  <a:pt x="1005709" y="107024"/>
                </a:cubicBezTo>
                <a:lnTo>
                  <a:pt x="1066401" y="158383"/>
                </a:lnTo>
                <a:cubicBezTo>
                  <a:pt x="1257061" y="319721"/>
                  <a:pt x="1280831" y="605071"/>
                  <a:pt x="1119493" y="795731"/>
                </a:cubicBezTo>
                <a:lnTo>
                  <a:pt x="0" y="2118682"/>
                </a:lnTo>
                <a:close/>
              </a:path>
            </a:pathLst>
          </a:cu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9" name="Freeform: Shape 18">
            <a:extLst>
              <a:ext uri="{FF2B5EF4-FFF2-40B4-BE49-F238E27FC236}">
                <a16:creationId xmlns:a16="http://schemas.microsoft.com/office/drawing/2014/main" id="{8950E7DA-39D8-429E-5C76-B42816E7E2B6}"/>
              </a:ext>
            </a:extLst>
          </p:cNvPr>
          <p:cNvSpPr/>
          <p:nvPr/>
        </p:nvSpPr>
        <p:spPr>
          <a:xfrm rot="10800000">
            <a:off x="10180558" y="4286824"/>
            <a:ext cx="1023199" cy="1024410"/>
          </a:xfrm>
          <a:custGeom>
            <a:avLst/>
            <a:gdLst>
              <a:gd name="connsiteX0" fmla="*/ 550476 w 1023199"/>
              <a:gd name="connsiteY0" fmla="*/ 1022840 h 1024410"/>
              <a:gd name="connsiteX1" fmla="*/ 220807 w 1023199"/>
              <a:gd name="connsiteY1" fmla="*/ 917387 h 1024410"/>
              <a:gd name="connsiteX2" fmla="*/ 160114 w 1023199"/>
              <a:gd name="connsiteY2" fmla="*/ 866029 h 1024410"/>
              <a:gd name="connsiteX3" fmla="*/ 107023 w 1023199"/>
              <a:gd name="connsiteY3" fmla="*/ 228681 h 1024410"/>
              <a:gd name="connsiteX4" fmla="*/ 165043 w 1023199"/>
              <a:gd name="connsiteY4" fmla="*/ 160116 h 1024410"/>
              <a:gd name="connsiteX5" fmla="*/ 802391 w 1023199"/>
              <a:gd name="connsiteY5" fmla="*/ 107024 h 1024410"/>
              <a:gd name="connsiteX6" fmla="*/ 863084 w 1023199"/>
              <a:gd name="connsiteY6" fmla="*/ 158382 h 1024410"/>
              <a:gd name="connsiteX7" fmla="*/ 916175 w 1023199"/>
              <a:gd name="connsiteY7" fmla="*/ 795730 h 1024410"/>
              <a:gd name="connsiteX8" fmla="*/ 858155 w 1023199"/>
              <a:gd name="connsiteY8" fmla="*/ 864296 h 1024410"/>
              <a:gd name="connsiteX9" fmla="*/ 550476 w 1023199"/>
              <a:gd name="connsiteY9" fmla="*/ 1022840 h 1024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3199" h="1024410">
                <a:moveTo>
                  <a:pt x="550476" y="1022840"/>
                </a:moveTo>
                <a:cubicBezTo>
                  <a:pt x="435139" y="1032448"/>
                  <a:pt x="316137" y="998056"/>
                  <a:pt x="220807" y="917387"/>
                </a:cubicBezTo>
                <a:lnTo>
                  <a:pt x="160114" y="866029"/>
                </a:lnTo>
                <a:cubicBezTo>
                  <a:pt x="-30545" y="704691"/>
                  <a:pt x="-54315" y="419341"/>
                  <a:pt x="107023" y="228681"/>
                </a:cubicBezTo>
                <a:lnTo>
                  <a:pt x="165043" y="160116"/>
                </a:lnTo>
                <a:cubicBezTo>
                  <a:pt x="326381" y="-30544"/>
                  <a:pt x="611732" y="-54314"/>
                  <a:pt x="802391" y="107024"/>
                </a:cubicBezTo>
                <a:lnTo>
                  <a:pt x="863084" y="158382"/>
                </a:lnTo>
                <a:cubicBezTo>
                  <a:pt x="1053743" y="319720"/>
                  <a:pt x="1077513" y="605071"/>
                  <a:pt x="916175" y="795730"/>
                </a:cubicBezTo>
                <a:lnTo>
                  <a:pt x="858155" y="864296"/>
                </a:lnTo>
                <a:cubicBezTo>
                  <a:pt x="777486" y="959626"/>
                  <a:pt x="665814" y="1013233"/>
                  <a:pt x="550476" y="1022840"/>
                </a:cubicBezTo>
                <a:close/>
              </a:path>
            </a:pathLst>
          </a:cu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4" name="Freeform: Shape 43">
            <a:extLst>
              <a:ext uri="{FF2B5EF4-FFF2-40B4-BE49-F238E27FC236}">
                <a16:creationId xmlns:a16="http://schemas.microsoft.com/office/drawing/2014/main" id="{2F3CC4F4-EEEA-0446-C761-D74342142AC5}"/>
              </a:ext>
            </a:extLst>
          </p:cNvPr>
          <p:cNvSpPr/>
          <p:nvPr/>
        </p:nvSpPr>
        <p:spPr>
          <a:xfrm rot="10800000">
            <a:off x="2133600" y="259080"/>
            <a:ext cx="7931426" cy="6492240"/>
          </a:xfrm>
          <a:custGeom>
            <a:avLst/>
            <a:gdLst>
              <a:gd name="connsiteX0" fmla="*/ 4685306 w 7931426"/>
              <a:gd name="connsiteY0" fmla="*/ 6492240 h 6492240"/>
              <a:gd name="connsiteX1" fmla="*/ 3246120 w 7931426"/>
              <a:gd name="connsiteY1" fmla="*/ 6492240 h 6492240"/>
              <a:gd name="connsiteX2" fmla="*/ 0 w 7931426"/>
              <a:gd name="connsiteY2" fmla="*/ 3246120 h 6492240"/>
              <a:gd name="connsiteX3" fmla="*/ 3246120 w 7931426"/>
              <a:gd name="connsiteY3" fmla="*/ 0 h 6492240"/>
              <a:gd name="connsiteX4" fmla="*/ 4685306 w 7931426"/>
              <a:gd name="connsiteY4" fmla="*/ 0 h 6492240"/>
              <a:gd name="connsiteX5" fmla="*/ 7931426 w 7931426"/>
              <a:gd name="connsiteY5" fmla="*/ 3246120 h 6492240"/>
              <a:gd name="connsiteX6" fmla="*/ 4685306 w 7931426"/>
              <a:gd name="connsiteY6" fmla="*/ 6492240 h 6492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31426" h="6492240">
                <a:moveTo>
                  <a:pt x="4685306" y="6492240"/>
                </a:moveTo>
                <a:lnTo>
                  <a:pt x="3246120" y="6492240"/>
                </a:lnTo>
                <a:cubicBezTo>
                  <a:pt x="1453337" y="6492240"/>
                  <a:pt x="0" y="5038903"/>
                  <a:pt x="0" y="3246120"/>
                </a:cubicBezTo>
                <a:cubicBezTo>
                  <a:pt x="0" y="1453337"/>
                  <a:pt x="1453337" y="0"/>
                  <a:pt x="3246120" y="0"/>
                </a:cubicBezTo>
                <a:lnTo>
                  <a:pt x="4685306" y="0"/>
                </a:lnTo>
                <a:cubicBezTo>
                  <a:pt x="6478089" y="0"/>
                  <a:pt x="7931426" y="1453337"/>
                  <a:pt x="7931426" y="3246120"/>
                </a:cubicBezTo>
                <a:cubicBezTo>
                  <a:pt x="7931426" y="5038903"/>
                  <a:pt x="6478089" y="6492240"/>
                  <a:pt x="4685306" y="6492240"/>
                </a:cubicBezTo>
                <a:close/>
              </a:path>
            </a:pathLst>
          </a:custGeom>
          <a:gradFill>
            <a:gsLst>
              <a:gs pos="100000">
                <a:srgbClr val="83CAEB"/>
              </a:gs>
              <a:gs pos="0">
                <a:schemeClr val="accent1">
                  <a:lumMod val="5000"/>
                  <a:lumOff val="95000"/>
                </a:schemeClr>
              </a:gs>
              <a:gs pos="42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5" name="TextBox 44">
            <a:extLst>
              <a:ext uri="{FF2B5EF4-FFF2-40B4-BE49-F238E27FC236}">
                <a16:creationId xmlns:a16="http://schemas.microsoft.com/office/drawing/2014/main" id="{38332320-CD56-3B5F-B938-9F14A22B68FD}"/>
              </a:ext>
            </a:extLst>
          </p:cNvPr>
          <p:cNvSpPr txBox="1"/>
          <p:nvPr/>
        </p:nvSpPr>
        <p:spPr>
          <a:xfrm>
            <a:off x="2296641" y="1730021"/>
            <a:ext cx="7931426" cy="3262432"/>
          </a:xfrm>
          <a:prstGeom prst="rect">
            <a:avLst/>
          </a:prstGeom>
          <a:noFill/>
        </p:spPr>
        <p:txBody>
          <a:bodyPr wrap="square" rtlCol="0">
            <a:spAutoFit/>
          </a:bodyPr>
          <a:lstStyle/>
          <a:p>
            <a:pPr algn="ctr"/>
            <a:r>
              <a:rPr lang="en-IN" sz="4400" b="1" dirty="0">
                <a:effectLst>
                  <a:outerShdw blurRad="38100" dist="38100" dir="2700000" algn="tl">
                    <a:srgbClr val="000000">
                      <a:alpha val="43137"/>
                    </a:srgbClr>
                  </a:outerShdw>
                </a:effectLst>
              </a:rPr>
              <a:t>Tools &amp; Technologies Used </a:t>
            </a:r>
          </a:p>
          <a:p>
            <a:endParaRPr lang="en-IN" dirty="0"/>
          </a:p>
          <a:p>
            <a:r>
              <a:rPr lang="en-IN" sz="2400" dirty="0"/>
              <a:t>• Python </a:t>
            </a:r>
          </a:p>
          <a:p>
            <a:r>
              <a:rPr lang="en-IN" sz="2400" dirty="0"/>
              <a:t>• Python libraries( NumPy, Pandas, Seaborn, Matplotlib, Scikit-learn, Imblearn, Joblib, Streamlit) </a:t>
            </a:r>
          </a:p>
          <a:p>
            <a:r>
              <a:rPr lang="en-IN" sz="2400" dirty="0"/>
              <a:t>• Power BI </a:t>
            </a:r>
          </a:p>
          <a:p>
            <a:r>
              <a:rPr lang="en-IN" sz="2400" dirty="0"/>
              <a:t>• VS Code </a:t>
            </a:r>
          </a:p>
          <a:p>
            <a:r>
              <a:rPr lang="en-IN" sz="2400" dirty="0"/>
              <a:t>• CSV Files</a:t>
            </a:r>
          </a:p>
        </p:txBody>
      </p:sp>
      <p:sp>
        <p:nvSpPr>
          <p:cNvPr id="47" name="Freeform: Shape 46">
            <a:extLst>
              <a:ext uri="{FF2B5EF4-FFF2-40B4-BE49-F238E27FC236}">
                <a16:creationId xmlns:a16="http://schemas.microsoft.com/office/drawing/2014/main" id="{59A22F70-5693-8252-330C-9919E1126F5C}"/>
              </a:ext>
            </a:extLst>
          </p:cNvPr>
          <p:cNvSpPr/>
          <p:nvPr/>
        </p:nvSpPr>
        <p:spPr>
          <a:xfrm>
            <a:off x="9329" y="1511330"/>
            <a:ext cx="658514" cy="1199322"/>
          </a:xfrm>
          <a:custGeom>
            <a:avLst/>
            <a:gdLst>
              <a:gd name="connsiteX0" fmla="*/ 32349 w 658514"/>
              <a:gd name="connsiteY0" fmla="*/ 0 h 1199322"/>
              <a:gd name="connsiteX1" fmla="*/ 58853 w 658514"/>
              <a:gd name="connsiteY1" fmla="*/ 0 h 1199322"/>
              <a:gd name="connsiteX2" fmla="*/ 658514 w 658514"/>
              <a:gd name="connsiteY2" fmla="*/ 599661 h 1199322"/>
              <a:gd name="connsiteX3" fmla="*/ 58853 w 658514"/>
              <a:gd name="connsiteY3" fmla="*/ 1199322 h 1199322"/>
              <a:gd name="connsiteX4" fmla="*/ 32349 w 658514"/>
              <a:gd name="connsiteY4" fmla="*/ 1199322 h 1199322"/>
              <a:gd name="connsiteX5" fmla="*/ 0 w 658514"/>
              <a:gd name="connsiteY5" fmla="*/ 1196061 h 1199322"/>
              <a:gd name="connsiteX6" fmla="*/ 0 w 658514"/>
              <a:gd name="connsiteY6" fmla="*/ 3261 h 1199322"/>
              <a:gd name="connsiteX7" fmla="*/ 32349 w 658514"/>
              <a:gd name="connsiteY7" fmla="*/ 0 h 1199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514" h="1199322">
                <a:moveTo>
                  <a:pt x="32349" y="0"/>
                </a:moveTo>
                <a:lnTo>
                  <a:pt x="58853" y="0"/>
                </a:lnTo>
                <a:cubicBezTo>
                  <a:pt x="390037" y="0"/>
                  <a:pt x="658514" y="268477"/>
                  <a:pt x="658514" y="599661"/>
                </a:cubicBezTo>
                <a:cubicBezTo>
                  <a:pt x="658514" y="930845"/>
                  <a:pt x="390037" y="1199322"/>
                  <a:pt x="58853" y="1199322"/>
                </a:cubicBezTo>
                <a:lnTo>
                  <a:pt x="32349" y="1199322"/>
                </a:lnTo>
                <a:lnTo>
                  <a:pt x="0" y="1196061"/>
                </a:lnTo>
                <a:lnTo>
                  <a:pt x="0" y="3261"/>
                </a:lnTo>
                <a:lnTo>
                  <a:pt x="32349" y="0"/>
                </a:lnTo>
                <a:close/>
              </a:path>
            </a:pathLst>
          </a:cu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2076912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ppt_x"/>
                                          </p:val>
                                        </p:tav>
                                        <p:tav tm="100000">
                                          <p:val>
                                            <p:strVal val="#ppt_x"/>
                                          </p:val>
                                        </p:tav>
                                      </p:tavLst>
                                    </p:anim>
                                    <p:anim calcmode="lin" valueType="num">
                                      <p:cBhvr additive="base">
                                        <p:cTn id="24" dur="500" fill="hold"/>
                                        <p:tgtEl>
                                          <p:spTgt spid="2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500" fill="hold"/>
                                        <p:tgtEl>
                                          <p:spTgt spid="45"/>
                                        </p:tgtEl>
                                        <p:attrNameLst>
                                          <p:attrName>ppt_x</p:attrName>
                                        </p:attrNameLst>
                                      </p:cBhvr>
                                      <p:tavLst>
                                        <p:tav tm="0">
                                          <p:val>
                                            <p:strVal val="#ppt_x"/>
                                          </p:val>
                                        </p:tav>
                                        <p:tav tm="100000">
                                          <p:val>
                                            <p:strVal val="#ppt_x"/>
                                          </p:val>
                                        </p:tav>
                                      </p:tavLst>
                                    </p:anim>
                                    <p:anim calcmode="lin" valueType="num">
                                      <p:cBhvr additive="base">
                                        <p:cTn id="36" dur="500" fill="hold"/>
                                        <p:tgtEl>
                                          <p:spTgt spid="4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6" grpId="0" animBg="1"/>
      <p:bldP spid="24" grpId="0" animBg="1"/>
      <p:bldP spid="22" grpId="0" animBg="1"/>
      <p:bldP spid="20" grpId="0" animBg="1"/>
      <p:bldP spid="19" grpId="0" animBg="1"/>
      <p:bldP spid="44" grpId="0" animBg="1"/>
      <p:bldP spid="45" grpId="0"/>
      <p:bldP spid="4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Shape 25">
            <a:extLst>
              <a:ext uri="{FF2B5EF4-FFF2-40B4-BE49-F238E27FC236}">
                <a16:creationId xmlns:a16="http://schemas.microsoft.com/office/drawing/2014/main" id="{E979A6EB-1EE6-88F7-7F4B-FAC9B510D2AA}"/>
              </a:ext>
            </a:extLst>
          </p:cNvPr>
          <p:cNvSpPr/>
          <p:nvPr/>
        </p:nvSpPr>
        <p:spPr>
          <a:xfrm rot="10800000">
            <a:off x="9578926" y="-16022"/>
            <a:ext cx="2106582" cy="1635432"/>
          </a:xfrm>
          <a:custGeom>
            <a:avLst/>
            <a:gdLst>
              <a:gd name="connsiteX0" fmla="*/ 1288996 w 2106582"/>
              <a:gd name="connsiteY0" fmla="*/ 1635432 h 1635432"/>
              <a:gd name="connsiteX1" fmla="*/ 0 w 2106582"/>
              <a:gd name="connsiteY1" fmla="*/ 1635432 h 1635432"/>
              <a:gd name="connsiteX2" fmla="*/ 1248427 w 2106582"/>
              <a:gd name="connsiteY2" fmla="*/ 160115 h 1635432"/>
              <a:gd name="connsiteX3" fmla="*/ 1885775 w 2106582"/>
              <a:gd name="connsiteY3" fmla="*/ 107024 h 1635432"/>
              <a:gd name="connsiteX4" fmla="*/ 1946467 w 2106582"/>
              <a:gd name="connsiteY4" fmla="*/ 158382 h 1635432"/>
              <a:gd name="connsiteX5" fmla="*/ 1999559 w 2106582"/>
              <a:gd name="connsiteY5" fmla="*/ 795730 h 1635432"/>
              <a:gd name="connsiteX6" fmla="*/ 1288996 w 2106582"/>
              <a:gd name="connsiteY6" fmla="*/ 1635432 h 1635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6582" h="1635432">
                <a:moveTo>
                  <a:pt x="1288996" y="1635432"/>
                </a:moveTo>
                <a:lnTo>
                  <a:pt x="0" y="1635432"/>
                </a:lnTo>
                <a:lnTo>
                  <a:pt x="1248427" y="160115"/>
                </a:lnTo>
                <a:cubicBezTo>
                  <a:pt x="1409765" y="-30544"/>
                  <a:pt x="1695115" y="-54314"/>
                  <a:pt x="1885775" y="107024"/>
                </a:cubicBezTo>
                <a:lnTo>
                  <a:pt x="1946467" y="158382"/>
                </a:lnTo>
                <a:cubicBezTo>
                  <a:pt x="2137127" y="319720"/>
                  <a:pt x="2160897" y="605070"/>
                  <a:pt x="1999559" y="795730"/>
                </a:cubicBezTo>
                <a:lnTo>
                  <a:pt x="1288996" y="1635432"/>
                </a:lnTo>
                <a:close/>
              </a:path>
            </a:pathLst>
          </a:cu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4" name="Freeform: Shape 23">
            <a:extLst>
              <a:ext uri="{FF2B5EF4-FFF2-40B4-BE49-F238E27FC236}">
                <a16:creationId xmlns:a16="http://schemas.microsoft.com/office/drawing/2014/main" id="{1ADE790D-13A5-D000-C7F6-F8357D612627}"/>
              </a:ext>
            </a:extLst>
          </p:cNvPr>
          <p:cNvSpPr/>
          <p:nvPr/>
        </p:nvSpPr>
        <p:spPr>
          <a:xfrm rot="10800000">
            <a:off x="11216310" y="107696"/>
            <a:ext cx="975690" cy="1822268"/>
          </a:xfrm>
          <a:custGeom>
            <a:avLst/>
            <a:gdLst>
              <a:gd name="connsiteX0" fmla="*/ 0 w 975690"/>
              <a:gd name="connsiteY0" fmla="*/ 1822268 h 1822268"/>
              <a:gd name="connsiteX1" fmla="*/ 0 w 975690"/>
              <a:gd name="connsiteY1" fmla="*/ 299010 h 1822268"/>
              <a:gd name="connsiteX2" fmla="*/ 117534 w 975690"/>
              <a:gd name="connsiteY2" fmla="*/ 160115 h 1822268"/>
              <a:gd name="connsiteX3" fmla="*/ 754882 w 975690"/>
              <a:gd name="connsiteY3" fmla="*/ 107024 h 1822268"/>
              <a:gd name="connsiteX4" fmla="*/ 815574 w 975690"/>
              <a:gd name="connsiteY4" fmla="*/ 158382 h 1822268"/>
              <a:gd name="connsiteX5" fmla="*/ 868666 w 975690"/>
              <a:gd name="connsiteY5" fmla="*/ 795730 h 1822268"/>
              <a:gd name="connsiteX6" fmla="*/ 0 w 975690"/>
              <a:gd name="connsiteY6" fmla="*/ 1822268 h 1822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690" h="1822268">
                <a:moveTo>
                  <a:pt x="0" y="1822268"/>
                </a:moveTo>
                <a:lnTo>
                  <a:pt x="0" y="299010"/>
                </a:lnTo>
                <a:lnTo>
                  <a:pt x="117534" y="160115"/>
                </a:lnTo>
                <a:cubicBezTo>
                  <a:pt x="278872" y="-30544"/>
                  <a:pt x="564222" y="-54314"/>
                  <a:pt x="754882" y="107024"/>
                </a:cubicBezTo>
                <a:lnTo>
                  <a:pt x="815574" y="158382"/>
                </a:lnTo>
                <a:cubicBezTo>
                  <a:pt x="1006234" y="319720"/>
                  <a:pt x="1030004" y="605070"/>
                  <a:pt x="868666" y="795730"/>
                </a:cubicBezTo>
                <a:lnTo>
                  <a:pt x="0" y="1822268"/>
                </a:lnTo>
                <a:close/>
              </a:path>
            </a:pathLst>
          </a:cu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2" name="Freeform: Shape 21">
            <a:extLst>
              <a:ext uri="{FF2B5EF4-FFF2-40B4-BE49-F238E27FC236}">
                <a16:creationId xmlns:a16="http://schemas.microsoft.com/office/drawing/2014/main" id="{7829AA5E-4815-8ABC-B87A-BC43345E952F}"/>
              </a:ext>
            </a:extLst>
          </p:cNvPr>
          <p:cNvSpPr/>
          <p:nvPr/>
        </p:nvSpPr>
        <p:spPr>
          <a:xfrm rot="10800000">
            <a:off x="10500958" y="1796158"/>
            <a:ext cx="1023199" cy="1024411"/>
          </a:xfrm>
          <a:custGeom>
            <a:avLst/>
            <a:gdLst>
              <a:gd name="connsiteX0" fmla="*/ 550476 w 1023199"/>
              <a:gd name="connsiteY0" fmla="*/ 1022841 h 1024411"/>
              <a:gd name="connsiteX1" fmla="*/ 220807 w 1023199"/>
              <a:gd name="connsiteY1" fmla="*/ 917388 h 1024411"/>
              <a:gd name="connsiteX2" fmla="*/ 160114 w 1023199"/>
              <a:gd name="connsiteY2" fmla="*/ 866029 h 1024411"/>
              <a:gd name="connsiteX3" fmla="*/ 107023 w 1023199"/>
              <a:gd name="connsiteY3" fmla="*/ 228681 h 1024411"/>
              <a:gd name="connsiteX4" fmla="*/ 165043 w 1023199"/>
              <a:gd name="connsiteY4" fmla="*/ 160116 h 1024411"/>
              <a:gd name="connsiteX5" fmla="*/ 802391 w 1023199"/>
              <a:gd name="connsiteY5" fmla="*/ 107024 h 1024411"/>
              <a:gd name="connsiteX6" fmla="*/ 863084 w 1023199"/>
              <a:gd name="connsiteY6" fmla="*/ 158382 h 1024411"/>
              <a:gd name="connsiteX7" fmla="*/ 916175 w 1023199"/>
              <a:gd name="connsiteY7" fmla="*/ 795730 h 1024411"/>
              <a:gd name="connsiteX8" fmla="*/ 858155 w 1023199"/>
              <a:gd name="connsiteY8" fmla="*/ 864296 h 1024411"/>
              <a:gd name="connsiteX9" fmla="*/ 550476 w 1023199"/>
              <a:gd name="connsiteY9" fmla="*/ 1022841 h 1024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3199" h="1024411">
                <a:moveTo>
                  <a:pt x="550476" y="1022841"/>
                </a:moveTo>
                <a:cubicBezTo>
                  <a:pt x="435139" y="1032449"/>
                  <a:pt x="316137" y="998057"/>
                  <a:pt x="220807" y="917388"/>
                </a:cubicBezTo>
                <a:lnTo>
                  <a:pt x="160114" y="866029"/>
                </a:lnTo>
                <a:cubicBezTo>
                  <a:pt x="-30545" y="704691"/>
                  <a:pt x="-54315" y="419341"/>
                  <a:pt x="107023" y="228681"/>
                </a:cubicBezTo>
                <a:lnTo>
                  <a:pt x="165043" y="160116"/>
                </a:lnTo>
                <a:cubicBezTo>
                  <a:pt x="326381" y="-30544"/>
                  <a:pt x="611732" y="-54314"/>
                  <a:pt x="802391" y="107024"/>
                </a:cubicBezTo>
                <a:lnTo>
                  <a:pt x="863084" y="158382"/>
                </a:lnTo>
                <a:cubicBezTo>
                  <a:pt x="1053743" y="319720"/>
                  <a:pt x="1077513" y="605071"/>
                  <a:pt x="916175" y="795730"/>
                </a:cubicBezTo>
                <a:lnTo>
                  <a:pt x="858155" y="864296"/>
                </a:lnTo>
                <a:cubicBezTo>
                  <a:pt x="777486" y="959626"/>
                  <a:pt x="665814" y="1013234"/>
                  <a:pt x="550476" y="1022841"/>
                </a:cubicBezTo>
                <a:close/>
              </a:path>
            </a:pathLst>
          </a:cu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0" name="Freeform: Shape 19">
            <a:extLst>
              <a:ext uri="{FF2B5EF4-FFF2-40B4-BE49-F238E27FC236}">
                <a16:creationId xmlns:a16="http://schemas.microsoft.com/office/drawing/2014/main" id="{A4C3670F-365E-FBDF-E301-71199CEB919A}"/>
              </a:ext>
            </a:extLst>
          </p:cNvPr>
          <p:cNvSpPr/>
          <p:nvPr/>
        </p:nvSpPr>
        <p:spPr>
          <a:xfrm rot="10800000">
            <a:off x="10974582" y="2308363"/>
            <a:ext cx="1226517" cy="2118682"/>
          </a:xfrm>
          <a:custGeom>
            <a:avLst/>
            <a:gdLst>
              <a:gd name="connsiteX0" fmla="*/ 0 w 1226517"/>
              <a:gd name="connsiteY0" fmla="*/ 2118682 h 2118682"/>
              <a:gd name="connsiteX1" fmla="*/ 0 w 1226517"/>
              <a:gd name="connsiteY1" fmla="*/ 595423 h 2118682"/>
              <a:gd name="connsiteX2" fmla="*/ 368361 w 1226517"/>
              <a:gd name="connsiteY2" fmla="*/ 160116 h 2118682"/>
              <a:gd name="connsiteX3" fmla="*/ 1005709 w 1226517"/>
              <a:gd name="connsiteY3" fmla="*/ 107024 h 2118682"/>
              <a:gd name="connsiteX4" fmla="*/ 1066401 w 1226517"/>
              <a:gd name="connsiteY4" fmla="*/ 158383 h 2118682"/>
              <a:gd name="connsiteX5" fmla="*/ 1119493 w 1226517"/>
              <a:gd name="connsiteY5" fmla="*/ 795731 h 2118682"/>
              <a:gd name="connsiteX6" fmla="*/ 0 w 1226517"/>
              <a:gd name="connsiteY6" fmla="*/ 2118682 h 2118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6517" h="2118682">
                <a:moveTo>
                  <a:pt x="0" y="2118682"/>
                </a:moveTo>
                <a:lnTo>
                  <a:pt x="0" y="595423"/>
                </a:lnTo>
                <a:lnTo>
                  <a:pt x="368361" y="160116"/>
                </a:lnTo>
                <a:cubicBezTo>
                  <a:pt x="529699" y="-30544"/>
                  <a:pt x="815049" y="-54314"/>
                  <a:pt x="1005709" y="107024"/>
                </a:cubicBezTo>
                <a:lnTo>
                  <a:pt x="1066401" y="158383"/>
                </a:lnTo>
                <a:cubicBezTo>
                  <a:pt x="1257061" y="319721"/>
                  <a:pt x="1280831" y="605071"/>
                  <a:pt x="1119493" y="795731"/>
                </a:cubicBezTo>
                <a:lnTo>
                  <a:pt x="0" y="2118682"/>
                </a:lnTo>
                <a:close/>
              </a:path>
            </a:pathLst>
          </a:cu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9" name="Freeform: Shape 18">
            <a:extLst>
              <a:ext uri="{FF2B5EF4-FFF2-40B4-BE49-F238E27FC236}">
                <a16:creationId xmlns:a16="http://schemas.microsoft.com/office/drawing/2014/main" id="{8950E7DA-39D8-429E-5C76-B42816E7E2B6}"/>
              </a:ext>
            </a:extLst>
          </p:cNvPr>
          <p:cNvSpPr/>
          <p:nvPr/>
        </p:nvSpPr>
        <p:spPr>
          <a:xfrm rot="10800000">
            <a:off x="10180558" y="4286824"/>
            <a:ext cx="1023199" cy="1024410"/>
          </a:xfrm>
          <a:custGeom>
            <a:avLst/>
            <a:gdLst>
              <a:gd name="connsiteX0" fmla="*/ 550476 w 1023199"/>
              <a:gd name="connsiteY0" fmla="*/ 1022840 h 1024410"/>
              <a:gd name="connsiteX1" fmla="*/ 220807 w 1023199"/>
              <a:gd name="connsiteY1" fmla="*/ 917387 h 1024410"/>
              <a:gd name="connsiteX2" fmla="*/ 160114 w 1023199"/>
              <a:gd name="connsiteY2" fmla="*/ 866029 h 1024410"/>
              <a:gd name="connsiteX3" fmla="*/ 107023 w 1023199"/>
              <a:gd name="connsiteY3" fmla="*/ 228681 h 1024410"/>
              <a:gd name="connsiteX4" fmla="*/ 165043 w 1023199"/>
              <a:gd name="connsiteY4" fmla="*/ 160116 h 1024410"/>
              <a:gd name="connsiteX5" fmla="*/ 802391 w 1023199"/>
              <a:gd name="connsiteY5" fmla="*/ 107024 h 1024410"/>
              <a:gd name="connsiteX6" fmla="*/ 863084 w 1023199"/>
              <a:gd name="connsiteY6" fmla="*/ 158382 h 1024410"/>
              <a:gd name="connsiteX7" fmla="*/ 916175 w 1023199"/>
              <a:gd name="connsiteY7" fmla="*/ 795730 h 1024410"/>
              <a:gd name="connsiteX8" fmla="*/ 858155 w 1023199"/>
              <a:gd name="connsiteY8" fmla="*/ 864296 h 1024410"/>
              <a:gd name="connsiteX9" fmla="*/ 550476 w 1023199"/>
              <a:gd name="connsiteY9" fmla="*/ 1022840 h 1024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3199" h="1024410">
                <a:moveTo>
                  <a:pt x="550476" y="1022840"/>
                </a:moveTo>
                <a:cubicBezTo>
                  <a:pt x="435139" y="1032448"/>
                  <a:pt x="316137" y="998056"/>
                  <a:pt x="220807" y="917387"/>
                </a:cubicBezTo>
                <a:lnTo>
                  <a:pt x="160114" y="866029"/>
                </a:lnTo>
                <a:cubicBezTo>
                  <a:pt x="-30545" y="704691"/>
                  <a:pt x="-54315" y="419341"/>
                  <a:pt x="107023" y="228681"/>
                </a:cubicBezTo>
                <a:lnTo>
                  <a:pt x="165043" y="160116"/>
                </a:lnTo>
                <a:cubicBezTo>
                  <a:pt x="326381" y="-30544"/>
                  <a:pt x="611732" y="-54314"/>
                  <a:pt x="802391" y="107024"/>
                </a:cubicBezTo>
                <a:lnTo>
                  <a:pt x="863084" y="158382"/>
                </a:lnTo>
                <a:cubicBezTo>
                  <a:pt x="1053743" y="319720"/>
                  <a:pt x="1077513" y="605071"/>
                  <a:pt x="916175" y="795730"/>
                </a:cubicBezTo>
                <a:lnTo>
                  <a:pt x="858155" y="864296"/>
                </a:lnTo>
                <a:cubicBezTo>
                  <a:pt x="777486" y="959626"/>
                  <a:pt x="665814" y="1013233"/>
                  <a:pt x="550476" y="1022840"/>
                </a:cubicBezTo>
                <a:close/>
              </a:path>
            </a:pathLst>
          </a:cu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6" name="TextBox 35">
            <a:extLst>
              <a:ext uri="{FF2B5EF4-FFF2-40B4-BE49-F238E27FC236}">
                <a16:creationId xmlns:a16="http://schemas.microsoft.com/office/drawing/2014/main" id="{CCDE7E2A-06C5-4EB3-0AE0-58DBD8D6A4FC}"/>
              </a:ext>
            </a:extLst>
          </p:cNvPr>
          <p:cNvSpPr txBox="1"/>
          <p:nvPr/>
        </p:nvSpPr>
        <p:spPr>
          <a:xfrm>
            <a:off x="1245164" y="1511218"/>
            <a:ext cx="7938052" cy="4708981"/>
          </a:xfrm>
          <a:prstGeom prst="rect">
            <a:avLst/>
          </a:prstGeom>
          <a:noFill/>
        </p:spPr>
        <p:txBody>
          <a:bodyPr wrap="square" rtlCol="0">
            <a:spAutoFit/>
          </a:bodyPr>
          <a:lstStyle/>
          <a:p>
            <a:pPr algn="ctr"/>
            <a:r>
              <a:rPr lang="en-IN" sz="4800" b="1" u="sng" dirty="0">
                <a:effectLst>
                  <a:outerShdw blurRad="38100" dist="38100" dir="2700000" algn="tl">
                    <a:srgbClr val="000000">
                      <a:alpha val="43137"/>
                    </a:srgbClr>
                  </a:outerShdw>
                </a:effectLst>
              </a:rPr>
              <a:t>Dataset Description </a:t>
            </a:r>
          </a:p>
          <a:p>
            <a:pPr algn="ctr"/>
            <a:endParaRPr lang="en-IN" dirty="0"/>
          </a:p>
          <a:p>
            <a:pPr algn="ctr"/>
            <a:endParaRPr lang="en-IN" dirty="0"/>
          </a:p>
          <a:p>
            <a:r>
              <a:rPr lang="en-IN" sz="2400" b="1" dirty="0"/>
              <a:t>Dataset name: </a:t>
            </a:r>
            <a:r>
              <a:rPr lang="en-IN" sz="2400" dirty="0"/>
              <a:t>customer_support_tickets.csv </a:t>
            </a:r>
          </a:p>
          <a:p>
            <a:r>
              <a:rPr lang="en-IN" sz="2400" b="1" dirty="0"/>
              <a:t>Structure: </a:t>
            </a:r>
            <a:r>
              <a:rPr lang="en-IN" sz="2400" dirty="0"/>
              <a:t>There are 8469 rows and 17 columns </a:t>
            </a:r>
          </a:p>
          <a:p>
            <a:r>
              <a:rPr lang="en-IN" sz="2400" b="1" dirty="0"/>
              <a:t>Columns Name: </a:t>
            </a:r>
            <a:r>
              <a:rPr lang="en-IN" sz="2400" dirty="0"/>
              <a:t>'Ticket ID’, 'Customer Name’, 'Customer 	Email’, 'Customer Age’, 'Customer Gender’, 'Product 	Purchased’, 'Date of Purchase’, 'Ticket Type’, 'Ticket 	Subject’, 'Ticket Description’, 'Ticket Status’, 	'Resolution’, 'Ticket Priority’, 'Ticket Channel’, 'First 	Response Time’, 'Time to Resolution’, 'Customer 	Satisfaction Rating'</a:t>
            </a:r>
          </a:p>
        </p:txBody>
      </p:sp>
      <p:sp>
        <p:nvSpPr>
          <p:cNvPr id="2499" name="Freeform: Shape 2498">
            <a:extLst>
              <a:ext uri="{FF2B5EF4-FFF2-40B4-BE49-F238E27FC236}">
                <a16:creationId xmlns:a16="http://schemas.microsoft.com/office/drawing/2014/main" id="{8C9088CE-409A-1D98-139E-FBAFD8CB603E}"/>
              </a:ext>
            </a:extLst>
          </p:cNvPr>
          <p:cNvSpPr/>
          <p:nvPr/>
        </p:nvSpPr>
        <p:spPr>
          <a:xfrm>
            <a:off x="167953" y="-16023"/>
            <a:ext cx="2451440" cy="1719272"/>
          </a:xfrm>
          <a:custGeom>
            <a:avLst/>
            <a:gdLst>
              <a:gd name="connsiteX0" fmla="*/ 630618 w 2451440"/>
              <a:gd name="connsiteY0" fmla="*/ 0 h 1719272"/>
              <a:gd name="connsiteX1" fmla="*/ 2451440 w 2451440"/>
              <a:gd name="connsiteY1" fmla="*/ 0 h 1719272"/>
              <a:gd name="connsiteX2" fmla="*/ 1244246 w 2451440"/>
              <a:gd name="connsiteY2" fmla="*/ 1463769 h 1719272"/>
              <a:gd name="connsiteX3" fmla="*/ 255503 w 2451440"/>
              <a:gd name="connsiteY3" fmla="*/ 1558749 h 1719272"/>
              <a:gd name="connsiteX4" fmla="*/ 160524 w 2451440"/>
              <a:gd name="connsiteY4" fmla="*/ 570006 h 1719272"/>
              <a:gd name="connsiteX5" fmla="*/ 630618 w 2451440"/>
              <a:gd name="connsiteY5" fmla="*/ 0 h 1719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51440" h="1719272">
                <a:moveTo>
                  <a:pt x="630618" y="0"/>
                </a:moveTo>
                <a:lnTo>
                  <a:pt x="2451440" y="0"/>
                </a:lnTo>
                <a:lnTo>
                  <a:pt x="1244246" y="1463769"/>
                </a:lnTo>
                <a:cubicBezTo>
                  <a:pt x="997441" y="1763031"/>
                  <a:pt x="554765" y="1805555"/>
                  <a:pt x="255503" y="1558749"/>
                </a:cubicBezTo>
                <a:cubicBezTo>
                  <a:pt x="-43758" y="1311943"/>
                  <a:pt x="-86282" y="869268"/>
                  <a:pt x="160524" y="570006"/>
                </a:cubicBezTo>
                <a:lnTo>
                  <a:pt x="630618" y="0"/>
                </a:lnTo>
                <a:close/>
              </a:path>
            </a:pathLst>
          </a:cu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498" name="Freeform: Shape 2497">
            <a:extLst>
              <a:ext uri="{FF2B5EF4-FFF2-40B4-BE49-F238E27FC236}">
                <a16:creationId xmlns:a16="http://schemas.microsoft.com/office/drawing/2014/main" id="{8D60BCE8-CB64-4D4F-C4E0-266B8CC4413D}"/>
              </a:ext>
            </a:extLst>
          </p:cNvPr>
          <p:cNvSpPr/>
          <p:nvPr/>
        </p:nvSpPr>
        <p:spPr>
          <a:xfrm>
            <a:off x="0" y="-14767"/>
            <a:ext cx="9316779" cy="6872767"/>
          </a:xfrm>
          <a:custGeom>
            <a:avLst/>
            <a:gdLst>
              <a:gd name="connsiteX0" fmla="*/ 5048613 w 9316779"/>
              <a:gd name="connsiteY0" fmla="*/ 739 h 6872767"/>
              <a:gd name="connsiteX1" fmla="*/ 7440054 w 9316779"/>
              <a:gd name="connsiteY1" fmla="*/ 774705 h 6872767"/>
              <a:gd name="connsiteX2" fmla="*/ 8576663 w 9316779"/>
              <a:gd name="connsiteY2" fmla="*/ 6704059 h 6872767"/>
              <a:gd name="connsiteX3" fmla="*/ 8460087 w 9316779"/>
              <a:gd name="connsiteY3" fmla="*/ 6872767 h 6872767"/>
              <a:gd name="connsiteX4" fmla="*/ 0 w 9316779"/>
              <a:gd name="connsiteY4" fmla="*/ 6872767 h 6872767"/>
              <a:gd name="connsiteX5" fmla="*/ 0 w 9316779"/>
              <a:gd name="connsiteY5" fmla="*/ 4135191 h 6872767"/>
              <a:gd name="connsiteX6" fmla="*/ 12434 w 9316779"/>
              <a:gd name="connsiteY6" fmla="*/ 4103510 h 6872767"/>
              <a:gd name="connsiteX7" fmla="*/ 425311 w 9316779"/>
              <a:gd name="connsiteY7" fmla="*/ 3352118 h 6872767"/>
              <a:gd name="connsiteX8" fmla="*/ 1491919 w 9316779"/>
              <a:gd name="connsiteY8" fmla="*/ 1808535 h 6872767"/>
              <a:gd name="connsiteX9" fmla="*/ 5048613 w 9316779"/>
              <a:gd name="connsiteY9" fmla="*/ 739 h 6872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16779" h="6872767">
                <a:moveTo>
                  <a:pt x="5048613" y="739"/>
                </a:moveTo>
                <a:cubicBezTo>
                  <a:pt x="5873379" y="16004"/>
                  <a:pt x="6706405" y="267757"/>
                  <a:pt x="7440054" y="774705"/>
                </a:cubicBezTo>
                <a:cubicBezTo>
                  <a:pt x="9396452" y="2126567"/>
                  <a:pt x="9905330" y="4781228"/>
                  <a:pt x="8576663" y="6704059"/>
                </a:cubicBezTo>
                <a:lnTo>
                  <a:pt x="8460087" y="6872767"/>
                </a:lnTo>
                <a:lnTo>
                  <a:pt x="0" y="6872767"/>
                </a:lnTo>
                <a:lnTo>
                  <a:pt x="0" y="4135191"/>
                </a:lnTo>
                <a:lnTo>
                  <a:pt x="12434" y="4103510"/>
                </a:lnTo>
                <a:cubicBezTo>
                  <a:pt x="121856" y="3844260"/>
                  <a:pt x="259228" y="3592472"/>
                  <a:pt x="425311" y="3352118"/>
                </a:cubicBezTo>
                <a:lnTo>
                  <a:pt x="1491919" y="1808535"/>
                </a:lnTo>
                <a:cubicBezTo>
                  <a:pt x="2322335" y="606766"/>
                  <a:pt x="3674003" y="-24703"/>
                  <a:pt x="5048613" y="739"/>
                </a:cubicBezTo>
                <a:close/>
              </a:path>
            </a:pathLst>
          </a:custGeom>
          <a:gradFill>
            <a:gsLst>
              <a:gs pos="100000">
                <a:srgbClr val="83CAEB"/>
              </a:gs>
              <a:gs pos="0">
                <a:schemeClr val="accent1">
                  <a:lumMod val="5000"/>
                  <a:lumOff val="95000"/>
                </a:schemeClr>
              </a:gs>
              <a:gs pos="42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496" name="Freeform: Shape 2495">
            <a:extLst>
              <a:ext uri="{FF2B5EF4-FFF2-40B4-BE49-F238E27FC236}">
                <a16:creationId xmlns:a16="http://schemas.microsoft.com/office/drawing/2014/main" id="{77627512-CEF8-15EF-8854-D40A68E8D9B0}"/>
              </a:ext>
            </a:extLst>
          </p:cNvPr>
          <p:cNvSpPr/>
          <p:nvPr/>
        </p:nvSpPr>
        <p:spPr>
          <a:xfrm>
            <a:off x="-2384" y="1511218"/>
            <a:ext cx="427636" cy="1143187"/>
          </a:xfrm>
          <a:custGeom>
            <a:avLst/>
            <a:gdLst>
              <a:gd name="connsiteX0" fmla="*/ 0 w 427636"/>
              <a:gd name="connsiteY0" fmla="*/ 0 h 1143187"/>
              <a:gd name="connsiteX1" fmla="*/ 61390 w 427636"/>
              <a:gd name="connsiteY1" fmla="*/ 19056 h 1143187"/>
              <a:gd name="connsiteX2" fmla="*/ 427636 w 427636"/>
              <a:gd name="connsiteY2" fmla="*/ 571593 h 1143187"/>
              <a:gd name="connsiteX3" fmla="*/ 61390 w 427636"/>
              <a:gd name="connsiteY3" fmla="*/ 1124130 h 1143187"/>
              <a:gd name="connsiteX4" fmla="*/ 0 w 427636"/>
              <a:gd name="connsiteY4" fmla="*/ 1143187 h 1143187"/>
              <a:gd name="connsiteX5" fmla="*/ 0 w 427636"/>
              <a:gd name="connsiteY5" fmla="*/ 0 h 1143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7636" h="1143187">
                <a:moveTo>
                  <a:pt x="0" y="0"/>
                </a:moveTo>
                <a:lnTo>
                  <a:pt x="61390" y="19056"/>
                </a:lnTo>
                <a:cubicBezTo>
                  <a:pt x="276618" y="110090"/>
                  <a:pt x="427636" y="323205"/>
                  <a:pt x="427636" y="571593"/>
                </a:cubicBezTo>
                <a:cubicBezTo>
                  <a:pt x="427636" y="819981"/>
                  <a:pt x="276618" y="1033096"/>
                  <a:pt x="61390" y="1124130"/>
                </a:cubicBezTo>
                <a:lnTo>
                  <a:pt x="0" y="1143187"/>
                </a:lnTo>
                <a:lnTo>
                  <a:pt x="0" y="0"/>
                </a:ln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506" name="TextBox 2505">
            <a:extLst>
              <a:ext uri="{FF2B5EF4-FFF2-40B4-BE49-F238E27FC236}">
                <a16:creationId xmlns:a16="http://schemas.microsoft.com/office/drawing/2014/main" id="{701130E7-1012-DAF3-3B96-8EFE8E94F259}"/>
              </a:ext>
            </a:extLst>
          </p:cNvPr>
          <p:cNvSpPr txBox="1"/>
          <p:nvPr/>
        </p:nvSpPr>
        <p:spPr>
          <a:xfrm>
            <a:off x="667843" y="1703249"/>
            <a:ext cx="8710979" cy="4801314"/>
          </a:xfrm>
          <a:prstGeom prst="rect">
            <a:avLst/>
          </a:prstGeom>
          <a:noFill/>
        </p:spPr>
        <p:txBody>
          <a:bodyPr wrap="square" rtlCol="0">
            <a:spAutoFit/>
          </a:bodyPr>
          <a:lstStyle/>
          <a:p>
            <a:pPr algn="ctr"/>
            <a:r>
              <a:rPr lang="en-IN" sz="5400" b="1" u="sng" dirty="0">
                <a:effectLst>
                  <a:outerShdw blurRad="38100" dist="38100" dir="2700000" algn="tl">
                    <a:srgbClr val="000000">
                      <a:alpha val="43137"/>
                    </a:srgbClr>
                  </a:outerShdw>
                </a:effectLst>
              </a:rPr>
              <a:t>Dataset Description </a:t>
            </a:r>
          </a:p>
          <a:p>
            <a:pPr algn="ctr"/>
            <a:endParaRPr lang="en-IN" dirty="0"/>
          </a:p>
          <a:p>
            <a:pPr algn="ctr"/>
            <a:endParaRPr lang="en-IN" dirty="0"/>
          </a:p>
          <a:p>
            <a:r>
              <a:rPr lang="en-IN" sz="2400" b="1" dirty="0"/>
              <a:t>Dataset name: </a:t>
            </a:r>
            <a:r>
              <a:rPr lang="en-IN" sz="2400" dirty="0"/>
              <a:t>customer_support_tickets.csv </a:t>
            </a:r>
          </a:p>
          <a:p>
            <a:r>
              <a:rPr lang="en-IN" sz="2400" b="1" dirty="0"/>
              <a:t>Structure: </a:t>
            </a:r>
            <a:r>
              <a:rPr lang="en-IN" sz="2400" dirty="0"/>
              <a:t>There are 8469 rows and 17 columns </a:t>
            </a:r>
          </a:p>
          <a:p>
            <a:r>
              <a:rPr lang="en-IN" sz="2400" b="1" dirty="0"/>
              <a:t>Columns Name: </a:t>
            </a:r>
            <a:r>
              <a:rPr lang="en-IN" sz="2400" dirty="0"/>
              <a:t>'Ticket ID’, 'Customer Name’, 'Customer 	Email’, 'Customer Age’, 'Customer Gender’, 'Product 	Purchased’, 'Date of Purchase’, 'Ticket Type’, 'Ticket 	Subject’, 'Ticket Description’, 'Ticket Status’, 	'Resolution’, 'Ticket Priority’, 'Ticket Channel’, 'First 	Response Time’, 'Time to Resolution’, 'Customer 	Satisfaction Rating'</a:t>
            </a:r>
          </a:p>
        </p:txBody>
      </p:sp>
    </p:spTree>
    <p:extLst>
      <p:ext uri="{BB962C8B-B14F-4D97-AF65-F5344CB8AC3E}">
        <p14:creationId xmlns:p14="http://schemas.microsoft.com/office/powerpoint/2010/main" val="397896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additive="base">
                                        <p:cTn id="27" dur="500" fill="hold"/>
                                        <p:tgtEl>
                                          <p:spTgt spid="36"/>
                                        </p:tgtEl>
                                        <p:attrNameLst>
                                          <p:attrName>ppt_x</p:attrName>
                                        </p:attrNameLst>
                                      </p:cBhvr>
                                      <p:tavLst>
                                        <p:tav tm="0">
                                          <p:val>
                                            <p:strVal val="#ppt_x"/>
                                          </p:val>
                                        </p:tav>
                                        <p:tav tm="100000">
                                          <p:val>
                                            <p:strVal val="#ppt_x"/>
                                          </p:val>
                                        </p:tav>
                                      </p:tavLst>
                                    </p:anim>
                                    <p:anim calcmode="lin" valueType="num">
                                      <p:cBhvr additive="base">
                                        <p:cTn id="28" dur="500" fill="hold"/>
                                        <p:tgtEl>
                                          <p:spTgt spid="3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499"/>
                                        </p:tgtEl>
                                        <p:attrNameLst>
                                          <p:attrName>style.visibility</p:attrName>
                                        </p:attrNameLst>
                                      </p:cBhvr>
                                      <p:to>
                                        <p:strVal val="visible"/>
                                      </p:to>
                                    </p:set>
                                    <p:anim calcmode="lin" valueType="num">
                                      <p:cBhvr additive="base">
                                        <p:cTn id="31" dur="500" fill="hold"/>
                                        <p:tgtEl>
                                          <p:spTgt spid="2499"/>
                                        </p:tgtEl>
                                        <p:attrNameLst>
                                          <p:attrName>ppt_x</p:attrName>
                                        </p:attrNameLst>
                                      </p:cBhvr>
                                      <p:tavLst>
                                        <p:tav tm="0">
                                          <p:val>
                                            <p:strVal val="#ppt_x"/>
                                          </p:val>
                                        </p:tav>
                                        <p:tav tm="100000">
                                          <p:val>
                                            <p:strVal val="#ppt_x"/>
                                          </p:val>
                                        </p:tav>
                                      </p:tavLst>
                                    </p:anim>
                                    <p:anim calcmode="lin" valueType="num">
                                      <p:cBhvr additive="base">
                                        <p:cTn id="32" dur="500" fill="hold"/>
                                        <p:tgtEl>
                                          <p:spTgt spid="249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498"/>
                                        </p:tgtEl>
                                        <p:attrNameLst>
                                          <p:attrName>style.visibility</p:attrName>
                                        </p:attrNameLst>
                                      </p:cBhvr>
                                      <p:to>
                                        <p:strVal val="visible"/>
                                      </p:to>
                                    </p:set>
                                    <p:anim calcmode="lin" valueType="num">
                                      <p:cBhvr additive="base">
                                        <p:cTn id="35" dur="500" fill="hold"/>
                                        <p:tgtEl>
                                          <p:spTgt spid="2498"/>
                                        </p:tgtEl>
                                        <p:attrNameLst>
                                          <p:attrName>ppt_x</p:attrName>
                                        </p:attrNameLst>
                                      </p:cBhvr>
                                      <p:tavLst>
                                        <p:tav tm="0">
                                          <p:val>
                                            <p:strVal val="#ppt_x"/>
                                          </p:val>
                                        </p:tav>
                                        <p:tav tm="100000">
                                          <p:val>
                                            <p:strVal val="#ppt_x"/>
                                          </p:val>
                                        </p:tav>
                                      </p:tavLst>
                                    </p:anim>
                                    <p:anim calcmode="lin" valueType="num">
                                      <p:cBhvr additive="base">
                                        <p:cTn id="36" dur="500" fill="hold"/>
                                        <p:tgtEl>
                                          <p:spTgt spid="249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496"/>
                                        </p:tgtEl>
                                        <p:attrNameLst>
                                          <p:attrName>style.visibility</p:attrName>
                                        </p:attrNameLst>
                                      </p:cBhvr>
                                      <p:to>
                                        <p:strVal val="visible"/>
                                      </p:to>
                                    </p:set>
                                    <p:anim calcmode="lin" valueType="num">
                                      <p:cBhvr additive="base">
                                        <p:cTn id="39" dur="500" fill="hold"/>
                                        <p:tgtEl>
                                          <p:spTgt spid="2496"/>
                                        </p:tgtEl>
                                        <p:attrNameLst>
                                          <p:attrName>ppt_x</p:attrName>
                                        </p:attrNameLst>
                                      </p:cBhvr>
                                      <p:tavLst>
                                        <p:tav tm="0">
                                          <p:val>
                                            <p:strVal val="#ppt_x"/>
                                          </p:val>
                                        </p:tav>
                                        <p:tav tm="100000">
                                          <p:val>
                                            <p:strVal val="#ppt_x"/>
                                          </p:val>
                                        </p:tav>
                                      </p:tavLst>
                                    </p:anim>
                                    <p:anim calcmode="lin" valueType="num">
                                      <p:cBhvr additive="base">
                                        <p:cTn id="40" dur="500" fill="hold"/>
                                        <p:tgtEl>
                                          <p:spTgt spid="249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506"/>
                                        </p:tgtEl>
                                        <p:attrNameLst>
                                          <p:attrName>style.visibility</p:attrName>
                                        </p:attrNameLst>
                                      </p:cBhvr>
                                      <p:to>
                                        <p:strVal val="visible"/>
                                      </p:to>
                                    </p:set>
                                    <p:anim calcmode="lin" valueType="num">
                                      <p:cBhvr additive="base">
                                        <p:cTn id="43" dur="500" fill="hold"/>
                                        <p:tgtEl>
                                          <p:spTgt spid="2506"/>
                                        </p:tgtEl>
                                        <p:attrNameLst>
                                          <p:attrName>ppt_x</p:attrName>
                                        </p:attrNameLst>
                                      </p:cBhvr>
                                      <p:tavLst>
                                        <p:tav tm="0">
                                          <p:val>
                                            <p:strVal val="#ppt_x"/>
                                          </p:val>
                                        </p:tav>
                                        <p:tav tm="100000">
                                          <p:val>
                                            <p:strVal val="#ppt_x"/>
                                          </p:val>
                                        </p:tav>
                                      </p:tavLst>
                                    </p:anim>
                                    <p:anim calcmode="lin" valueType="num">
                                      <p:cBhvr additive="base">
                                        <p:cTn id="44" dur="500" fill="hold"/>
                                        <p:tgtEl>
                                          <p:spTgt spid="25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4" grpId="0" animBg="1"/>
      <p:bldP spid="22" grpId="0" animBg="1"/>
      <p:bldP spid="20" grpId="0" animBg="1"/>
      <p:bldP spid="19" grpId="0" animBg="1"/>
      <p:bldP spid="36" grpId="0"/>
      <p:bldP spid="2499" grpId="0" animBg="1"/>
      <p:bldP spid="2498" grpId="0" animBg="1"/>
      <p:bldP spid="2496" grpId="0" animBg="1"/>
      <p:bldP spid="250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F6B666CE-A76A-19B2-083D-AD13573C595F}"/>
              </a:ext>
            </a:extLst>
          </p:cNvPr>
          <p:cNvSpPr/>
          <p:nvPr/>
        </p:nvSpPr>
        <p:spPr>
          <a:xfrm rot="10800000">
            <a:off x="606" y="31184"/>
            <a:ext cx="7141874" cy="6826816"/>
          </a:xfrm>
          <a:custGeom>
            <a:avLst/>
            <a:gdLst>
              <a:gd name="connsiteX0" fmla="*/ 4685306 w 7931426"/>
              <a:gd name="connsiteY0" fmla="*/ 6492240 h 6492240"/>
              <a:gd name="connsiteX1" fmla="*/ 3246120 w 7931426"/>
              <a:gd name="connsiteY1" fmla="*/ 6492240 h 6492240"/>
              <a:gd name="connsiteX2" fmla="*/ 0 w 7931426"/>
              <a:gd name="connsiteY2" fmla="*/ 3246120 h 6492240"/>
              <a:gd name="connsiteX3" fmla="*/ 3246120 w 7931426"/>
              <a:gd name="connsiteY3" fmla="*/ 0 h 6492240"/>
              <a:gd name="connsiteX4" fmla="*/ 4685306 w 7931426"/>
              <a:gd name="connsiteY4" fmla="*/ 0 h 6492240"/>
              <a:gd name="connsiteX5" fmla="*/ 7931426 w 7931426"/>
              <a:gd name="connsiteY5" fmla="*/ 3246120 h 6492240"/>
              <a:gd name="connsiteX6" fmla="*/ 4685306 w 7931426"/>
              <a:gd name="connsiteY6" fmla="*/ 6492240 h 6492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31426" h="6492240">
                <a:moveTo>
                  <a:pt x="4685306" y="6492240"/>
                </a:moveTo>
                <a:lnTo>
                  <a:pt x="3246120" y="6492240"/>
                </a:lnTo>
                <a:cubicBezTo>
                  <a:pt x="1453337" y="6492240"/>
                  <a:pt x="0" y="5038903"/>
                  <a:pt x="0" y="3246120"/>
                </a:cubicBezTo>
                <a:cubicBezTo>
                  <a:pt x="0" y="1453337"/>
                  <a:pt x="1453337" y="0"/>
                  <a:pt x="3246120" y="0"/>
                </a:cubicBezTo>
                <a:lnTo>
                  <a:pt x="4685306" y="0"/>
                </a:lnTo>
                <a:cubicBezTo>
                  <a:pt x="6478089" y="0"/>
                  <a:pt x="7931426" y="1453337"/>
                  <a:pt x="7931426" y="3246120"/>
                </a:cubicBezTo>
                <a:cubicBezTo>
                  <a:pt x="7931426" y="5038903"/>
                  <a:pt x="6478089" y="6492240"/>
                  <a:pt x="4685306" y="6492240"/>
                </a:cubicBezTo>
                <a:close/>
              </a:path>
            </a:pathLst>
          </a:custGeom>
          <a:gradFill>
            <a:gsLst>
              <a:gs pos="100000">
                <a:srgbClr val="83CAEB"/>
              </a:gs>
              <a:gs pos="0">
                <a:schemeClr val="accent1">
                  <a:lumMod val="5000"/>
                  <a:lumOff val="95000"/>
                </a:schemeClr>
              </a:gs>
              <a:gs pos="42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TextBox 1">
            <a:extLst>
              <a:ext uri="{FF2B5EF4-FFF2-40B4-BE49-F238E27FC236}">
                <a16:creationId xmlns:a16="http://schemas.microsoft.com/office/drawing/2014/main" id="{9C482AAE-50A7-66DE-D06D-662B20E2265D}"/>
              </a:ext>
            </a:extLst>
          </p:cNvPr>
          <p:cNvSpPr txBox="1"/>
          <p:nvPr/>
        </p:nvSpPr>
        <p:spPr>
          <a:xfrm>
            <a:off x="-607" y="1371600"/>
            <a:ext cx="7143087" cy="4154984"/>
          </a:xfrm>
          <a:prstGeom prst="rect">
            <a:avLst/>
          </a:prstGeom>
          <a:noFill/>
        </p:spPr>
        <p:txBody>
          <a:bodyPr wrap="square" rtlCol="0">
            <a:spAutoFit/>
          </a:bodyPr>
          <a:lstStyle/>
          <a:p>
            <a:pPr algn="ctr"/>
            <a:r>
              <a:rPr lang="en-US" sz="3600" b="1" u="sng" dirty="0"/>
              <a:t>Data Cleaning &amp; Preprocessing</a:t>
            </a:r>
          </a:p>
          <a:p>
            <a:pPr algn="ctr"/>
            <a:endParaRPr lang="en-US" b="1" u="sng" dirty="0"/>
          </a:p>
          <a:p>
            <a:pPr algn="ctr"/>
            <a:r>
              <a:rPr lang="en-US" b="1" u="sng" dirty="0"/>
              <a:t> </a:t>
            </a:r>
          </a:p>
          <a:p>
            <a:r>
              <a:rPr lang="en-US" sz="2400" b="1" dirty="0"/>
              <a:t>Task Perform: </a:t>
            </a:r>
          </a:p>
          <a:p>
            <a:r>
              <a:rPr lang="en-US" sz="2400" dirty="0"/>
              <a:t>	• Chack the null values and then remove null 	values </a:t>
            </a:r>
          </a:p>
          <a:p>
            <a:r>
              <a:rPr lang="en-US" sz="2400" dirty="0"/>
              <a:t>	• Remove extra unnecessary columns</a:t>
            </a:r>
          </a:p>
          <a:p>
            <a:r>
              <a:rPr lang="en-US" sz="2400" dirty="0"/>
              <a:t>	• Create new relevant columns for existing 	data </a:t>
            </a:r>
          </a:p>
          <a:p>
            <a:r>
              <a:rPr lang="en-US" sz="2400" dirty="0"/>
              <a:t>	• Standardized data format </a:t>
            </a:r>
          </a:p>
          <a:p>
            <a:r>
              <a:rPr lang="en-US" sz="2400" dirty="0"/>
              <a:t>	• Remove all duplicates</a:t>
            </a:r>
            <a:endParaRPr lang="en-IN" sz="2400" dirty="0"/>
          </a:p>
        </p:txBody>
      </p:sp>
      <p:pic>
        <p:nvPicPr>
          <p:cNvPr id="4" name="Picture 3">
            <a:extLst>
              <a:ext uri="{FF2B5EF4-FFF2-40B4-BE49-F238E27FC236}">
                <a16:creationId xmlns:a16="http://schemas.microsoft.com/office/drawing/2014/main" id="{499EB9AD-F44A-A1FD-5170-B6C99E6118C6}"/>
              </a:ext>
            </a:extLst>
          </p:cNvPr>
          <p:cNvPicPr>
            <a:picLocks noChangeAspect="1"/>
          </p:cNvPicPr>
          <p:nvPr/>
        </p:nvPicPr>
        <p:blipFill>
          <a:blip r:embed="rId2"/>
          <a:stretch>
            <a:fillRect/>
          </a:stretch>
        </p:blipFill>
        <p:spPr>
          <a:xfrm>
            <a:off x="7264400" y="3429000"/>
            <a:ext cx="4683760" cy="3429000"/>
          </a:xfrm>
          <a:prstGeom prst="rect">
            <a:avLst/>
          </a:prstGeom>
        </p:spPr>
      </p:pic>
      <p:pic>
        <p:nvPicPr>
          <p:cNvPr id="6" name="Picture 5">
            <a:extLst>
              <a:ext uri="{FF2B5EF4-FFF2-40B4-BE49-F238E27FC236}">
                <a16:creationId xmlns:a16="http://schemas.microsoft.com/office/drawing/2014/main" id="{143C82F1-2183-035B-A0AB-0111E8DF1B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4400" y="162561"/>
            <a:ext cx="4683760" cy="3169920"/>
          </a:xfrm>
          <a:prstGeom prst="rect">
            <a:avLst/>
          </a:prstGeom>
        </p:spPr>
      </p:pic>
    </p:spTree>
    <p:extLst>
      <p:ext uri="{BB962C8B-B14F-4D97-AF65-F5344CB8AC3E}">
        <p14:creationId xmlns:p14="http://schemas.microsoft.com/office/powerpoint/2010/main" val="241339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F6B666CE-A76A-19B2-083D-AD13573C595F}"/>
              </a:ext>
            </a:extLst>
          </p:cNvPr>
          <p:cNvSpPr/>
          <p:nvPr/>
        </p:nvSpPr>
        <p:spPr>
          <a:xfrm rot="10800000">
            <a:off x="10765" y="367969"/>
            <a:ext cx="7304435" cy="6492240"/>
          </a:xfrm>
          <a:custGeom>
            <a:avLst/>
            <a:gdLst>
              <a:gd name="connsiteX0" fmla="*/ 4685306 w 7931426"/>
              <a:gd name="connsiteY0" fmla="*/ 6492240 h 6492240"/>
              <a:gd name="connsiteX1" fmla="*/ 3246120 w 7931426"/>
              <a:gd name="connsiteY1" fmla="*/ 6492240 h 6492240"/>
              <a:gd name="connsiteX2" fmla="*/ 0 w 7931426"/>
              <a:gd name="connsiteY2" fmla="*/ 3246120 h 6492240"/>
              <a:gd name="connsiteX3" fmla="*/ 3246120 w 7931426"/>
              <a:gd name="connsiteY3" fmla="*/ 0 h 6492240"/>
              <a:gd name="connsiteX4" fmla="*/ 4685306 w 7931426"/>
              <a:gd name="connsiteY4" fmla="*/ 0 h 6492240"/>
              <a:gd name="connsiteX5" fmla="*/ 7931426 w 7931426"/>
              <a:gd name="connsiteY5" fmla="*/ 3246120 h 6492240"/>
              <a:gd name="connsiteX6" fmla="*/ 4685306 w 7931426"/>
              <a:gd name="connsiteY6" fmla="*/ 6492240 h 6492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31426" h="6492240">
                <a:moveTo>
                  <a:pt x="4685306" y="6492240"/>
                </a:moveTo>
                <a:lnTo>
                  <a:pt x="3246120" y="6492240"/>
                </a:lnTo>
                <a:cubicBezTo>
                  <a:pt x="1453337" y="6492240"/>
                  <a:pt x="0" y="5038903"/>
                  <a:pt x="0" y="3246120"/>
                </a:cubicBezTo>
                <a:cubicBezTo>
                  <a:pt x="0" y="1453337"/>
                  <a:pt x="1453337" y="0"/>
                  <a:pt x="3246120" y="0"/>
                </a:cubicBezTo>
                <a:lnTo>
                  <a:pt x="4685306" y="0"/>
                </a:lnTo>
                <a:cubicBezTo>
                  <a:pt x="6478089" y="0"/>
                  <a:pt x="7931426" y="1453337"/>
                  <a:pt x="7931426" y="3246120"/>
                </a:cubicBezTo>
                <a:cubicBezTo>
                  <a:pt x="7931426" y="5038903"/>
                  <a:pt x="6478089" y="6492240"/>
                  <a:pt x="4685306" y="6492240"/>
                </a:cubicBezTo>
                <a:close/>
              </a:path>
            </a:pathLst>
          </a:custGeom>
          <a:gradFill>
            <a:gsLst>
              <a:gs pos="100000">
                <a:srgbClr val="83CAEB"/>
              </a:gs>
              <a:gs pos="0">
                <a:schemeClr val="accent1">
                  <a:lumMod val="5000"/>
                  <a:lumOff val="95000"/>
                </a:schemeClr>
              </a:gs>
              <a:gs pos="42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6" name="TextBox 35">
            <a:extLst>
              <a:ext uri="{FF2B5EF4-FFF2-40B4-BE49-F238E27FC236}">
                <a16:creationId xmlns:a16="http://schemas.microsoft.com/office/drawing/2014/main" id="{CCDE7E2A-06C5-4EB3-0AE0-58DBD8D6A4FC}"/>
              </a:ext>
            </a:extLst>
          </p:cNvPr>
          <p:cNvSpPr txBox="1"/>
          <p:nvPr/>
        </p:nvSpPr>
        <p:spPr>
          <a:xfrm>
            <a:off x="249966" y="1321154"/>
            <a:ext cx="7938052" cy="4585871"/>
          </a:xfrm>
          <a:prstGeom prst="rect">
            <a:avLst/>
          </a:prstGeom>
          <a:noFill/>
        </p:spPr>
        <p:txBody>
          <a:bodyPr wrap="square" rtlCol="0">
            <a:spAutoFit/>
          </a:bodyPr>
          <a:lstStyle/>
          <a:p>
            <a:r>
              <a:rPr lang="en-US" sz="4000" b="1" dirty="0"/>
              <a:t>    Exploratory Data Analysis</a:t>
            </a:r>
          </a:p>
          <a:p>
            <a:pPr algn="ctr"/>
            <a:endParaRPr lang="en-US" dirty="0"/>
          </a:p>
          <a:p>
            <a:pPr algn="ctr"/>
            <a:r>
              <a:rPr lang="en-US" dirty="0"/>
              <a:t> </a:t>
            </a:r>
          </a:p>
          <a:p>
            <a:r>
              <a:rPr lang="en-US" sz="2400" b="1" dirty="0"/>
              <a:t>Using Python: </a:t>
            </a:r>
          </a:p>
          <a:p>
            <a:r>
              <a:rPr lang="en-US" sz="2400" dirty="0"/>
              <a:t>• </a:t>
            </a:r>
            <a:r>
              <a:rPr lang="en-IN" sz="2400" dirty="0"/>
              <a:t>Create bar chart</a:t>
            </a:r>
          </a:p>
          <a:p>
            <a:r>
              <a:rPr lang="en-US" sz="2400" dirty="0"/>
              <a:t>• Create line chart </a:t>
            </a:r>
          </a:p>
          <a:p>
            <a:r>
              <a:rPr lang="en-US" sz="2400" dirty="0"/>
              <a:t>• Create scatter plot </a:t>
            </a:r>
          </a:p>
          <a:p>
            <a:endParaRPr lang="en-US" sz="2400" dirty="0"/>
          </a:p>
          <a:p>
            <a:r>
              <a:rPr lang="en-US" sz="2400" b="1" dirty="0"/>
              <a:t>Using Power BI: </a:t>
            </a:r>
          </a:p>
          <a:p>
            <a:r>
              <a:rPr lang="en-US" sz="2400" dirty="0"/>
              <a:t>• Create line and stack column chart</a:t>
            </a:r>
          </a:p>
          <a:p>
            <a:r>
              <a:rPr lang="en-US" sz="2400" dirty="0"/>
              <a:t> • Create donut chat and card chart for</a:t>
            </a:r>
          </a:p>
          <a:p>
            <a:r>
              <a:rPr lang="en-US" sz="2400" dirty="0"/>
              <a:t> • Create cluster bar chat </a:t>
            </a:r>
            <a:endParaRPr lang="en-IN" sz="2400" dirty="0"/>
          </a:p>
        </p:txBody>
      </p:sp>
      <p:pic>
        <p:nvPicPr>
          <p:cNvPr id="7" name="Picture 6">
            <a:extLst>
              <a:ext uri="{FF2B5EF4-FFF2-40B4-BE49-F238E27FC236}">
                <a16:creationId xmlns:a16="http://schemas.microsoft.com/office/drawing/2014/main" id="{C732348F-E16B-D624-8DD1-CF4A5887E2A8}"/>
              </a:ext>
            </a:extLst>
          </p:cNvPr>
          <p:cNvPicPr>
            <a:picLocks noChangeAspect="1"/>
          </p:cNvPicPr>
          <p:nvPr/>
        </p:nvPicPr>
        <p:blipFill>
          <a:blip r:embed="rId2"/>
          <a:stretch>
            <a:fillRect/>
          </a:stretch>
        </p:blipFill>
        <p:spPr>
          <a:xfrm>
            <a:off x="7315200" y="0"/>
            <a:ext cx="4770881" cy="3011407"/>
          </a:xfrm>
          <a:prstGeom prst="rect">
            <a:avLst/>
          </a:prstGeom>
        </p:spPr>
      </p:pic>
      <p:pic>
        <p:nvPicPr>
          <p:cNvPr id="9" name="Picture 8">
            <a:extLst>
              <a:ext uri="{FF2B5EF4-FFF2-40B4-BE49-F238E27FC236}">
                <a16:creationId xmlns:a16="http://schemas.microsoft.com/office/drawing/2014/main" id="{4BD48329-0A50-3D14-2CC1-74A3F3984D8D}"/>
              </a:ext>
            </a:extLst>
          </p:cNvPr>
          <p:cNvPicPr>
            <a:picLocks noChangeAspect="1"/>
          </p:cNvPicPr>
          <p:nvPr/>
        </p:nvPicPr>
        <p:blipFill>
          <a:blip r:embed="rId3"/>
          <a:stretch>
            <a:fillRect/>
          </a:stretch>
        </p:blipFill>
        <p:spPr>
          <a:xfrm>
            <a:off x="7315200" y="3120296"/>
            <a:ext cx="4428656" cy="3658915"/>
          </a:xfrm>
          <a:prstGeom prst="rect">
            <a:avLst/>
          </a:prstGeom>
        </p:spPr>
      </p:pic>
    </p:spTree>
    <p:extLst>
      <p:ext uri="{BB962C8B-B14F-4D97-AF65-F5344CB8AC3E}">
        <p14:creationId xmlns:p14="http://schemas.microsoft.com/office/powerpoint/2010/main" val="100750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ppt_x"/>
                                          </p:val>
                                        </p:tav>
                                        <p:tav tm="100000">
                                          <p:val>
                                            <p:strVal val="#ppt_x"/>
                                          </p:val>
                                        </p:tav>
                                      </p:tavLst>
                                    </p:anim>
                                    <p:anim calcmode="lin" valueType="num">
                                      <p:cBhvr additive="base">
                                        <p:cTn id="12" dur="500" fill="hold"/>
                                        <p:tgtEl>
                                          <p:spTgt spid="3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F6B666CE-A76A-19B2-083D-AD13573C595F}"/>
              </a:ext>
            </a:extLst>
          </p:cNvPr>
          <p:cNvSpPr/>
          <p:nvPr/>
        </p:nvSpPr>
        <p:spPr>
          <a:xfrm rot="10800000">
            <a:off x="142845" y="469569"/>
            <a:ext cx="7304435" cy="6492240"/>
          </a:xfrm>
          <a:custGeom>
            <a:avLst/>
            <a:gdLst>
              <a:gd name="connsiteX0" fmla="*/ 4685306 w 7931426"/>
              <a:gd name="connsiteY0" fmla="*/ 6492240 h 6492240"/>
              <a:gd name="connsiteX1" fmla="*/ 3246120 w 7931426"/>
              <a:gd name="connsiteY1" fmla="*/ 6492240 h 6492240"/>
              <a:gd name="connsiteX2" fmla="*/ 0 w 7931426"/>
              <a:gd name="connsiteY2" fmla="*/ 3246120 h 6492240"/>
              <a:gd name="connsiteX3" fmla="*/ 3246120 w 7931426"/>
              <a:gd name="connsiteY3" fmla="*/ 0 h 6492240"/>
              <a:gd name="connsiteX4" fmla="*/ 4685306 w 7931426"/>
              <a:gd name="connsiteY4" fmla="*/ 0 h 6492240"/>
              <a:gd name="connsiteX5" fmla="*/ 7931426 w 7931426"/>
              <a:gd name="connsiteY5" fmla="*/ 3246120 h 6492240"/>
              <a:gd name="connsiteX6" fmla="*/ 4685306 w 7931426"/>
              <a:gd name="connsiteY6" fmla="*/ 6492240 h 6492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31426" h="6492240">
                <a:moveTo>
                  <a:pt x="4685306" y="6492240"/>
                </a:moveTo>
                <a:lnTo>
                  <a:pt x="3246120" y="6492240"/>
                </a:lnTo>
                <a:cubicBezTo>
                  <a:pt x="1453337" y="6492240"/>
                  <a:pt x="0" y="5038903"/>
                  <a:pt x="0" y="3246120"/>
                </a:cubicBezTo>
                <a:cubicBezTo>
                  <a:pt x="0" y="1453337"/>
                  <a:pt x="1453337" y="0"/>
                  <a:pt x="3246120" y="0"/>
                </a:cubicBezTo>
                <a:lnTo>
                  <a:pt x="4685306" y="0"/>
                </a:lnTo>
                <a:cubicBezTo>
                  <a:pt x="6478089" y="0"/>
                  <a:pt x="7931426" y="1453337"/>
                  <a:pt x="7931426" y="3246120"/>
                </a:cubicBezTo>
                <a:cubicBezTo>
                  <a:pt x="7931426" y="5038903"/>
                  <a:pt x="6478089" y="6492240"/>
                  <a:pt x="4685306" y="6492240"/>
                </a:cubicBezTo>
                <a:close/>
              </a:path>
            </a:pathLst>
          </a:custGeom>
          <a:gradFill>
            <a:gsLst>
              <a:gs pos="100000">
                <a:srgbClr val="83CAEB"/>
              </a:gs>
              <a:gs pos="0">
                <a:schemeClr val="accent1">
                  <a:lumMod val="5000"/>
                  <a:lumOff val="95000"/>
                </a:schemeClr>
              </a:gs>
              <a:gs pos="42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6" name="TextBox 35">
            <a:extLst>
              <a:ext uri="{FF2B5EF4-FFF2-40B4-BE49-F238E27FC236}">
                <a16:creationId xmlns:a16="http://schemas.microsoft.com/office/drawing/2014/main" id="{CCDE7E2A-06C5-4EB3-0AE0-58DBD8D6A4FC}"/>
              </a:ext>
            </a:extLst>
          </p:cNvPr>
          <p:cNvSpPr txBox="1"/>
          <p:nvPr/>
        </p:nvSpPr>
        <p:spPr>
          <a:xfrm>
            <a:off x="249966" y="1321154"/>
            <a:ext cx="7938052" cy="3662541"/>
          </a:xfrm>
          <a:prstGeom prst="rect">
            <a:avLst/>
          </a:prstGeom>
          <a:noFill/>
        </p:spPr>
        <p:txBody>
          <a:bodyPr wrap="square" rtlCol="0">
            <a:spAutoFit/>
          </a:bodyPr>
          <a:lstStyle/>
          <a:p>
            <a:r>
              <a:rPr lang="en-US" sz="4800" b="1" dirty="0">
                <a:effectLst>
                  <a:outerShdw blurRad="38100" dist="38100" dir="2700000" algn="tl">
                    <a:srgbClr val="000000">
                      <a:alpha val="43137"/>
                    </a:srgbClr>
                  </a:outerShdw>
                </a:effectLst>
              </a:rPr>
              <a:t>        </a:t>
            </a:r>
            <a:r>
              <a:rPr lang="en-US" sz="4800" b="1" u="sng" dirty="0">
                <a:effectLst>
                  <a:outerShdw blurRad="38100" dist="38100" dir="2700000" algn="tl">
                    <a:srgbClr val="000000">
                      <a:alpha val="43137"/>
                    </a:srgbClr>
                  </a:outerShdw>
                </a:effectLst>
              </a:rPr>
              <a:t>Model Training </a:t>
            </a:r>
            <a:endParaRPr lang="en-US" sz="4000" b="1" u="sng" dirty="0">
              <a:effectLst>
                <a:outerShdw blurRad="38100" dist="38100" dir="2700000" algn="tl">
                  <a:srgbClr val="000000">
                    <a:alpha val="43137"/>
                  </a:srgbClr>
                </a:outerShdw>
              </a:effectLst>
            </a:endParaRPr>
          </a:p>
          <a:p>
            <a:endParaRPr lang="en-US" sz="4000" dirty="0"/>
          </a:p>
          <a:p>
            <a:r>
              <a:rPr lang="en-US" sz="2400" dirty="0"/>
              <a:t>• Train multiple model </a:t>
            </a:r>
          </a:p>
          <a:p>
            <a:r>
              <a:rPr lang="en-US" sz="2400" dirty="0"/>
              <a:t>• Best performing model : Gradient Boosting </a:t>
            </a:r>
          </a:p>
          <a:p>
            <a:r>
              <a:rPr lang="en-US" sz="2400" dirty="0"/>
              <a:t>• Model R2 score is 89% </a:t>
            </a:r>
          </a:p>
          <a:p>
            <a:r>
              <a:rPr lang="en-US" sz="2400" dirty="0"/>
              <a:t>• And Adjusted R2 score is 89% </a:t>
            </a:r>
          </a:p>
          <a:p>
            <a:r>
              <a:rPr lang="en-US" sz="2400" dirty="0"/>
              <a:t>• Cross validation score is (87%, 88%, 89%, 89%, </a:t>
            </a:r>
          </a:p>
          <a:p>
            <a:r>
              <a:rPr lang="en-US" sz="2400" dirty="0"/>
              <a:t>				88%)</a:t>
            </a:r>
            <a:endParaRPr lang="en-IN" sz="1400" dirty="0"/>
          </a:p>
        </p:txBody>
      </p:sp>
      <p:pic>
        <p:nvPicPr>
          <p:cNvPr id="3" name="Picture 2">
            <a:extLst>
              <a:ext uri="{FF2B5EF4-FFF2-40B4-BE49-F238E27FC236}">
                <a16:creationId xmlns:a16="http://schemas.microsoft.com/office/drawing/2014/main" id="{C76CBE42-5F71-2046-CABD-2C526CA43CDF}"/>
              </a:ext>
            </a:extLst>
          </p:cNvPr>
          <p:cNvPicPr>
            <a:picLocks noChangeAspect="1"/>
          </p:cNvPicPr>
          <p:nvPr/>
        </p:nvPicPr>
        <p:blipFill>
          <a:blip r:embed="rId2"/>
          <a:stretch>
            <a:fillRect/>
          </a:stretch>
        </p:blipFill>
        <p:spPr>
          <a:xfrm>
            <a:off x="7554402" y="1066801"/>
            <a:ext cx="4691855" cy="5019040"/>
          </a:xfrm>
          <a:prstGeom prst="rect">
            <a:avLst/>
          </a:prstGeom>
        </p:spPr>
      </p:pic>
    </p:spTree>
    <p:extLst>
      <p:ext uri="{BB962C8B-B14F-4D97-AF65-F5344CB8AC3E}">
        <p14:creationId xmlns:p14="http://schemas.microsoft.com/office/powerpoint/2010/main" val="2002422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ppt_x"/>
                                          </p:val>
                                        </p:tav>
                                        <p:tav tm="100000">
                                          <p:val>
                                            <p:strVal val="#ppt_x"/>
                                          </p:val>
                                        </p:tav>
                                      </p:tavLst>
                                    </p:anim>
                                    <p:anim calcmode="lin" valueType="num">
                                      <p:cBhvr additive="base">
                                        <p:cTn id="12" dur="500" fill="hold"/>
                                        <p:tgtEl>
                                          <p:spTgt spid="3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F6B666CE-A76A-19B2-083D-AD13573C595F}"/>
              </a:ext>
            </a:extLst>
          </p:cNvPr>
          <p:cNvSpPr/>
          <p:nvPr/>
        </p:nvSpPr>
        <p:spPr>
          <a:xfrm rot="10800000">
            <a:off x="10765" y="367969"/>
            <a:ext cx="7304435" cy="6492240"/>
          </a:xfrm>
          <a:custGeom>
            <a:avLst/>
            <a:gdLst>
              <a:gd name="connsiteX0" fmla="*/ 4685306 w 7931426"/>
              <a:gd name="connsiteY0" fmla="*/ 6492240 h 6492240"/>
              <a:gd name="connsiteX1" fmla="*/ 3246120 w 7931426"/>
              <a:gd name="connsiteY1" fmla="*/ 6492240 h 6492240"/>
              <a:gd name="connsiteX2" fmla="*/ 0 w 7931426"/>
              <a:gd name="connsiteY2" fmla="*/ 3246120 h 6492240"/>
              <a:gd name="connsiteX3" fmla="*/ 3246120 w 7931426"/>
              <a:gd name="connsiteY3" fmla="*/ 0 h 6492240"/>
              <a:gd name="connsiteX4" fmla="*/ 4685306 w 7931426"/>
              <a:gd name="connsiteY4" fmla="*/ 0 h 6492240"/>
              <a:gd name="connsiteX5" fmla="*/ 7931426 w 7931426"/>
              <a:gd name="connsiteY5" fmla="*/ 3246120 h 6492240"/>
              <a:gd name="connsiteX6" fmla="*/ 4685306 w 7931426"/>
              <a:gd name="connsiteY6" fmla="*/ 6492240 h 6492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31426" h="6492240">
                <a:moveTo>
                  <a:pt x="4685306" y="6492240"/>
                </a:moveTo>
                <a:lnTo>
                  <a:pt x="3246120" y="6492240"/>
                </a:lnTo>
                <a:cubicBezTo>
                  <a:pt x="1453337" y="6492240"/>
                  <a:pt x="0" y="5038903"/>
                  <a:pt x="0" y="3246120"/>
                </a:cubicBezTo>
                <a:cubicBezTo>
                  <a:pt x="0" y="1453337"/>
                  <a:pt x="1453337" y="0"/>
                  <a:pt x="3246120" y="0"/>
                </a:cubicBezTo>
                <a:lnTo>
                  <a:pt x="4685306" y="0"/>
                </a:lnTo>
                <a:cubicBezTo>
                  <a:pt x="6478089" y="0"/>
                  <a:pt x="7931426" y="1453337"/>
                  <a:pt x="7931426" y="3246120"/>
                </a:cubicBezTo>
                <a:cubicBezTo>
                  <a:pt x="7931426" y="5038903"/>
                  <a:pt x="6478089" y="6492240"/>
                  <a:pt x="4685306" y="6492240"/>
                </a:cubicBezTo>
                <a:close/>
              </a:path>
            </a:pathLst>
          </a:custGeom>
          <a:gradFill>
            <a:gsLst>
              <a:gs pos="100000">
                <a:srgbClr val="83CAEB"/>
              </a:gs>
              <a:gs pos="0">
                <a:schemeClr val="accent1">
                  <a:lumMod val="5000"/>
                  <a:lumOff val="95000"/>
                </a:schemeClr>
              </a:gs>
              <a:gs pos="42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6" name="TextBox 35">
            <a:extLst>
              <a:ext uri="{FF2B5EF4-FFF2-40B4-BE49-F238E27FC236}">
                <a16:creationId xmlns:a16="http://schemas.microsoft.com/office/drawing/2014/main" id="{CCDE7E2A-06C5-4EB3-0AE0-58DBD8D6A4FC}"/>
              </a:ext>
            </a:extLst>
          </p:cNvPr>
          <p:cNvSpPr txBox="1"/>
          <p:nvPr/>
        </p:nvSpPr>
        <p:spPr>
          <a:xfrm>
            <a:off x="249966" y="1321154"/>
            <a:ext cx="7938052" cy="2677656"/>
          </a:xfrm>
          <a:prstGeom prst="rect">
            <a:avLst/>
          </a:prstGeom>
          <a:noFill/>
        </p:spPr>
        <p:txBody>
          <a:bodyPr wrap="square" rtlCol="0">
            <a:spAutoFit/>
          </a:bodyPr>
          <a:lstStyle/>
          <a:p>
            <a:r>
              <a:rPr lang="en-US" sz="4800" b="1" dirty="0">
                <a:effectLst>
                  <a:outerShdw blurRad="38100" dist="38100" dir="2700000" algn="tl">
                    <a:srgbClr val="000000">
                      <a:alpha val="43137"/>
                    </a:srgbClr>
                  </a:outerShdw>
                </a:effectLst>
              </a:rPr>
              <a:t>      </a:t>
            </a:r>
            <a:r>
              <a:rPr lang="en-US" sz="4800" b="1" u="sng" dirty="0">
                <a:effectLst>
                  <a:outerShdw blurRad="38100" dist="38100" dir="2700000" algn="tl">
                    <a:srgbClr val="000000">
                      <a:alpha val="43137"/>
                    </a:srgbClr>
                  </a:outerShdw>
                </a:effectLst>
              </a:rPr>
              <a:t>Model Deployment </a:t>
            </a:r>
          </a:p>
          <a:p>
            <a:pPr algn="ctr"/>
            <a:endParaRPr lang="en-US" sz="4800" dirty="0"/>
          </a:p>
          <a:p>
            <a:r>
              <a:rPr lang="en-US" sz="2400" dirty="0"/>
              <a:t>• Use Streamlit to build my app </a:t>
            </a:r>
          </a:p>
          <a:p>
            <a:r>
              <a:rPr lang="en-US" sz="2400" dirty="0"/>
              <a:t>• Create basic interface and input field and create </a:t>
            </a:r>
          </a:p>
          <a:p>
            <a:r>
              <a:rPr lang="en-US" sz="2400" dirty="0"/>
              <a:t>Predict button</a:t>
            </a:r>
            <a:endParaRPr lang="en-IN" sz="2400" dirty="0"/>
          </a:p>
        </p:txBody>
      </p:sp>
      <p:pic>
        <p:nvPicPr>
          <p:cNvPr id="4" name="Picture 3">
            <a:extLst>
              <a:ext uri="{FF2B5EF4-FFF2-40B4-BE49-F238E27FC236}">
                <a16:creationId xmlns:a16="http://schemas.microsoft.com/office/drawing/2014/main" id="{D746DE9D-ADE9-FDD6-DA72-A3568A84CE4B}"/>
              </a:ext>
            </a:extLst>
          </p:cNvPr>
          <p:cNvPicPr>
            <a:picLocks noChangeAspect="1"/>
          </p:cNvPicPr>
          <p:nvPr/>
        </p:nvPicPr>
        <p:blipFill>
          <a:blip r:embed="rId2"/>
          <a:stretch>
            <a:fillRect/>
          </a:stretch>
        </p:blipFill>
        <p:spPr>
          <a:xfrm>
            <a:off x="7437119" y="1358569"/>
            <a:ext cx="4643121" cy="4511040"/>
          </a:xfrm>
          <a:prstGeom prst="rect">
            <a:avLst/>
          </a:prstGeom>
        </p:spPr>
      </p:pic>
    </p:spTree>
    <p:extLst>
      <p:ext uri="{BB962C8B-B14F-4D97-AF65-F5344CB8AC3E}">
        <p14:creationId xmlns:p14="http://schemas.microsoft.com/office/powerpoint/2010/main" val="3159706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ppt_x"/>
                                          </p:val>
                                        </p:tav>
                                        <p:tav tm="100000">
                                          <p:val>
                                            <p:strVal val="#ppt_x"/>
                                          </p:val>
                                        </p:tav>
                                      </p:tavLst>
                                    </p:anim>
                                    <p:anim calcmode="lin" valueType="num">
                                      <p:cBhvr additive="base">
                                        <p:cTn id="12" dur="500" fill="hold"/>
                                        <p:tgtEl>
                                          <p:spTgt spid="3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CCDE7E2A-06C5-4EB3-0AE0-58DBD8D6A4FC}"/>
              </a:ext>
            </a:extLst>
          </p:cNvPr>
          <p:cNvSpPr txBox="1"/>
          <p:nvPr/>
        </p:nvSpPr>
        <p:spPr>
          <a:xfrm>
            <a:off x="249966" y="1321154"/>
            <a:ext cx="7938052" cy="830997"/>
          </a:xfrm>
          <a:prstGeom prst="rect">
            <a:avLst/>
          </a:prstGeom>
          <a:noFill/>
        </p:spPr>
        <p:txBody>
          <a:bodyPr wrap="square" rtlCol="0">
            <a:spAutoFit/>
          </a:bodyPr>
          <a:lstStyle/>
          <a:p>
            <a:r>
              <a:rPr lang="en-US" sz="4800" b="1" dirty="0">
                <a:effectLst>
                  <a:outerShdw blurRad="38100" dist="38100" dir="2700000" algn="tl">
                    <a:srgbClr val="000000">
                      <a:alpha val="43137"/>
                    </a:srgbClr>
                  </a:outerShdw>
                </a:effectLst>
              </a:rPr>
              <a:t>      </a:t>
            </a:r>
            <a:endParaRPr lang="en-IN" sz="2400" dirty="0"/>
          </a:p>
        </p:txBody>
      </p:sp>
      <p:sp>
        <p:nvSpPr>
          <p:cNvPr id="2" name="TextBox 1">
            <a:extLst>
              <a:ext uri="{FF2B5EF4-FFF2-40B4-BE49-F238E27FC236}">
                <a16:creationId xmlns:a16="http://schemas.microsoft.com/office/drawing/2014/main" id="{1DA7D39E-B3C4-15B6-484F-8AAD78276365}"/>
              </a:ext>
            </a:extLst>
          </p:cNvPr>
          <p:cNvSpPr txBox="1"/>
          <p:nvPr/>
        </p:nvSpPr>
        <p:spPr>
          <a:xfrm>
            <a:off x="1869440" y="599440"/>
            <a:ext cx="9204960" cy="830997"/>
          </a:xfrm>
          <a:prstGeom prst="rect">
            <a:avLst/>
          </a:prstGeom>
          <a:noFill/>
        </p:spPr>
        <p:txBody>
          <a:bodyPr wrap="square" rtlCol="0">
            <a:spAutoFit/>
          </a:bodyPr>
          <a:lstStyle/>
          <a:p>
            <a:pPr algn="ctr"/>
            <a:r>
              <a:rPr lang="en-IN" sz="4800" b="1" u="sng" dirty="0">
                <a:effectLst>
                  <a:outerShdw blurRad="38100" dist="38100" dir="2700000" algn="tl">
                    <a:srgbClr val="000000">
                      <a:alpha val="43137"/>
                    </a:srgbClr>
                  </a:outerShdw>
                </a:effectLst>
              </a:rPr>
              <a:t>Power BI Dashboard</a:t>
            </a:r>
          </a:p>
        </p:txBody>
      </p:sp>
      <p:pic>
        <p:nvPicPr>
          <p:cNvPr id="5" name="Picture 4">
            <a:extLst>
              <a:ext uri="{FF2B5EF4-FFF2-40B4-BE49-F238E27FC236}">
                <a16:creationId xmlns:a16="http://schemas.microsoft.com/office/drawing/2014/main" id="{E740758B-8D43-0F02-4218-86C9B1D48F50}"/>
              </a:ext>
            </a:extLst>
          </p:cNvPr>
          <p:cNvPicPr>
            <a:picLocks noChangeAspect="1"/>
          </p:cNvPicPr>
          <p:nvPr/>
        </p:nvPicPr>
        <p:blipFill>
          <a:blip r:embed="rId2"/>
          <a:stretch>
            <a:fillRect/>
          </a:stretch>
        </p:blipFill>
        <p:spPr>
          <a:xfrm>
            <a:off x="249966" y="1534513"/>
            <a:ext cx="11779474" cy="5221887"/>
          </a:xfrm>
          <a:prstGeom prst="rect">
            <a:avLst/>
          </a:prstGeom>
        </p:spPr>
      </p:pic>
    </p:spTree>
    <p:extLst>
      <p:ext uri="{BB962C8B-B14F-4D97-AF65-F5344CB8AC3E}">
        <p14:creationId xmlns:p14="http://schemas.microsoft.com/office/powerpoint/2010/main" val="64996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221</TotalTime>
  <Words>627</Words>
  <Application>Microsoft Office PowerPoint</Application>
  <PresentationFormat>Widescreen</PresentationFormat>
  <Paragraphs>90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Priyanshu Pandey</dc:creator>
  <cp:lastModifiedBy>Priyanshu Pandey</cp:lastModifiedBy>
  <cp:revision>1</cp:revision>
  <dcterms:created xsi:type="dcterms:W3CDTF">2025-08-08T05:23:49Z</dcterms:created>
  <dcterms:modified xsi:type="dcterms:W3CDTF">2025-08-08T09:04:50Z</dcterms:modified>
</cp:coreProperties>
</file>