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3"/>
    </mc:Choice>
    <mc:Fallback>
      <c:style val="3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PET MATCH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ALEXNET</c:v>
                </c:pt>
                <c:pt idx="1">
                  <c:v>VGG</c:v>
                </c:pt>
                <c:pt idx="2">
                  <c:v>RESNET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57.5</c:v>
                </c:pt>
                <c:pt idx="1">
                  <c:v>65</c:v>
                </c:pt>
                <c:pt idx="2">
                  <c:v>60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4C8-4F4F-BE0F-FF9F79C4FC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900969775"/>
        <c:axId val="1900970735"/>
      </c:barChart>
      <c:catAx>
        <c:axId val="1900969775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970735"/>
        <c:crosses val="autoZero"/>
        <c:auto val="1"/>
        <c:lblAlgn val="ctr"/>
        <c:lblOffset val="100"/>
        <c:noMultiLvlLbl val="0"/>
      </c:catAx>
      <c:valAx>
        <c:axId val="1900970735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969775"/>
        <c:crosses val="autoZero"/>
        <c:crossBetween val="between"/>
      </c:valAx>
      <c:dTable>
        <c:showHorzBorder val="1"/>
        <c:showVertBorder val="1"/>
        <c:showOutline val="1"/>
        <c:showKeys val="1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0" spcFirstLastPara="1" vertOverflow="ellipsis" vert="horz" wrap="square" anchor="ctr" anchorCtr="1"/>
          <a:lstStyle/>
          <a:p>
            <a:pPr rtl="0"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</c:dTable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NOT DOG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ALEXNET</c:v>
                </c:pt>
                <c:pt idx="1">
                  <c:v>VGG</c:v>
                </c:pt>
                <c:pt idx="2">
                  <c:v>RESNET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100</c:v>
                </c:pt>
                <c:pt idx="1">
                  <c:v>100</c:v>
                </c:pt>
                <c:pt idx="2">
                  <c:v>90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6072-4FF7-B166-73DF65E75EAA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DOG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ALEXNET</c:v>
                </c:pt>
                <c:pt idx="1">
                  <c:v>VGG</c:v>
                </c:pt>
                <c:pt idx="2">
                  <c:v>RESNET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73.33</c:v>
                </c:pt>
                <c:pt idx="1">
                  <c:v>70</c:v>
                </c:pt>
                <c:pt idx="2">
                  <c:v>70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6072-4FF7-B166-73DF65E75EAA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BREED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Sheet1!$A$2:$A$4</c:f>
              <c:strCache>
                <c:ptCount val="3"/>
                <c:pt idx="0">
                  <c:v>ALEXNET</c:v>
                </c:pt>
                <c:pt idx="1">
                  <c:v>VGG</c:v>
                </c:pt>
                <c:pt idx="2">
                  <c:v>RESNET</c:v>
                </c:pt>
              </c:strCache>
            </c:strRef>
          </c:cat>
          <c:val>
            <c:numRef>
              <c:f>Sheet1!$D$2:$D$4</c:f>
              <c:numCache>
                <c:formatCode>General</c:formatCode>
                <c:ptCount val="3"/>
                <c:pt idx="0">
                  <c:v>60</c:v>
                </c:pt>
                <c:pt idx="1">
                  <c:v>70</c:v>
                </c:pt>
                <c:pt idx="2">
                  <c:v>66.67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6072-4FF7-B166-73DF65E75E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900978415"/>
        <c:axId val="1900973615"/>
      </c:barChart>
      <c:catAx>
        <c:axId val="1900978415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973615"/>
        <c:crosses val="autoZero"/>
        <c:auto val="1"/>
        <c:lblAlgn val="ctr"/>
        <c:lblOffset val="100"/>
        <c:noMultiLvlLbl val="0"/>
      </c:catAx>
      <c:valAx>
        <c:axId val="1900973615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900978415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withinLinearReversed" id="21">
  <a:schemeClr val="accent1"/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759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383702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9957310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144053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60173831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47457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404537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5281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93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4799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376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54797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03115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60086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7099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6319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04855-E56F-471D-8329-4A998F00BAA1}" type="datetimeFigureOut">
              <a:rPr lang="en-IN" smtClean="0"/>
              <a:t>24-09-2025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A076700-1A9A-4BE1-A0D5-7911FFAEAE0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75064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10" r:id="rId3"/>
    <p:sldLayoutId id="2147483711" r:id="rId4"/>
    <p:sldLayoutId id="2147483712" r:id="rId5"/>
    <p:sldLayoutId id="2147483713" r:id="rId6"/>
    <p:sldLayoutId id="2147483714" r:id="rId7"/>
    <p:sldLayoutId id="2147483715" r:id="rId8"/>
    <p:sldLayoutId id="2147483716" r:id="rId9"/>
    <p:sldLayoutId id="2147483717" r:id="rId10"/>
    <p:sldLayoutId id="2147483718" r:id="rId11"/>
    <p:sldLayoutId id="2147483719" r:id="rId12"/>
    <p:sldLayoutId id="2147483720" r:id="rId13"/>
    <p:sldLayoutId id="2147483721" r:id="rId14"/>
    <p:sldLayoutId id="2147483722" r:id="rId15"/>
    <p:sldLayoutId id="214748372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0ADFFC45-3DC9-4433-926F-043E879D9D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F26A87-0610-435F-AA13-BD658385C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67230" y="-8468"/>
            <a:ext cx="4763558" cy="6866467"/>
            <a:chOff x="67175" y="-8467"/>
            <a:chExt cx="4763558" cy="686646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6321436-5AAD-4FB6-BB0D-316D4540E8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1448300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94B0BD33-3D46-4F43-947A-825DFEF610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67175" y="3681413"/>
              <a:ext cx="4763558" cy="3176587"/>
            </a:xfrm>
            <a:prstGeom prst="line">
              <a:avLst/>
            </a:prstGeom>
            <a:ln w="9525">
              <a:solidFill>
                <a:schemeClr val="tx1">
                  <a:lumMod val="50000"/>
                  <a:lumOff val="50000"/>
                  <a:alpha val="8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3">
              <a:extLst>
                <a:ext uri="{FF2B5EF4-FFF2-40B4-BE49-F238E27FC236}">
                  <a16:creationId xmlns:a16="http://schemas.microsoft.com/office/drawing/2014/main" id="{92E26C27-E1F5-47DC-9F83-469D196C55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258764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95F944E7-2B4E-4AE2-B4DB-846FF8AE0B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80730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1" name="Isosceles Triangle 30">
              <a:extLst>
                <a:ext uri="{FF2B5EF4-FFF2-40B4-BE49-F238E27FC236}">
                  <a16:creationId xmlns:a16="http://schemas.microsoft.com/office/drawing/2014/main" id="{FF14952D-390F-46CC-B302-73DDD9C4160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9621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2" name="Rectangle 27">
              <a:extLst>
                <a:ext uri="{FF2B5EF4-FFF2-40B4-BE49-F238E27FC236}">
                  <a16:creationId xmlns:a16="http://schemas.microsoft.com/office/drawing/2014/main" id="{867CDE55-B22A-40D0-882A-9452919EE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411788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33" name="Isosceles Triangle 32">
              <a:extLst>
                <a:ext uri="{FF2B5EF4-FFF2-40B4-BE49-F238E27FC236}">
                  <a16:creationId xmlns:a16="http://schemas.microsoft.com/office/drawing/2014/main" id="{8C409231-C942-4808-B529-DAC32A7DB0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448954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C1D45A1-FBBB-9CD9-2483-7C8DAEB6034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7335" y="1282701"/>
            <a:ext cx="5096060" cy="4307148"/>
          </a:xfrm>
        </p:spPr>
        <p:txBody>
          <a:bodyPr anchor="ctr">
            <a:normAutofit/>
          </a:bodyPr>
          <a:lstStyle/>
          <a:p>
            <a:r>
              <a:rPr lang="en-US"/>
              <a:t>Image Classification Using Pretrained CNN Model</a:t>
            </a:r>
            <a:endParaRPr lang="en-IN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69370F01-B8C9-4CE4-824C-92B2792E6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136497" y="-8468"/>
            <a:ext cx="5074930" cy="6866468"/>
          </a:xfrm>
          <a:custGeom>
            <a:avLst/>
            <a:gdLst>
              <a:gd name="connsiteX0" fmla="*/ 0 w 5074930"/>
              <a:gd name="connsiteY0" fmla="*/ 0 h 6858000"/>
              <a:gd name="connsiteX1" fmla="*/ 1249825 w 5074930"/>
              <a:gd name="connsiteY1" fmla="*/ 0 h 6858000"/>
              <a:gd name="connsiteX2" fmla="*/ 1249825 w 5074930"/>
              <a:gd name="connsiteY2" fmla="*/ 8457 h 6858000"/>
              <a:gd name="connsiteX3" fmla="*/ 5074930 w 5074930"/>
              <a:gd name="connsiteY3" fmla="*/ 8457 h 6858000"/>
              <a:gd name="connsiteX4" fmla="*/ 5074930 w 5074930"/>
              <a:gd name="connsiteY4" fmla="*/ 6858000 h 6858000"/>
              <a:gd name="connsiteX5" fmla="*/ 1249825 w 5074930"/>
              <a:gd name="connsiteY5" fmla="*/ 6858000 h 6858000"/>
              <a:gd name="connsiteX6" fmla="*/ 1109383 w 507493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074930" h="6858000">
                <a:moveTo>
                  <a:pt x="0" y="0"/>
                </a:moveTo>
                <a:lnTo>
                  <a:pt x="1249825" y="0"/>
                </a:lnTo>
                <a:lnTo>
                  <a:pt x="1249825" y="8457"/>
                </a:lnTo>
                <a:lnTo>
                  <a:pt x="5074930" y="8457"/>
                </a:lnTo>
                <a:lnTo>
                  <a:pt x="5074930" y="6858000"/>
                </a:lnTo>
                <a:lnTo>
                  <a:pt x="1249825" y="6858000"/>
                </a:lnTo>
                <a:lnTo>
                  <a:pt x="1109383" y="6858000"/>
                </a:lnTo>
                <a:close/>
              </a:path>
            </a:pathLst>
          </a:cu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360FF87-800D-D4BD-42C2-D89292F46B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821120" y="2876315"/>
            <a:ext cx="3602567" cy="1096899"/>
          </a:xfrm>
        </p:spPr>
        <p:txBody>
          <a:bodyPr anchor="ctr"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Name – Priyanshu Tripathi</a:t>
            </a:r>
          </a:p>
          <a:p>
            <a:pPr algn="l"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</a:rPr>
              <a:t>INSTRUCTOR - </a:t>
            </a:r>
            <a:r>
              <a:rPr lang="en-IN" i="1">
                <a:solidFill>
                  <a:srgbClr val="FFFFFF"/>
                </a:solidFill>
              </a:rPr>
              <a:t>Jennifer Staab</a:t>
            </a:r>
            <a:endParaRPr lang="en-US">
              <a:solidFill>
                <a:srgbClr val="FFFFFF"/>
              </a:solidFill>
            </a:endParaRPr>
          </a:p>
          <a:p>
            <a:pPr algn="l">
              <a:lnSpc>
                <a:spcPct val="90000"/>
              </a:lnSpc>
            </a:pPr>
            <a:r>
              <a:rPr lang="en-IN">
                <a:solidFill>
                  <a:srgbClr val="FFFFFF"/>
                </a:solidFill>
              </a:rPr>
              <a:t>Date -  24/09/2025</a:t>
            </a:r>
          </a:p>
        </p:txBody>
      </p:sp>
    </p:spTree>
    <p:extLst>
      <p:ext uri="{BB962C8B-B14F-4D97-AF65-F5344CB8AC3E}">
        <p14:creationId xmlns:p14="http://schemas.microsoft.com/office/powerpoint/2010/main" val="9001870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7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4301F-5445-E9DA-0D23-FD4315A13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250922"/>
          </a:xfrm>
        </p:spPr>
        <p:txBody>
          <a:bodyPr/>
          <a:lstStyle/>
          <a:p>
            <a:r>
              <a:rPr lang="en-US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AE5296-75A6-122B-5458-B6247E0966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981200"/>
            <a:ext cx="9905999" cy="3810001"/>
          </a:xfrm>
        </p:spPr>
        <p:txBody>
          <a:bodyPr>
            <a:normAutofit/>
          </a:bodyPr>
          <a:lstStyle/>
          <a:p>
            <a:r>
              <a:rPr lang="en-US" sz="2000" b="1" dirty="0"/>
              <a:t>Best Model: </a:t>
            </a:r>
            <a:r>
              <a:rPr lang="en-US" sz="2000" b="1" dirty="0" err="1"/>
              <a:t>ResNet</a:t>
            </a:r>
            <a:endParaRPr lang="en-US" sz="2000" dirty="0"/>
          </a:p>
          <a:p>
            <a:pPr lvl="1"/>
            <a:r>
              <a:rPr lang="en-US" sz="1800" dirty="0"/>
              <a:t>Provides </a:t>
            </a:r>
            <a:r>
              <a:rPr lang="en-US" sz="1800" b="1" dirty="0"/>
              <a:t>most balanced performance</a:t>
            </a:r>
            <a:r>
              <a:rPr lang="en-US" sz="1800" dirty="0"/>
              <a:t> across Dog, Not-Dog, and Breed classification.</a:t>
            </a:r>
          </a:p>
          <a:p>
            <a:pPr lvl="1"/>
            <a:r>
              <a:rPr lang="en-US" sz="1800" dirty="0"/>
              <a:t>Small difference compared to VGG on breed accuracy, but faster runtime.</a:t>
            </a:r>
          </a:p>
          <a:p>
            <a:pPr lvl="1"/>
            <a:r>
              <a:rPr lang="en-US" sz="1800" dirty="0"/>
              <a:t>More reliable overall when considering </a:t>
            </a:r>
            <a:r>
              <a:rPr lang="en-US" sz="1800" b="1" dirty="0"/>
              <a:t>accuracy + efficiency</a:t>
            </a:r>
            <a:r>
              <a:rPr lang="en-US" sz="1800" dirty="0"/>
              <a:t>.</a:t>
            </a:r>
          </a:p>
          <a:p>
            <a:r>
              <a:rPr lang="en-US" sz="2000" b="1" dirty="0" err="1"/>
              <a:t>AlexNet</a:t>
            </a:r>
            <a:r>
              <a:rPr lang="en-US" sz="2000" dirty="0"/>
              <a:t>: Fastest but weakest on breed accuracy.</a:t>
            </a:r>
          </a:p>
          <a:p>
            <a:r>
              <a:rPr lang="en-US" sz="2000" b="1" dirty="0"/>
              <a:t>VGG</a:t>
            </a:r>
            <a:r>
              <a:rPr lang="en-US" sz="2000" dirty="0"/>
              <a:t>: High breed accuracy but slower, with slightly weaker dog accuracy than </a:t>
            </a:r>
            <a:r>
              <a:rPr lang="en-US" sz="2000" dirty="0" err="1"/>
              <a:t>AlexNet</a:t>
            </a:r>
            <a:r>
              <a:rPr lang="en-US" sz="2000" dirty="0"/>
              <a:t>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08286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559A-42C6-D0C7-3383-0455FAD71D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013637"/>
          </a:xfrm>
        </p:spPr>
        <p:txBody>
          <a:bodyPr>
            <a:normAutofit/>
          </a:bodyPr>
          <a:lstStyle/>
          <a:p>
            <a:r>
              <a:rPr lang="en-US" dirty="0"/>
              <a:t>PROBLEM STATEMENT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A4AA0A-F162-5932-B3A1-4C45802BF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50142"/>
            <a:ext cx="9905999" cy="404105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IN" b="1" dirty="0"/>
              <a:t>Context:</a:t>
            </a:r>
            <a:endParaRPr lang="en-US" b="1" dirty="0"/>
          </a:p>
          <a:p>
            <a:r>
              <a:rPr lang="en-US" dirty="0"/>
              <a:t>A </a:t>
            </a:r>
            <a:r>
              <a:rPr lang="en-US" b="1" dirty="0"/>
              <a:t>citywide dog show</a:t>
            </a:r>
            <a:r>
              <a:rPr lang="en-US" dirty="0"/>
              <a:t> requires image-based registration of participants.</a:t>
            </a:r>
          </a:p>
          <a:p>
            <a:r>
              <a:rPr lang="en-US" dirty="0"/>
              <a:t>Each participant submits:</a:t>
            </a:r>
          </a:p>
          <a:p>
            <a:pPr lvl="1"/>
            <a:r>
              <a:rPr lang="en-US" dirty="0"/>
              <a:t>An image of their pet</a:t>
            </a:r>
          </a:p>
          <a:p>
            <a:pPr lvl="1"/>
            <a:r>
              <a:rPr lang="en-US" dirty="0"/>
              <a:t>Biographical information</a:t>
            </a:r>
          </a:p>
          <a:p>
            <a:pPr marL="0" indent="0">
              <a:buNone/>
            </a:pPr>
            <a:r>
              <a:rPr lang="en-US" b="1" dirty="0"/>
              <a:t>Challenge:</a:t>
            </a:r>
            <a:endParaRPr lang="en-US" dirty="0"/>
          </a:p>
          <a:p>
            <a:r>
              <a:rPr lang="en-US" dirty="0"/>
              <a:t>Some registrations include </a:t>
            </a:r>
            <a:r>
              <a:rPr lang="en-US" b="1" dirty="0"/>
              <a:t>non-dog pets</a:t>
            </a:r>
            <a:r>
              <a:rPr lang="en-US" dirty="0"/>
              <a:t>.</a:t>
            </a:r>
          </a:p>
          <a:p>
            <a:r>
              <a:rPr lang="en-US" dirty="0"/>
              <a:t>The registration system may mislabel pets due to incorrect biographical info.</a:t>
            </a:r>
          </a:p>
          <a:p>
            <a:pPr marL="0" indent="0">
              <a:buNone/>
            </a:pPr>
            <a:r>
              <a:rPr lang="en-US" b="1" dirty="0"/>
              <a:t>Problem:</a:t>
            </a:r>
            <a:endParaRPr lang="en-US" dirty="0"/>
          </a:p>
          <a:p>
            <a:r>
              <a:rPr lang="en-US" dirty="0"/>
              <a:t>We must ensure only valid </a:t>
            </a:r>
            <a:r>
              <a:rPr lang="en-US" b="1" dirty="0"/>
              <a:t>dogs</a:t>
            </a:r>
            <a:r>
              <a:rPr lang="en-US" dirty="0"/>
              <a:t> are registered.</a:t>
            </a:r>
          </a:p>
          <a:p>
            <a:r>
              <a:rPr lang="en-US" dirty="0"/>
              <a:t>Need to </a:t>
            </a:r>
            <a:r>
              <a:rPr lang="en-US" b="1" dirty="0"/>
              <a:t>verify dog breeds</a:t>
            </a:r>
            <a:r>
              <a:rPr lang="en-US" dirty="0"/>
              <a:t> from submitted images.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2511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0AD43-3506-2B1C-E879-0EFF90D06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84140"/>
          </a:xfrm>
        </p:spPr>
        <p:txBody>
          <a:bodyPr/>
          <a:lstStyle/>
          <a:p>
            <a:r>
              <a:rPr lang="en-IN" dirty="0"/>
              <a:t>Project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3BE5D3-345C-E8AD-B313-07C53CD94F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710813"/>
            <a:ext cx="9905999" cy="408038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800" b="1" dirty="0"/>
              <a:t>Main Goal: </a:t>
            </a:r>
          </a:p>
          <a:p>
            <a:r>
              <a:rPr lang="en-US" dirty="0"/>
              <a:t>Improve Python programming skills by applying them to an image classification problem.</a:t>
            </a:r>
          </a:p>
          <a:p>
            <a:r>
              <a:rPr lang="en-US" dirty="0"/>
              <a:t>Use a pre-trained classifier (not build one) to: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Distinguish dog vs. not-dog images.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Classify the dog breed (if dog).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Compare different CNN architectures (</a:t>
            </a:r>
            <a:r>
              <a:rPr lang="en-US" sz="1400" dirty="0" err="1"/>
              <a:t>AlexNet</a:t>
            </a:r>
            <a:r>
              <a:rPr lang="en-US" sz="1400" dirty="0"/>
              <a:t>, VGG, </a:t>
            </a:r>
            <a:r>
              <a:rPr lang="en-US" sz="1400" dirty="0" err="1"/>
              <a:t>ResNet</a:t>
            </a:r>
            <a:r>
              <a:rPr lang="en-US" sz="1400" dirty="0"/>
              <a:t>).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1400" dirty="0"/>
              <a:t>Measure accuracy vs. runtime trade-off.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126684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3F2AB-0781-4F88-9923-7DC2117DA6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95650"/>
          </a:xfrm>
        </p:spPr>
        <p:txBody>
          <a:bodyPr/>
          <a:lstStyle/>
          <a:p>
            <a:r>
              <a:rPr lang="en-IN" dirty="0"/>
              <a:t>Dataset, Tools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6F9E1-AF4F-0707-B510-6A7161456D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622323"/>
            <a:ext cx="9905999" cy="416887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Dataset</a:t>
            </a:r>
            <a:endParaRPr lang="en-US" dirty="0"/>
          </a:p>
          <a:p>
            <a:r>
              <a:rPr lang="en-US" dirty="0"/>
              <a:t>Collection of </a:t>
            </a:r>
            <a:r>
              <a:rPr lang="en-US" b="1" dirty="0"/>
              <a:t>Pet Images</a:t>
            </a:r>
            <a:r>
              <a:rPr lang="en-US" dirty="0"/>
              <a:t> (Dogs + Not-Dogs)</a:t>
            </a:r>
          </a:p>
          <a:p>
            <a:r>
              <a:rPr lang="en-US" dirty="0"/>
              <a:t>Some images intentionally mislabeled (to test robustness)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/>
              <a:t>Tools</a:t>
            </a:r>
            <a:endParaRPr lang="en-US" dirty="0"/>
          </a:p>
          <a:p>
            <a:r>
              <a:rPr lang="en-US" b="1" dirty="0"/>
              <a:t>Python</a:t>
            </a:r>
            <a:r>
              <a:rPr lang="en-US" dirty="0"/>
              <a:t> with pretrained CNN models: (</a:t>
            </a:r>
            <a:r>
              <a:rPr lang="en-US" dirty="0" err="1"/>
              <a:t>AlexNet</a:t>
            </a:r>
            <a:r>
              <a:rPr lang="en-US" dirty="0"/>
              <a:t>, VGG, </a:t>
            </a:r>
            <a:r>
              <a:rPr lang="en-US" dirty="0" err="1"/>
              <a:t>ResNet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82487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641F7D-183A-1948-E94C-B5A65CF0C6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934979"/>
          </a:xfrm>
        </p:spPr>
        <p:txBody>
          <a:bodyPr/>
          <a:lstStyle/>
          <a:p>
            <a:r>
              <a:rPr lang="en-IN" dirty="0"/>
              <a:t>Dataset, Tools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7182A3-07DC-BA0C-1595-47ACBB8C6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553497"/>
            <a:ext cx="9905999" cy="4237704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Scripts</a:t>
            </a:r>
          </a:p>
          <a:p>
            <a:r>
              <a:rPr lang="en-IN" dirty="0"/>
              <a:t>get_pet_labels.py → Extract true labels from filenames</a:t>
            </a:r>
          </a:p>
          <a:p>
            <a:r>
              <a:rPr lang="en-IN" dirty="0"/>
              <a:t>classifier.py → Apply CNN to classify images</a:t>
            </a:r>
          </a:p>
          <a:p>
            <a:r>
              <a:rPr lang="en-IN" dirty="0"/>
              <a:t>check_images.py → Compare predictions with true labels</a:t>
            </a:r>
          </a:p>
          <a:p>
            <a:r>
              <a:rPr lang="en-IN" dirty="0"/>
              <a:t>calculates_results_stats.py → Compute statistics</a:t>
            </a:r>
          </a:p>
          <a:p>
            <a:r>
              <a:rPr lang="en-IN" dirty="0"/>
              <a:t>print_results.py → Print final results</a:t>
            </a:r>
          </a:p>
        </p:txBody>
      </p:sp>
    </p:spTree>
    <p:extLst>
      <p:ext uri="{BB962C8B-B14F-4D97-AF65-F5344CB8AC3E}">
        <p14:creationId xmlns:p14="http://schemas.microsoft.com/office/powerpoint/2010/main" val="25420936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5CA48-25A3-0BF5-B530-04C905AB34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856321"/>
          </a:xfrm>
        </p:spPr>
        <p:txBody>
          <a:bodyPr/>
          <a:lstStyle/>
          <a:p>
            <a:r>
              <a:rPr lang="en-IN" dirty="0"/>
              <a:t>Dataset, Tools &amp; 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6CD403-EECA-18FA-96F0-AB2112749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1474839"/>
            <a:ext cx="9905999" cy="4316362"/>
          </a:xfrm>
        </p:spPr>
        <p:txBody>
          <a:bodyPr/>
          <a:lstStyle/>
          <a:p>
            <a:pPr marL="0" indent="0">
              <a:buNone/>
            </a:pPr>
            <a:r>
              <a:rPr lang="en-IN" b="1" dirty="0"/>
              <a:t>Methodology (Pipeline)</a:t>
            </a:r>
            <a:endParaRPr lang="en-IN" dirty="0"/>
          </a:p>
          <a:p>
            <a:r>
              <a:rPr lang="en-IN" dirty="0"/>
              <a:t>Extract </a:t>
            </a:r>
            <a:r>
              <a:rPr lang="en-IN" b="1" dirty="0"/>
              <a:t>true pet labels</a:t>
            </a:r>
            <a:r>
              <a:rPr lang="en-IN" dirty="0"/>
              <a:t> from image filenames</a:t>
            </a:r>
          </a:p>
          <a:p>
            <a:r>
              <a:rPr lang="en-IN" dirty="0"/>
              <a:t>Use pretrained CNN to </a:t>
            </a:r>
            <a:r>
              <a:rPr lang="en-IN" b="1" dirty="0"/>
              <a:t>classify image</a:t>
            </a:r>
            <a:endParaRPr lang="en-IN" dirty="0"/>
          </a:p>
          <a:p>
            <a:r>
              <a:rPr lang="en-IN" dirty="0"/>
              <a:t>Compare </a:t>
            </a:r>
            <a:r>
              <a:rPr lang="en-IN" b="1" dirty="0"/>
              <a:t>classifier label vs. true label</a:t>
            </a:r>
            <a:endParaRPr lang="en-IN" dirty="0"/>
          </a:p>
          <a:p>
            <a:r>
              <a:rPr lang="en-IN" dirty="0"/>
              <a:t>Record results: Dog vs. Not-Dog, Dog Breed</a:t>
            </a:r>
          </a:p>
          <a:p>
            <a:r>
              <a:rPr lang="en-IN" dirty="0"/>
              <a:t>Compute </a:t>
            </a:r>
            <a:r>
              <a:rPr lang="en-IN" b="1" dirty="0"/>
              <a:t>accuracy metrics &amp; runtime</a:t>
            </a:r>
            <a:r>
              <a:rPr lang="en-IN" dirty="0"/>
              <a:t> for each model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0869951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ED99A-7AEA-7E3A-9F3B-BA2A2ADA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8" name="Content Placeholder 7">
            <a:extLst>
              <a:ext uri="{FF2B5EF4-FFF2-40B4-BE49-F238E27FC236}">
                <a16:creationId xmlns:a16="http://schemas.microsoft.com/office/drawing/2014/main" id="{8BDF273B-51A4-A124-9B1C-F15124599B82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98175215"/>
              </p:ext>
            </p:extLst>
          </p:nvPr>
        </p:nvGraphicFramePr>
        <p:xfrm>
          <a:off x="677863" y="2160588"/>
          <a:ext cx="4183062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94354">
                  <a:extLst>
                    <a:ext uri="{9D8B030D-6E8A-4147-A177-3AD203B41FA5}">
                      <a16:colId xmlns:a16="http://schemas.microsoft.com/office/drawing/2014/main" val="2548472722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617021021"/>
                    </a:ext>
                  </a:extLst>
                </a:gridCol>
                <a:gridCol w="1394354">
                  <a:extLst>
                    <a:ext uri="{9D8B030D-6E8A-4147-A177-3AD203B41FA5}">
                      <a16:colId xmlns:a16="http://schemas.microsoft.com/office/drawing/2014/main" val="20558620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PET MATCH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Time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26183634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ALEXNET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57.50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0.00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3463759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65.00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0.05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22639470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60.00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0.01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3701268877"/>
                  </a:ext>
                </a:extLst>
              </a:tr>
            </a:tbl>
          </a:graphicData>
        </a:graphic>
      </p:graphicFrame>
      <p:graphicFrame>
        <p:nvGraphicFramePr>
          <p:cNvPr id="14" name="Content Placeholder 13">
            <a:extLst>
              <a:ext uri="{FF2B5EF4-FFF2-40B4-BE49-F238E27FC236}">
                <a16:creationId xmlns:a16="http://schemas.microsoft.com/office/drawing/2014/main" id="{2B29E515-2A3E-4445-7B9E-A64339DD4B5E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82832247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5506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E35B4-4BE7-395D-13B5-CC499F4F55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</a:t>
            </a:r>
            <a:endParaRPr lang="en-IN" dirty="0"/>
          </a:p>
        </p:txBody>
      </p:sp>
      <p:graphicFrame>
        <p:nvGraphicFramePr>
          <p:cNvPr id="9" name="Content Placeholder 8">
            <a:extLst>
              <a:ext uri="{FF2B5EF4-FFF2-40B4-BE49-F238E27FC236}">
                <a16:creationId xmlns:a16="http://schemas.microsoft.com/office/drawing/2014/main" id="{18C4E36B-D572-5138-2863-CF9D7DAAC4A9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000242900"/>
              </p:ext>
            </p:extLst>
          </p:nvPr>
        </p:nvGraphicFramePr>
        <p:xfrm>
          <a:off x="677863" y="2160588"/>
          <a:ext cx="4183060" cy="2021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45765">
                  <a:extLst>
                    <a:ext uri="{9D8B030D-6E8A-4147-A177-3AD203B41FA5}">
                      <a16:colId xmlns:a16="http://schemas.microsoft.com/office/drawing/2014/main" val="1522731789"/>
                    </a:ext>
                  </a:extLst>
                </a:gridCol>
                <a:gridCol w="1045765">
                  <a:extLst>
                    <a:ext uri="{9D8B030D-6E8A-4147-A177-3AD203B41FA5}">
                      <a16:colId xmlns:a16="http://schemas.microsoft.com/office/drawing/2014/main" val="219684481"/>
                    </a:ext>
                  </a:extLst>
                </a:gridCol>
                <a:gridCol w="1045765">
                  <a:extLst>
                    <a:ext uri="{9D8B030D-6E8A-4147-A177-3AD203B41FA5}">
                      <a16:colId xmlns:a16="http://schemas.microsoft.com/office/drawing/2014/main" val="447911662"/>
                    </a:ext>
                  </a:extLst>
                </a:gridCol>
                <a:gridCol w="1045765">
                  <a:extLst>
                    <a:ext uri="{9D8B030D-6E8A-4147-A177-3AD203B41FA5}">
                      <a16:colId xmlns:a16="http://schemas.microsoft.com/office/drawing/2014/main" val="157021068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MODEL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DOG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DOG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BREED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28019650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ALEXNET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73.33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60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1960084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VGG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1374589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RESNET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90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70</a:t>
                      </a:r>
                      <a:endParaRPr lang="en-IN" dirty="0"/>
                    </a:p>
                  </a:txBody>
                  <a:tcPr marL="78407" marR="78407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66.67</a:t>
                      </a:r>
                      <a:endParaRPr lang="en-IN" dirty="0"/>
                    </a:p>
                  </a:txBody>
                  <a:tcPr marL="78407" marR="78407"/>
                </a:tc>
                <a:extLst>
                  <a:ext uri="{0D108BD9-81ED-4DB2-BD59-A6C34878D82A}">
                    <a16:rowId xmlns:a16="http://schemas.microsoft.com/office/drawing/2014/main" val="86770605"/>
                  </a:ext>
                </a:extLst>
              </a:tr>
            </a:tbl>
          </a:graphicData>
        </a:graphic>
      </p:graphicFrame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361D84D2-6697-D0F6-2384-E08111F9A6E6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921000982"/>
              </p:ext>
            </p:extLst>
          </p:nvPr>
        </p:nvGraphicFramePr>
        <p:xfrm>
          <a:off x="5089525" y="2160588"/>
          <a:ext cx="4184650" cy="3881437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344074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DB1D-697D-F3EB-A96C-80ECD7739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Analysis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93FD8-E7C6-E70D-D218-8E1AD127F6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Dog vs. Not-Dog: </a:t>
            </a:r>
            <a:r>
              <a:rPr lang="en-IN" dirty="0" err="1"/>
              <a:t>AlexNet</a:t>
            </a:r>
            <a:r>
              <a:rPr lang="en-IN" dirty="0"/>
              <a:t> &amp; VGG = perfect (100%), </a:t>
            </a:r>
            <a:r>
              <a:rPr lang="en-IN" dirty="0" err="1"/>
              <a:t>ResNet</a:t>
            </a:r>
            <a:r>
              <a:rPr lang="en-IN" dirty="0"/>
              <a:t> slightly lower (90%).</a:t>
            </a:r>
          </a:p>
          <a:p>
            <a:r>
              <a:rPr lang="en-IN" b="1" dirty="0"/>
              <a:t>Breed Classification: </a:t>
            </a:r>
            <a:r>
              <a:rPr lang="en-IN" dirty="0"/>
              <a:t>VGG (70%) slightly better than </a:t>
            </a:r>
            <a:r>
              <a:rPr lang="en-IN" dirty="0" err="1"/>
              <a:t>ResNet</a:t>
            </a:r>
            <a:r>
              <a:rPr lang="en-IN" dirty="0"/>
              <a:t> (66.67%), but gap is small.</a:t>
            </a:r>
          </a:p>
          <a:p>
            <a:r>
              <a:rPr lang="en-IN" b="1" dirty="0"/>
              <a:t>Consistency: </a:t>
            </a:r>
            <a:r>
              <a:rPr lang="en-IN" dirty="0" err="1"/>
              <a:t>ResNet</a:t>
            </a:r>
            <a:r>
              <a:rPr lang="en-IN" dirty="0"/>
              <a:t> gives more balanced performance across all three metrics, without big drops.</a:t>
            </a:r>
          </a:p>
          <a:p>
            <a:r>
              <a:rPr lang="en-IN" b="1" dirty="0"/>
              <a:t>Runtime: </a:t>
            </a:r>
            <a:r>
              <a:rPr lang="en-IN" dirty="0" err="1"/>
              <a:t>ResNet</a:t>
            </a:r>
            <a:r>
              <a:rPr lang="en-IN" dirty="0"/>
              <a:t> (0.01s) is faster than VGG (0.05s) and only slightly slower than </a:t>
            </a:r>
            <a:r>
              <a:rPr lang="en-IN" dirty="0" err="1"/>
              <a:t>AlexNet</a:t>
            </a:r>
            <a:r>
              <a:rPr lang="en-IN" dirty="0"/>
              <a:t> (0.00s).</a:t>
            </a:r>
          </a:p>
        </p:txBody>
      </p:sp>
    </p:spTree>
    <p:extLst>
      <p:ext uri="{BB962C8B-B14F-4D97-AF65-F5344CB8AC3E}">
        <p14:creationId xmlns:p14="http://schemas.microsoft.com/office/powerpoint/2010/main" val="295567549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148</TotalTime>
  <Words>465</Words>
  <Application>Microsoft Office PowerPoint</Application>
  <PresentationFormat>Widescreen</PresentationFormat>
  <Paragraphs>90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Image Classification Using Pretrained CNN Model</vt:lpstr>
      <vt:lpstr>PROBLEM STATEMENT</vt:lpstr>
      <vt:lpstr>Project Goal</vt:lpstr>
      <vt:lpstr>Dataset, Tools &amp; Methodology</vt:lpstr>
      <vt:lpstr>Dataset, Tools &amp; Methodology</vt:lpstr>
      <vt:lpstr>Dataset, Tools &amp; Methodology</vt:lpstr>
      <vt:lpstr>RESULTS</vt:lpstr>
      <vt:lpstr>RESULTS</vt:lpstr>
      <vt:lpstr>Analysis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Priyanshu Tripathi</dc:creator>
  <cp:lastModifiedBy>Priyanshu Tripathi</cp:lastModifiedBy>
  <cp:revision>1</cp:revision>
  <dcterms:created xsi:type="dcterms:W3CDTF">2025-09-24T04:24:41Z</dcterms:created>
  <dcterms:modified xsi:type="dcterms:W3CDTF">2025-09-24T06:53:33Z</dcterms:modified>
</cp:coreProperties>
</file>