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2" name="Google Shape;32;p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/>
        </p:nvSpPr>
        <p:spPr>
          <a:xfrm>
            <a:off x="927652" y="848139"/>
            <a:ext cx="1033669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Semi-supervised Sound Event Detection with Consistency Training by Unsupervised Data Augmentation</a:t>
            </a:r>
            <a:r>
              <a:rPr b="0" i="0" lang="en-IN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​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3048000" y="3109148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583096" y="3246783"/>
            <a:ext cx="28492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463826" y="3290501"/>
            <a:ext cx="381662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Arkaprava Biswas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Roll: 20204407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6228523" y="3290501"/>
            <a:ext cx="475753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Priyanshu Kumar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Roll: 190651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291549" y="259499"/>
            <a:ext cx="8600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Post-processing: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834887" y="721164"/>
            <a:ext cx="98993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 Filtering</a:t>
            </a: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length of per class = Average frame length per class in synthetic hard-timestamp file.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first over softmax predictions.</a:t>
            </a:r>
            <a:endParaRPr/>
          </a:p>
        </p:txBody>
      </p:sp>
      <p:pic>
        <p:nvPicPr>
          <p:cNvPr descr="Chart&#10;&#10;Description automatically generated with medium confidence"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348" y="1644494"/>
            <a:ext cx="10721008" cy="419200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>
            <p:ph idx="11" type="ftr"/>
          </p:nvPr>
        </p:nvSpPr>
        <p:spPr>
          <a:xfrm>
            <a:off x="386392" y="5836503"/>
            <a:ext cx="107210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accent1"/>
                </a:solidFill>
              </a:rPr>
              <a:t>[7] SPECIALIZED DECISION SURFACE AND DISENTANGLED FEATURES FOR WEAKLY-SUPERVISED POLYPHONIC SED, LIWEI LIN ET AL, IEEE/ACM TRANSACTIONS ON AUDIO, SPEECH, AND LANGUAGE PROCESSING, VOL. 28, PP. 1466 – 1478, 2020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318052" y="345420"/>
            <a:ext cx="7924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Post-processing: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609601" y="864780"/>
            <a:ext cx="9541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again over binary predictions.</a:t>
            </a:r>
            <a:endParaRPr/>
          </a:p>
        </p:txBody>
      </p:sp>
      <p:pic>
        <p:nvPicPr>
          <p:cNvPr descr="Table&#10;&#10;Description automatically generated" id="184" name="Google Shape;18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322" y="1391479"/>
            <a:ext cx="11396869" cy="4849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371147" y="387270"/>
            <a:ext cx="6201900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 txBox="1"/>
          <p:nvPr>
            <p:ph idx="11" type="ftr"/>
          </p:nvPr>
        </p:nvSpPr>
        <p:spPr>
          <a:xfrm>
            <a:off x="278296" y="5810387"/>
            <a:ext cx="10191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None/>
            </a:pPr>
            <a:r>
              <a:rPr lang="en-IN" sz="1400">
                <a:solidFill>
                  <a:schemeClr val="accent2"/>
                </a:solidFill>
              </a:rPr>
              <a:t>[7] METRICS FOR POLYPHONIC SOUND EVENT DETECTION, MESAROS, A. HEITTOLA, T.; VIRTANEN, APPL. SCI. 2016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774825" y="904700"/>
            <a:ext cx="9294600" cy="1658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3006" l="-98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371147" y="387270"/>
            <a:ext cx="6201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774825" y="904700"/>
            <a:ext cx="9294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Based: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fixed time grid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ground truth and system outputs are compared.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8776" y="2389955"/>
            <a:ext cx="1505925" cy="3493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4701" y="1916176"/>
            <a:ext cx="6983317" cy="328110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/>
        </p:nvSpPr>
        <p:spPr>
          <a:xfrm>
            <a:off x="4280452" y="5552661"/>
            <a:ext cx="5035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Segment Based Evaluation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371147" y="387270"/>
            <a:ext cx="6201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774825" y="904700"/>
            <a:ext cx="9294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Based: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TP, FP, FN calculated </a:t>
            </a:r>
            <a:endParaRPr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ONSET, OFFSET and COLLAR.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77" y="2159966"/>
            <a:ext cx="3319688" cy="3167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7265" y="1903286"/>
            <a:ext cx="7128144" cy="268353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/>
        </p:nvSpPr>
        <p:spPr>
          <a:xfrm>
            <a:off x="4585252" y="4890052"/>
            <a:ext cx="4890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Frame Based Evaluation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/>
        </p:nvSpPr>
        <p:spPr>
          <a:xfrm>
            <a:off x="490330" y="728870"/>
            <a:ext cx="87464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Augmentation in Supervised Setting: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795130" y="1762539"/>
            <a:ext cx="7341705" cy="30911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43" r="0" t="-157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490330" y="6080905"/>
            <a:ext cx="68513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accent2"/>
                </a:solidFill>
              </a:rPr>
              <a:t>[1]: DEEP SPEECH: SCALING UP END-TO-END SPEECH RECOGNITION, AWNI HANNUN ET. AL., 2014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/>
        </p:nvSpPr>
        <p:spPr>
          <a:xfrm>
            <a:off x="463827" y="583960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 Data Augmentation and Consistency Training </a:t>
            </a: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831" y="1828048"/>
            <a:ext cx="7979377" cy="339331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1404732" y="5380470"/>
            <a:ext cx="609600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6666" l="-799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" name="Google Shape;124;p15"/>
          <p:cNvSpPr txBox="1"/>
          <p:nvPr>
            <p:ph idx="11" type="ftr"/>
          </p:nvPr>
        </p:nvSpPr>
        <p:spPr>
          <a:xfrm>
            <a:off x="291548" y="5908914"/>
            <a:ext cx="9607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accent2"/>
                </a:solidFill>
              </a:rPr>
              <a:t>[2] UNSUPERVISED DATA AUGMENTATION FOR CONSISTENCY TRAINING, GOOGLE RESEARCH, 2020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/>
        </p:nvSpPr>
        <p:spPr>
          <a:xfrm>
            <a:off x="596348" y="768626"/>
            <a:ext cx="6400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Objective Function: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689113" y="1789043"/>
            <a:ext cx="9793357" cy="17431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/>
        </p:nvSpPr>
        <p:spPr>
          <a:xfrm>
            <a:off x="516835" y="583096"/>
            <a:ext cx="7858539" cy="38273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52" l="-1240" r="0" t="-127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0" y="5730915"/>
            <a:ext cx="7129670" cy="543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accent1"/>
                </a:solidFill>
              </a:rPr>
              <a:t>[3] SOUND EVENT DETECTION IN SYNTHETIC DOMESTIC ENVIRONMENTS, ROMAIN SERIZEL, ICASSP 2020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/>
        </p:nvSpPr>
        <p:spPr>
          <a:xfrm>
            <a:off x="406326" y="88632"/>
            <a:ext cx="68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Architecture for SED: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875" y="892563"/>
            <a:ext cx="4067638" cy="5322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6938" y="828232"/>
            <a:ext cx="6096000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51050" y="643084"/>
            <a:ext cx="2784848" cy="18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5096938" y="5257347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~3M parameters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 pooling is used in feature extraction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(Only on frequency features)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503583" y="569843"/>
            <a:ext cx="87199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Layer in detail: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821635" y="1164030"/>
            <a:ext cx="9833113" cy="18826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81" r="0" t="-19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2" name="Google Shape;152;p19"/>
          <p:cNvSpPr txBox="1"/>
          <p:nvPr>
            <p:ph idx="11" type="ftr"/>
          </p:nvPr>
        </p:nvSpPr>
        <p:spPr>
          <a:xfrm>
            <a:off x="327991" y="5734854"/>
            <a:ext cx="8272670" cy="61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accent2"/>
                </a:solidFill>
              </a:rPr>
              <a:t>[4[ GUIDED LEARNING CONVOLUTION SYSTEM FOR DCASE 2019 TASK 4, LIWEI LIN ET. AL., DCASE 2019, USA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503583" y="3422708"/>
            <a:ext cx="6669300" cy="831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462" r="0" t="-58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/>
        </p:nvSpPr>
        <p:spPr>
          <a:xfrm>
            <a:off x="357808" y="596348"/>
            <a:ext cx="63345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objective for SED: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1683027" y="1363686"/>
            <a:ext cx="8322364" cy="12174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1378226" y="2886808"/>
            <a:ext cx="8931965" cy="23916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-76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1" name="Google Shape;161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/>
        </p:nvSpPr>
        <p:spPr>
          <a:xfrm>
            <a:off x="437322" y="424070"/>
            <a:ext cx="7951304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Augmentation Methods: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gain (-20 db to 10 db)</a:t>
            </a: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masking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Masking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warping</a:t>
            </a: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</a:t>
            </a:r>
            <a:endParaRPr/>
          </a:p>
          <a:p>
            <a:pPr indent="-2222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Mix-up</a:t>
            </a: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 txBox="1"/>
          <p:nvPr>
            <p:ph idx="11" type="ftr"/>
          </p:nvPr>
        </p:nvSpPr>
        <p:spPr>
          <a:xfrm>
            <a:off x="278296" y="5810387"/>
            <a:ext cx="10190921" cy="477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accent2"/>
                </a:solidFill>
              </a:rPr>
              <a:t>[5] MIXUP: BEYOND EMPIRICAL RISK MINIMIZATION, ZHANG ET AL, ICLR 2018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accent2"/>
                </a:solidFill>
              </a:rPr>
              <a:t>[6] SPECAUGMENT: A SIMPLE DATA AUGMENTATION METHOD FOR AUTOMATIC SPEECH RECOGNITION, GOOGLE BRAIN, 2019</a:t>
            </a:r>
            <a:endParaRPr sz="1400">
              <a:solidFill>
                <a:schemeClr val="accent2"/>
              </a:solidFill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0360" y="2769705"/>
            <a:ext cx="6229170" cy="195398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3604591" y="4929809"/>
            <a:ext cx="3538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Mix-up Augmentation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