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3" r:id="rId5"/>
    <p:sldId id="258" r:id="rId6"/>
    <p:sldId id="259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6D3BB-27DE-462C-8C87-714277DFBB8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B1BCF-FA7A-40DA-9B54-7F60A5589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82844-C493-4E5C-84EB-6E0488489C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1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D15C-4066-4669-BCDE-CF5A3190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FBE8-90F0-4111-BC36-B1F7EBF0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14BF-2352-4323-93A7-298F64C4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02D4-B208-47CF-8644-2CEEA4FE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F4BB-87CD-4859-B760-CC119411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1D92-0F61-460A-91BC-283F1EC3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9F85A-6136-4767-9A89-79285745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B739-7074-4FF9-A1A3-55D3D6BC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6D20-89B1-4E17-A219-DACD474A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D81B-18C9-4FEC-B40F-586BF762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9DF0-2876-45A5-B55A-A732DD581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83534-B8DB-4B87-9A82-16A90B7A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6DC9-CB80-459B-896B-BB07292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B81F-F55B-4EBD-8AFA-988A620D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0FFD-D6FA-403C-8261-11752245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38453" y="7081553"/>
            <a:ext cx="3518067" cy="350336"/>
            <a:chOff x="0" y="547688"/>
            <a:chExt cx="12192000" cy="5738811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-6598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97C82B-7DDA-441E-9592-972BC737F1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276" y="5843437"/>
            <a:ext cx="91440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275" y="1830745"/>
            <a:ext cx="11093450" cy="615553"/>
          </a:xfrm>
        </p:spPr>
        <p:txBody>
          <a:bodyPr anchor="b" anchorCtr="0"/>
          <a:lstStyle>
            <a:lvl1pPr algn="ctr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2628076"/>
            <a:ext cx="11093450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8FC40D-901D-46C3-B596-5DE7F950C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1819" y="6106612"/>
            <a:ext cx="914400" cy="6248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A0FF761-E080-47BD-BCC3-28040F787339}"/>
              </a:ext>
            </a:extLst>
          </p:cNvPr>
          <p:cNvGrpSpPr/>
          <p:nvPr userDrawn="1"/>
        </p:nvGrpSpPr>
        <p:grpSpPr>
          <a:xfrm>
            <a:off x="0" y="481700"/>
            <a:ext cx="12192000" cy="5738811"/>
            <a:chOff x="0" y="547688"/>
            <a:chExt cx="12192000" cy="5738811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533A442F-56A3-4A94-B49B-87F6824BC1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AA7502E6-977B-4A93-BE41-F925A57CE7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A7D7FB87-7B9F-446C-A0F9-3CA44E4CA3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363F2A42-A542-4ABB-ADC8-5966F5DD5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6EB80F6C-F56C-4760-8F27-E35693791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8706E58E-97E3-4008-A127-85F9E874B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C3404F9-1B8C-4681-AF90-DF4345CD62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4DB6C6E-1271-47EC-9F1E-A97F2EB68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82BF1E-A85A-4F43-9BEE-5061DDF8A247}"/>
              </a:ext>
            </a:extLst>
          </p:cNvPr>
          <p:cNvSpPr/>
          <p:nvPr userDrawn="1"/>
        </p:nvSpPr>
        <p:spPr>
          <a:xfrm>
            <a:off x="0" y="-6598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4" name="Freeform: Shape 44">
            <a:extLst>
              <a:ext uri="{FF2B5EF4-FFF2-40B4-BE49-F238E27FC236}">
                <a16:creationId xmlns:a16="http://schemas.microsoft.com/office/drawing/2014/main" id="{F2D42A50-AE0F-4EED-913E-C70D2E9A92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775960" y="3392424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/>
          <a:srcRect l="34295"/>
          <a:stretch/>
        </p:blipFill>
        <p:spPr>
          <a:xfrm>
            <a:off x="3273451" y="6387614"/>
            <a:ext cx="976789" cy="320040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>
            <a:off x="0" y="481700"/>
            <a:ext cx="12192000" cy="5738811"/>
            <a:chOff x="0" y="547688"/>
            <a:chExt cx="12192000" cy="5738811"/>
          </a:xfrm>
        </p:grpSpPr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3" name="Freeform: Shape 52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5746" y="547688"/>
            <a:ext cx="3065010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40363" y="547688"/>
            <a:ext cx="4206306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329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6321" y="547688"/>
            <a:ext cx="2195297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852" y="547688"/>
            <a:ext cx="1808938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1832" y="547688"/>
            <a:ext cx="1758824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7543" y="547688"/>
            <a:ext cx="1862285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37" y="550921"/>
            <a:ext cx="2268043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73451" y="1830745"/>
            <a:ext cx="8369274" cy="615553"/>
          </a:xfrm>
        </p:spPr>
        <p:txBody>
          <a:bodyPr anchor="b" anchorCtr="0"/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73451" y="3886384"/>
            <a:ext cx="7096126" cy="482183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3451" y="2628076"/>
            <a:ext cx="8369274" cy="52546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 bwMode="auto">
          <a:xfrm rot="10800000" flipH="1">
            <a:off x="2048914" y="3361065"/>
            <a:ext cx="8898018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/>
          <a:srcRect l="28741" r="28743" b="42635"/>
          <a:stretch/>
        </p:blipFill>
        <p:spPr>
          <a:xfrm>
            <a:off x="1271356" y="3084768"/>
            <a:ext cx="719293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8696927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10998113" y="1227435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7" name="Picture 2" descr="יוצאים לשינוי - Out for change">
            <a:extLst>
              <a:ext uri="{FF2B5EF4-FFF2-40B4-BE49-F238E27FC236}">
                <a16:creationId xmlns:a16="http://schemas.microsoft.com/office/drawing/2014/main" id="{A34BF65B-A26C-42F5-9650-0084C0C90C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758604"/>
            <a:ext cx="1099396" cy="10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9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554669"/>
            <a:ext cx="11091672" cy="449354"/>
          </a:xfrm>
        </p:spPr>
        <p:txBody>
          <a:bodyPr bIns="18288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53A04-FFAC-4B0E-A302-6C58F6C8399E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58CBA-73B7-4292-9A59-A420462DA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908347"/>
            <a:ext cx="1109167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1013824"/>
            <a:ext cx="11095037" cy="44119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10998113" y="1571953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1DFF8-083A-47D4-95C7-BA21E2A91595}"/>
              </a:ext>
            </a:extLst>
          </p:cNvPr>
          <p:cNvSpPr/>
          <p:nvPr userDrawn="1"/>
        </p:nvSpPr>
        <p:spPr>
          <a:xfrm rot="5400000">
            <a:off x="8716799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9" name="Picture 2" descr="יוצאים לשינוי - Out for change">
            <a:extLst>
              <a:ext uri="{FF2B5EF4-FFF2-40B4-BE49-F238E27FC236}">
                <a16:creationId xmlns:a16="http://schemas.microsoft.com/office/drawing/2014/main" id="{F4EFA06D-4699-442C-B967-C9F91E9510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758604"/>
            <a:ext cx="1099396" cy="10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524000"/>
            <a:ext cx="5267873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22AD9-7838-4BC9-B8DD-AE25E6186275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FBDFE-66FD-4493-997C-A77983329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177484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0" indent="0">
              <a:buFont typeface="Wingdings" panose="05000000000000000000" pitchFamily="2" charset="2"/>
              <a:buNone/>
              <a:defRPr/>
            </a:lvl2pPr>
            <a:lvl3pPr marL="0" indent="0">
              <a:buFont typeface="Wingdings" panose="05000000000000000000" pitchFamily="2" charset="2"/>
              <a:buNone/>
              <a:defRPr/>
            </a:lvl3pPr>
            <a:lvl4pPr marL="0" indent="0">
              <a:buFont typeface="Wingdings" panose="05000000000000000000" pitchFamily="2" charset="2"/>
              <a:buNone/>
              <a:defRPr/>
            </a:lvl4pPr>
            <a:lvl5pPr marL="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8C9887-A52C-4CCE-A01D-2DA25DA2BCC4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C3563-7F22-4EC6-BF41-F156CAAB2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95D-5891-4309-A75F-D34E94F0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786C-352A-475A-883B-41A7D67E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0334-17A6-40FC-B886-42A2DB8A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C831-4242-4514-A363-FED0F24D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4E28-9800-4C20-8ED4-9C04F2F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7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FFE03-31E1-43B6-B5D3-14C6EDD649F3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2541D-25D1-4296-88DB-C7491D223E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4F7B2-822A-4ACC-8DD4-668002621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09B3C-79B3-41DD-8A77-5E7DC79FA4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707650" cy="1231106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526C4-D5BA-4BAB-8042-79A952E367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7"/>
            <a:ext cx="6607952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21" y="1144191"/>
            <a:ext cx="3568279" cy="184665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3567112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dirty="0">
                <a:solidFill>
                  <a:srgbClr val="A6AACA"/>
                </a:solidFill>
              </a:rPr>
            </a:br>
            <a:r>
              <a:rPr lang="en-US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9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‹#›</a:t>
            </a:fld>
            <a:endParaRPr lang="en-US" sz="1200" dirty="0">
              <a:solidFill>
                <a:srgbClr val="A6AAC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CD2F2-3D74-48AD-A3CE-856CEC6094B8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487772-1DD4-407F-B3FE-E3DB8D685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il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4743450" y="-1"/>
            <a:ext cx="7448550" cy="6858001"/>
          </a:xfrm>
          <a:prstGeom prst="rect">
            <a:avLst/>
          </a:prstGeom>
        </p:spPr>
      </p:pic>
      <p:sp useBgFill="1">
        <p:nvSpPr>
          <p:cNvPr id="9" name="Freeform: Shape 8"/>
          <p:cNvSpPr>
            <a:spLocks/>
          </p:cNvSpPr>
          <p:nvPr userDrawn="1"/>
        </p:nvSpPr>
        <p:spPr bwMode="white">
          <a:xfrm>
            <a:off x="4087906" y="794"/>
            <a:ext cx="5312070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21" y="1524000"/>
            <a:ext cx="11091672" cy="1392176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521" y="1186668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E0F774-8E5D-4E31-8A31-A7F502289507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F5335-44E4-4998-8A2E-E3380F8BEF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220" y="0"/>
            <a:ext cx="8145780" cy="6858000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7952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688" y="3829545"/>
            <a:ext cx="4709160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0" name="Freeform: Shape 44"/>
          <p:cNvSpPr>
            <a:spLocks/>
          </p:cNvSpPr>
          <p:nvPr userDrawn="1"/>
        </p:nvSpPr>
        <p:spPr bwMode="auto">
          <a:xfrm flipH="1">
            <a:off x="546521" y="3373621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6521" y="1759744"/>
            <a:ext cx="4505770" cy="1231106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B82D6-AB08-40A9-A5A9-93BFF1E004AD}"/>
              </a:ext>
            </a:extLst>
          </p:cNvPr>
          <p:cNvSpPr/>
          <p:nvPr userDrawn="1"/>
        </p:nvSpPr>
        <p:spPr>
          <a:xfrm rot="5400000">
            <a:off x="-3392424" y="3392424"/>
            <a:ext cx="6858000" cy="73152"/>
          </a:xfrm>
          <a:prstGeom prst="rect">
            <a:avLst/>
          </a:pr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B9B561-69BB-4C16-BD9A-85108E55AE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6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483870"/>
            <a:ext cx="7604760" cy="5890260"/>
          </a:xfrm>
          <a:prstGeom prst="rect">
            <a:avLst/>
          </a:prstGeom>
        </p:spPr>
      </p:pic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-22226" y="-222803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reeform: Shape 44"/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22" name="Freeform: Shape 21"/>
          <p:cNvSpPr>
            <a:spLocks/>
          </p:cNvSpPr>
          <p:nvPr userDrawn="1"/>
        </p:nvSpPr>
        <p:spPr bwMode="auto">
          <a:xfrm>
            <a:off x="378341" y="566737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CCCD6F-0D95-4CB3-B7BA-6082E07185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513320" cy="6858000"/>
          </a:xfrm>
          <a:prstGeom prst="rect">
            <a:avLst/>
          </a:prstGeom>
        </p:spPr>
      </p:pic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50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  <p:sp>
        <p:nvSpPr>
          <p:cNvPr id="13" name="Freeform: Shape 44">
            <a:extLst>
              <a:ext uri="{FF2B5EF4-FFF2-40B4-BE49-F238E27FC236}">
                <a16:creationId xmlns:a16="http://schemas.microsoft.com/office/drawing/2014/main" id="{BC5F0E05-B4F4-461A-B5BE-6B441E1C953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661975-A37B-4A45-8683-BB595A4AE971}"/>
              </a:ext>
            </a:extLst>
          </p:cNvPr>
          <p:cNvSpPr>
            <a:spLocks/>
          </p:cNvSpPr>
          <p:nvPr userDrawn="1"/>
        </p:nvSpPr>
        <p:spPr bwMode="auto">
          <a:xfrm>
            <a:off x="378341" y="566737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0731D-5003-4537-A064-B4A43E51C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1"/>
          <a:stretch/>
        </p:blipFill>
        <p:spPr>
          <a:xfrm>
            <a:off x="0" y="-1"/>
            <a:ext cx="7448550" cy="6858001"/>
          </a:xfrm>
          <a:prstGeom prst="rect">
            <a:avLst/>
          </a:prstGeom>
        </p:spPr>
      </p:pic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0" y="0"/>
            <a:ext cx="12214226" cy="6858000"/>
          </a:xfrm>
          <a:custGeom>
            <a:avLst/>
            <a:gdLst>
              <a:gd name="T0" fmla="*/ 0 w 7694"/>
              <a:gd name="T1" fmla="*/ 4320 h 4320"/>
              <a:gd name="T2" fmla="*/ 7694 w 7694"/>
              <a:gd name="T3" fmla="*/ 4320 h 4320"/>
              <a:gd name="T4" fmla="*/ 7694 w 7694"/>
              <a:gd name="T5" fmla="*/ 0 h 4320"/>
              <a:gd name="T6" fmla="*/ 0 w 7694"/>
              <a:gd name="T7" fmla="*/ 0 h 4320"/>
              <a:gd name="T8" fmla="*/ 0 w 7694"/>
              <a:gd name="T9" fmla="*/ 354 h 4320"/>
              <a:gd name="T10" fmla="*/ 179 w 7694"/>
              <a:gd name="T11" fmla="*/ 354 h 4320"/>
              <a:gd name="T12" fmla="*/ 1238 w 7694"/>
              <a:gd name="T13" fmla="*/ 3966 h 4320"/>
              <a:gd name="T14" fmla="*/ 0 w 7694"/>
              <a:gd name="T15" fmla="*/ 3966 h 4320"/>
              <a:gd name="T16" fmla="*/ 0 w 7694"/>
              <a:gd name="T17" fmla="*/ 4320 h 4320"/>
              <a:gd name="T18" fmla="*/ 3607 w 7694"/>
              <a:gd name="T19" fmla="*/ 354 h 4320"/>
              <a:gd name="T20" fmla="*/ 4668 w 7694"/>
              <a:gd name="T21" fmla="*/ 3966 h 4320"/>
              <a:gd name="T22" fmla="*/ 4604 w 7694"/>
              <a:gd name="T23" fmla="*/ 3966 h 4320"/>
              <a:gd name="T24" fmla="*/ 3543 w 7694"/>
              <a:gd name="T25" fmla="*/ 354 h 4320"/>
              <a:gd name="T26" fmla="*/ 3607 w 7694"/>
              <a:gd name="T27" fmla="*/ 354 h 4320"/>
              <a:gd name="T28" fmla="*/ 3485 w 7694"/>
              <a:gd name="T29" fmla="*/ 354 h 4320"/>
              <a:gd name="T30" fmla="*/ 4544 w 7694"/>
              <a:gd name="T31" fmla="*/ 3966 h 4320"/>
              <a:gd name="T32" fmla="*/ 2209 w 7694"/>
              <a:gd name="T33" fmla="*/ 3966 h 4320"/>
              <a:gd name="T34" fmla="*/ 1150 w 7694"/>
              <a:gd name="T35" fmla="*/ 354 h 4320"/>
              <a:gd name="T36" fmla="*/ 3485 w 7694"/>
              <a:gd name="T37" fmla="*/ 354 h 4320"/>
              <a:gd name="T38" fmla="*/ 478 w 7694"/>
              <a:gd name="T39" fmla="*/ 354 h 4320"/>
              <a:gd name="T40" fmla="*/ 822 w 7694"/>
              <a:gd name="T41" fmla="*/ 354 h 4320"/>
              <a:gd name="T42" fmla="*/ 1882 w 7694"/>
              <a:gd name="T43" fmla="*/ 3966 h 4320"/>
              <a:gd name="T44" fmla="*/ 1537 w 7694"/>
              <a:gd name="T45" fmla="*/ 3966 h 4320"/>
              <a:gd name="T46" fmla="*/ 478 w 7694"/>
              <a:gd name="T47" fmla="*/ 35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94" h="4320">
                <a:moveTo>
                  <a:pt x="0" y="4320"/>
                </a:moveTo>
                <a:lnTo>
                  <a:pt x="7694" y="4320"/>
                </a:lnTo>
                <a:lnTo>
                  <a:pt x="7694" y="0"/>
                </a:lnTo>
                <a:lnTo>
                  <a:pt x="0" y="0"/>
                </a:lnTo>
                <a:lnTo>
                  <a:pt x="0" y="354"/>
                </a:lnTo>
                <a:lnTo>
                  <a:pt x="179" y="354"/>
                </a:lnTo>
                <a:lnTo>
                  <a:pt x="1238" y="3966"/>
                </a:lnTo>
                <a:lnTo>
                  <a:pt x="0" y="3966"/>
                </a:lnTo>
                <a:lnTo>
                  <a:pt x="0" y="4320"/>
                </a:lnTo>
                <a:close/>
                <a:moveTo>
                  <a:pt x="3607" y="354"/>
                </a:moveTo>
                <a:lnTo>
                  <a:pt x="4668" y="3966"/>
                </a:lnTo>
                <a:lnTo>
                  <a:pt x="4604" y="3966"/>
                </a:lnTo>
                <a:lnTo>
                  <a:pt x="3543" y="354"/>
                </a:lnTo>
                <a:lnTo>
                  <a:pt x="3607" y="354"/>
                </a:lnTo>
                <a:close/>
                <a:moveTo>
                  <a:pt x="3485" y="354"/>
                </a:moveTo>
                <a:lnTo>
                  <a:pt x="4544" y="3966"/>
                </a:lnTo>
                <a:lnTo>
                  <a:pt x="2209" y="3966"/>
                </a:lnTo>
                <a:lnTo>
                  <a:pt x="1150" y="354"/>
                </a:lnTo>
                <a:lnTo>
                  <a:pt x="3485" y="354"/>
                </a:lnTo>
                <a:close/>
                <a:moveTo>
                  <a:pt x="478" y="354"/>
                </a:moveTo>
                <a:lnTo>
                  <a:pt x="822" y="354"/>
                </a:lnTo>
                <a:lnTo>
                  <a:pt x="1882" y="3966"/>
                </a:lnTo>
                <a:lnTo>
                  <a:pt x="1537" y="3966"/>
                </a:lnTo>
                <a:lnTo>
                  <a:pt x="478" y="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575" y="2003489"/>
            <a:ext cx="4375150" cy="1231106"/>
          </a:xfrm>
        </p:spPr>
        <p:txBody>
          <a:bodyPr anchor="b" anchorCtr="0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575" y="4026609"/>
            <a:ext cx="4375149" cy="307777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 userDrawn="1"/>
        </p:nvSpPr>
        <p:spPr>
          <a:xfrm>
            <a:off x="1178533" y="63473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dirty="0">
                <a:solidFill>
                  <a:srgbClr val="6C80A5"/>
                </a:solidFill>
              </a:rPr>
            </a:br>
            <a:r>
              <a:rPr lang="en-US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  <p:sp>
        <p:nvSpPr>
          <p:cNvPr id="15" name="Freeform: Shape 44">
            <a:extLst>
              <a:ext uri="{FF2B5EF4-FFF2-40B4-BE49-F238E27FC236}">
                <a16:creationId xmlns:a16="http://schemas.microsoft.com/office/drawing/2014/main" id="{059A39C9-42A6-48BF-8D82-CAA4081D34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67575" y="3594026"/>
            <a:ext cx="640080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7CBA0D-27AE-4F36-BE91-F1A3EE60F29C}"/>
              </a:ext>
            </a:extLst>
          </p:cNvPr>
          <p:cNvSpPr>
            <a:spLocks/>
          </p:cNvSpPr>
          <p:nvPr userDrawn="1"/>
        </p:nvSpPr>
        <p:spPr bwMode="auto">
          <a:xfrm>
            <a:off x="378341" y="566737"/>
            <a:ext cx="1771683" cy="5724525"/>
          </a:xfrm>
          <a:custGeom>
            <a:avLst/>
            <a:gdLst>
              <a:gd name="connsiteX0" fmla="*/ 0 w 1771683"/>
              <a:gd name="connsiteY0" fmla="*/ 0 h 5724525"/>
              <a:gd name="connsiteX1" fmla="*/ 91133 w 1771683"/>
              <a:gd name="connsiteY1" fmla="*/ 0 h 5724525"/>
              <a:gd name="connsiteX2" fmla="*/ 1771683 w 1771683"/>
              <a:gd name="connsiteY2" fmla="*/ 5724525 h 5724525"/>
              <a:gd name="connsiteX3" fmla="*/ 1668106 w 1771683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83" h="5724525">
                <a:moveTo>
                  <a:pt x="0" y="0"/>
                </a:moveTo>
                <a:lnTo>
                  <a:pt x="91133" y="0"/>
                </a:lnTo>
                <a:lnTo>
                  <a:pt x="1771683" y="5724525"/>
                </a:lnTo>
                <a:lnTo>
                  <a:pt x="1668106" y="5724525"/>
                </a:lnTo>
                <a:close/>
              </a:path>
            </a:pathLst>
          </a:custGeom>
          <a:gradFill flip="none" rotWithShape="1">
            <a:gsLst>
              <a:gs pos="0">
                <a:srgbClr val="005DAD"/>
              </a:gs>
              <a:gs pos="100000">
                <a:srgbClr val="3D7EB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C5E6BC-9252-4AC0-9A37-78EA550626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BC34-57D4-486B-9BE1-CD022FAD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104F-5CC3-420A-8231-4E706799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9925-3944-4E79-B0BE-3243D1E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D7A5-B8EB-4193-96FB-9675902E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8F68-B40F-47AA-B55F-C08485EC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0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0" y="547688"/>
            <a:ext cx="12192000" cy="5738811"/>
            <a:chOff x="0" y="547688"/>
            <a:chExt cx="12192000" cy="5738811"/>
          </a:xfrm>
        </p:grpSpPr>
        <p:sp>
          <p:nvSpPr>
            <p:cNvPr id="54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0" name="Freeform: Shape 5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Freeform: Shape 6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3D7EB8"/>
              </a:gs>
              <a:gs pos="0">
                <a:srgbClr val="005DA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0E154-6EF0-41DA-9806-59A885CB4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blipFill dpi="0"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9288" y="-237547377"/>
            <a:ext cx="5813425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9288" y="-233717354"/>
            <a:ext cx="5813425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30883" y="3075057"/>
            <a:ext cx="273023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70120" y="3012450"/>
            <a:ext cx="2651760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D9024-666B-46C9-B67A-0420B0C98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b="27270"/>
          <a:stretch/>
        </p:blipFill>
        <p:spPr>
          <a:xfrm>
            <a:off x="11180993" y="6180753"/>
            <a:ext cx="914400" cy="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572A-04FB-4058-857E-26F8A9E3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DAE7-B472-40D3-8D99-A0D2BD07D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B213B-84B2-4B5B-9815-D66762892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3C01D-5950-4B7E-B4C5-BAC51012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379B9-24E8-4732-B833-32762E4A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74B8F-F0BC-440B-ADDA-7953D23D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82B-0CA0-4BA8-AA35-F41E76A8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C9C1-7D4C-4924-9248-C00DE882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486B-002A-4A01-A64C-A7B807CB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CE8C-C588-4AA1-B341-46320B1BB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E274-2C1A-4090-B198-78943B61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AA94-DD8F-43B7-90EA-091A429E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CCBB8-DEEB-4F50-A6BC-8A937BB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8EB87-DC6D-4DCA-8FB6-2ECDFBEF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454B-9647-4C2C-92F0-A85474A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1126B-7980-485E-8DEC-FDC9D79A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7546-D805-444D-8B7D-C6C4B34B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EC779-EC6F-499B-A8AE-1447AC49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82106-4081-4772-90BF-0793F53C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36106-A311-44FE-8FEA-5BF0D414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23483-E0E4-4EBC-905D-2A14FD0E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CBE0-B0ED-4CCF-BC4D-1CB66826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65C6-BCF0-4195-B147-0375510A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2C7B-0655-49EE-AFDB-28B7D46B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5B6D-AF2B-44EF-AACF-EFDBB3D5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5C58-061F-4119-9C17-C783533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D6DD-16F2-4D23-BECE-953B4E7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5FCE-48BD-4012-8DDA-AF063A71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5E8BE-F519-4287-9FA1-8110E02B5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1DD2-174E-40B4-A291-C2747EA5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E49BB-DF25-42A7-8517-2BE4D059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6BBBA-D7BE-4B84-9EEF-FF5EAA75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5D2FA-7D16-4AE4-9E65-199C9C29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6B18E-ECBF-480C-8FEC-6ED5D16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046E-8C04-483D-ACE2-78818D71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D86E-8899-4907-81CD-D87FBE464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D8F6-4D47-47DE-A241-6D56C39BFC80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E31E-1EAF-4CB7-9060-ECF821D00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BF4F-8170-41FC-B633-832C43B4F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8F39-6545-4884-8B7F-791048AF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640" y="6347385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200" dirty="0">
              <a:solidFill>
                <a:srgbClr val="6C80A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800" kern="1200">
          <a:solidFill>
            <a:schemeClr val="accent5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kern="1200">
          <a:solidFill>
            <a:schemeClr val="accent5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9" orient="horz" pos="1420">
          <p15:clr>
            <a:srgbClr val="A4A3A4"/>
          </p15:clr>
        </p15:guide>
        <p15:guide id="12" orient="horz" pos="2160">
          <p15:clr>
            <a:srgbClr val="A4A3A4"/>
          </p15:clr>
        </p15:guide>
        <p15:guide id="13" orient="horz" pos="63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Parser/Python.asd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ython-essential-training-2" TargetMode="External"/><Relationship Id="rId2" Type="http://schemas.openxmlformats.org/officeDocument/2006/relationships/hyperlink" Target="https://github.com/ofiriluz/Python-Basic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1830745"/>
            <a:ext cx="11093450" cy="615553"/>
          </a:xfrm>
        </p:spPr>
        <p:txBody>
          <a:bodyPr/>
          <a:lstStyle/>
          <a:p>
            <a:r>
              <a:rPr lang="en-US" dirty="0"/>
              <a:t>Python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937" y="3886384"/>
            <a:ext cx="7096126" cy="482183"/>
          </a:xfrm>
        </p:spPr>
        <p:txBody>
          <a:bodyPr/>
          <a:lstStyle/>
          <a:p>
            <a:r>
              <a:rPr lang="en-US" dirty="0"/>
              <a:t>Ofir Iluz</a:t>
            </a:r>
          </a:p>
          <a:p>
            <a:r>
              <a:rPr lang="en-US" dirty="0"/>
              <a:t>29/12/2019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8288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BD10-53A4-49F5-9BB1-294E436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Guildaton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AB5C-1715-4328-AF9C-B20A74B133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5273992" cy="51039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acquainted with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cents on the interpreter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language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Quick 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Linkedin</a:t>
            </a:r>
            <a:r>
              <a:rPr lang="en-US" dirty="0"/>
              <a:t>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Day 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of the </a:t>
            </a:r>
            <a:r>
              <a:rPr lang="en-US" dirty="0" err="1"/>
              <a:t>Linkedin</a:t>
            </a:r>
            <a:r>
              <a:rPr lang="en-US" dirty="0"/>
              <a:t>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Pip is love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more advanced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Extending the exercise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66D447CA-0082-407E-9059-E601D99B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354" y="452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BD10-53A4-49F5-9BB1-294E4366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Guildaton</a:t>
            </a:r>
            <a:r>
              <a:rPr lang="en-US" dirty="0"/>
              <a:t>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AB5C-1715-4328-AF9C-B20A74B133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6442392" cy="37959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Day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09:30 – 13:00 – Python overview and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13:00 – EOD – </a:t>
            </a:r>
            <a:r>
              <a:rPr lang="en-US" dirty="0" err="1"/>
              <a:t>Linkedin</a:t>
            </a:r>
            <a:r>
              <a:rPr lang="en-US" dirty="0"/>
              <a:t>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09:30 – 12:30 – Course review and advanced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12:30 – 13:30 –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13:30 – 16:00 – More advanced topics and 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16:00 – 16:30 – 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16:30 – EOD – Continue the exercise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66D447CA-0082-407E-9059-E601D99B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354" y="452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5D4-593F-48B2-AFDE-D768A1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33A1-4F87-4757-99AD-28AB8A93C2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7" y="1524000"/>
            <a:ext cx="11090505" cy="3590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is an high level, interpreter based, general purpose programming language that was based on the ABC language that existed in 60’s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was first released in 1991 and was created by a </a:t>
            </a:r>
            <a:r>
              <a:rPr lang="en-US" dirty="0" err="1"/>
              <a:t>dutch</a:t>
            </a:r>
            <a:r>
              <a:rPr lang="en-US" dirty="0"/>
              <a:t> programmer by the name of </a:t>
            </a:r>
            <a:r>
              <a:rPr lang="en-US" b="1" dirty="0"/>
              <a:t>Guido van Rossum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Python’s main focus is on code reliability and readability, and it serves as both a procedural language, a functional language and an object orientated language, but is mainly known for its simplicity and ease of use for metaprogramming.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language today is usually divided into two groups of users, the Python 2.x users and the Python 3.x users due to breaking changes in the language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E60F5-D92B-43DD-AD48-69CEF49D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4" y="4723947"/>
            <a:ext cx="1978312" cy="19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5D4-593F-48B2-AFDE-D768A1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33A1-4F87-4757-99AD-28AB8A93C2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7" y="1524000"/>
            <a:ext cx="11090505" cy="4719241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Easy to learn, use and understand, and is free (open source)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An high level, expressive language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interpreter based, running on the fly, written in C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Compatible for different operating systems and easily portable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Has a wide variety of standard libraries for different uses as well as a huge community to extend the variety and satisfy your needs (no pun intended)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Has both dynamic types which are deduced at runtime by the interpreter and mixed types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Can be grouped into separate modules and packages easily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Easily extendable via other languages such as C/C++/Java, and most of the standard library is written in C and </a:t>
            </a:r>
            <a:r>
              <a:rPr lang="en-US" dirty="0" err="1"/>
              <a:t>binded</a:t>
            </a:r>
            <a:r>
              <a:rPr lang="en-US" dirty="0"/>
              <a:t> into python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uses a ref-count cyclic garbage collector to handle the memory (completely automated, and be trigged and modified in-code)</a:t>
            </a:r>
          </a:p>
        </p:txBody>
      </p:sp>
    </p:spTree>
    <p:extLst>
      <p:ext uri="{BB962C8B-B14F-4D97-AF65-F5344CB8AC3E}">
        <p14:creationId xmlns:p14="http://schemas.microsoft.com/office/powerpoint/2010/main" val="27998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5D4-593F-48B2-AFDE-D768A1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33A1-4F87-4757-99AD-28AB8A93C2D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7" y="1524000"/>
            <a:ext cx="6015673" cy="2231380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Python is not fast, it’s a dynamic language that requires a lot of resources for execution of each line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is not a system language, since its very limited in memory control, nothing is straightforward and is very limited if you want to control and allocate your own memory space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consumes quite a lot of memory unlike other languages while running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Since its an interpreter based dynamic language, most of its errors are runtime errors</a:t>
            </a:r>
          </a:p>
        </p:txBody>
      </p:sp>
      <p:pic>
        <p:nvPicPr>
          <p:cNvPr id="1028" name="Picture 4" descr="Image result for python downsides symbol">
            <a:extLst>
              <a:ext uri="{FF2B5EF4-FFF2-40B4-BE49-F238E27FC236}">
                <a16:creationId xmlns:a16="http://schemas.microsoft.com/office/drawing/2014/main" id="{C1DA8289-981D-4441-9729-37FCB606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02" y="2425065"/>
            <a:ext cx="2007870" cy="200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5D4-593F-48B2-AFDE-D768A1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38ECB-C2A3-4C1A-B871-9679B850F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82" y="5064735"/>
            <a:ext cx="9429750" cy="11525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37FFF-8803-4641-9A83-0F1F34C150E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7" y="1524000"/>
            <a:ext cx="11090505" cy="3226524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Python’s runtime environment uses an interpreter instead of a compiler to create and run its code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works in the following manner</a:t>
            </a:r>
          </a:p>
          <a:p>
            <a:pPr marL="3429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code gets parsed and tokenized into an abstract syntax tree representing an intermediate language, the language AST can be found in the following url:</a:t>
            </a:r>
          </a:p>
          <a:p>
            <a:pPr marL="342900" lvl="1" indent="-342900"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https://github.com/python/cpython/blob/master/Parser/Python.asdl</a:t>
            </a:r>
            <a:endParaRPr lang="en-US" dirty="0"/>
          </a:p>
          <a:p>
            <a:pPr marL="3429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AST is analyzed to see if any grammatical errors occurred, and edits the AST to simplify and optimize it</a:t>
            </a:r>
          </a:p>
          <a:p>
            <a:pPr marL="3429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Finally, the AST is fed into a generator which produces python’s VM byte code (a set of opcodes that the VM understands), which will afterwards be ran by the VM itself.</a:t>
            </a:r>
          </a:p>
        </p:txBody>
      </p:sp>
    </p:spTree>
    <p:extLst>
      <p:ext uri="{BB962C8B-B14F-4D97-AF65-F5344CB8AC3E}">
        <p14:creationId xmlns:p14="http://schemas.microsoft.com/office/powerpoint/2010/main" val="32100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5D4-593F-48B2-AFDE-D768A1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talk, lets code!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F951E-C42F-4075-99FD-4C6931B9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68" y="3909097"/>
            <a:ext cx="7674778" cy="15418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C778AF-6529-4E18-8A76-A0C67CEBF9C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8" y="2041061"/>
            <a:ext cx="11090505" cy="830997"/>
          </a:xfrm>
        </p:spPr>
        <p:txBody>
          <a:bodyPr/>
          <a:lstStyle/>
          <a:p>
            <a:pPr algn="ctr" fontAlgn="base"/>
            <a:r>
              <a:rPr lang="en-US" sz="5400" b="1" dirty="0"/>
              <a:t>Online IDE: www.repl.it</a:t>
            </a:r>
          </a:p>
        </p:txBody>
      </p:sp>
    </p:spTree>
    <p:extLst>
      <p:ext uri="{BB962C8B-B14F-4D97-AF65-F5344CB8AC3E}">
        <p14:creationId xmlns:p14="http://schemas.microsoft.com/office/powerpoint/2010/main" val="39558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5D4-593F-48B2-AFDE-D768A1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talk, lets code!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A4EFA-0CC4-4580-9BC3-DF74D573AC9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7688" y="1524000"/>
            <a:ext cx="7488872" cy="4283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in the course we will use repl.it as our IDE. However in reality a good IDE to use would be </a:t>
            </a:r>
            <a:r>
              <a:rPr lang="en-US" b="1" dirty="0" err="1"/>
              <a:t>Pycharm</a:t>
            </a:r>
            <a:r>
              <a:rPr lang="en-US" dirty="0"/>
              <a:t> or </a:t>
            </a:r>
            <a:r>
              <a:rPr lang="en-US" b="1" dirty="0" err="1"/>
              <a:t>VSCode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of the code examples we will be using can be found in the following git repository with documentation: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https://github.com/ofiriluz/Python-Basics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Also, we will work with python 2.7 in the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this brief introduction session, you will do a </a:t>
            </a:r>
            <a:r>
              <a:rPr lang="en-US" dirty="0" err="1"/>
              <a:t>linkedin</a:t>
            </a:r>
            <a:r>
              <a:rPr lang="en-US" dirty="0"/>
              <a:t> course to go over the basics of python in your own playground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course can be found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https://www.linkedin.com/learning/python-essential-training-2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to python!</a:t>
            </a:r>
          </a:p>
        </p:txBody>
      </p:sp>
      <p:pic>
        <p:nvPicPr>
          <p:cNvPr id="1028" name="Picture 4" descr="Image result for code monkey icon">
            <a:extLst>
              <a:ext uri="{FF2B5EF4-FFF2-40B4-BE49-F238E27FC236}">
                <a16:creationId xmlns:a16="http://schemas.microsoft.com/office/drawing/2014/main" id="{EDB59D05-51A2-41A1-9372-55809C44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91" y="1996599"/>
            <a:ext cx="2864802" cy="286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-05194 Amdocs XDC Light PPT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167710D-539F-49CB-AF65-14A5AA2ED5B4}" vid="{457E6B29-E2EE-4197-80F3-7B167EAA6D2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8369</TotalTime>
  <Words>712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Segoe UI</vt:lpstr>
      <vt:lpstr>Wingdings</vt:lpstr>
      <vt:lpstr>Office Theme</vt:lpstr>
      <vt:lpstr>4-05194 Amdocs XDC Light PPT Template</vt:lpstr>
      <vt:lpstr>Python Training</vt:lpstr>
      <vt:lpstr>Guildaton Goals</vt:lpstr>
      <vt:lpstr>Guildaton Schedule</vt:lpstr>
      <vt:lpstr>Python in a slide</vt:lpstr>
      <vt:lpstr>Main Features of Python</vt:lpstr>
      <vt:lpstr>Downsides of Python</vt:lpstr>
      <vt:lpstr>The Interpreter</vt:lpstr>
      <vt:lpstr>Enough talk, lets code!</vt:lpstr>
      <vt:lpstr>Enough talk, lets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dc:creator>ofir iluz</dc:creator>
  <cp:lastModifiedBy>ofir iluz</cp:lastModifiedBy>
  <cp:revision>37</cp:revision>
  <dcterms:created xsi:type="dcterms:W3CDTF">2019-12-13T16:00:32Z</dcterms:created>
  <dcterms:modified xsi:type="dcterms:W3CDTF">2019-12-29T07:06:37Z</dcterms:modified>
</cp:coreProperties>
</file>