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83577-97CA-DF45-883D-BAD7195BB46D}" type="datetimeFigureOut">
              <a:rPr lang="en-US"/>
              <a:pPr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1510-36D3-C642-8E4C-C0B06EE14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29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745343"/>
            <a:ext cx="4869180" cy="27389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809625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Tic-Tac-Toe Web Application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3309223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C49F8C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by PRIYANSHU DUBEY</a:t>
            </a:r>
            <a:endParaRPr lang="en-US" sz="1944" dirty="0"/>
          </a:p>
        </p:txBody>
      </p:sp>
      <p:sp>
        <p:nvSpPr>
          <p:cNvPr id="8" name="Text 4"/>
          <p:cNvSpPr/>
          <p:nvPr/>
        </p:nvSpPr>
        <p:spPr>
          <a:xfrm>
            <a:off x="864037" y="3981926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Let's build an interactive tic-tac-toe game using HTML, CSS, and JavaScript. We'll create a game board, implement game logic, and even add an AI opponent.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864037" y="544472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Tic-Tac-Toe is a classic game that has been enjoyed by people of all ages for generations. It is a simple game that requires two players to take turns marking Xs and Os on a 3x3 grid, with the objective of getting three in a row. The game is easy to learn but can become quite competitive once players start to master their strategies.</a:t>
            </a:r>
            <a:endParaRPr lang="en-US" sz="1944" dirty="0"/>
          </a:p>
        </p:txBody>
      </p:sp>
    </p:spTree>
  </p:cSld>
  <p:clrMapOvr>
    <a:masterClrMapping/>
  </p:clrMapOvr>
  <p:transition advTm="3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744" y="2550795"/>
            <a:ext cx="5004792" cy="312801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4251" y="684967"/>
            <a:ext cx="4816435" cy="6019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41"/>
              </a:lnSpc>
              <a:buNone/>
            </a:pPr>
            <a:r>
              <a:rPr lang="en-US" sz="3792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 Opponent</a:t>
            </a:r>
            <a:endParaRPr lang="en-US" sz="379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51" y="1575911"/>
            <a:ext cx="481608" cy="4816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4251" y="2250162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Random Move</a:t>
            </a:r>
            <a:endParaRPr lang="en-US" sz="1896" dirty="0"/>
          </a:p>
        </p:txBody>
      </p:sp>
      <p:sp>
        <p:nvSpPr>
          <p:cNvPr id="9" name="Text 4"/>
          <p:cNvSpPr/>
          <p:nvPr/>
        </p:nvSpPr>
        <p:spPr>
          <a:xfrm>
            <a:off x="674251" y="2666643"/>
            <a:ext cx="7795498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 a simple AI, implement a function to randomly select an available square.</a:t>
            </a:r>
            <a:endParaRPr lang="en-US" sz="151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51" y="3552706"/>
            <a:ext cx="481608" cy="4816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4251" y="4226957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Strategic Moves</a:t>
            </a:r>
            <a:endParaRPr lang="en-US" sz="1896" dirty="0"/>
          </a:p>
        </p:txBody>
      </p:sp>
      <p:sp>
        <p:nvSpPr>
          <p:cNvPr id="12" name="Text 6"/>
          <p:cNvSpPr/>
          <p:nvPr/>
        </p:nvSpPr>
        <p:spPr>
          <a:xfrm>
            <a:off x="674251" y="4643438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 a more challenging AI, use algorithms to identify strategic moves that block the opponent or create winning opportunities.</a:t>
            </a:r>
            <a:endParaRPr lang="en-US" sz="1517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51" y="5837634"/>
            <a:ext cx="481608" cy="48160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74251" y="6511885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Minimax Algorithm</a:t>
            </a:r>
            <a:endParaRPr lang="en-US" sz="1896" dirty="0"/>
          </a:p>
        </p:txBody>
      </p:sp>
      <p:sp>
        <p:nvSpPr>
          <p:cNvPr id="15" name="Text 8"/>
          <p:cNvSpPr/>
          <p:nvPr/>
        </p:nvSpPr>
        <p:spPr>
          <a:xfrm>
            <a:off x="674251" y="6928366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Utilize the minimax algorithm to predict future moves and choose the optimal action for the AI.</a:t>
            </a:r>
            <a:endParaRPr lang="en-US" sz="1517" dirty="0"/>
          </a:p>
        </p:txBody>
      </p:sp>
    </p:spTree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50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52" y="2320528"/>
            <a:ext cx="4884777" cy="359033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28648" y="661749"/>
            <a:ext cx="6220063" cy="75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21"/>
              </a:lnSpc>
              <a:buNone/>
            </a:pPr>
            <a:r>
              <a:rPr lang="en-US" sz="4737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Game Over and Restart</a:t>
            </a:r>
            <a:endParaRPr lang="en-US" sz="4737" dirty="0"/>
          </a:p>
        </p:txBody>
      </p:sp>
      <p:sp>
        <p:nvSpPr>
          <p:cNvPr id="7" name="Shape 3"/>
          <p:cNvSpPr/>
          <p:nvPr/>
        </p:nvSpPr>
        <p:spPr>
          <a:xfrm>
            <a:off x="6674287" y="1774627"/>
            <a:ext cx="30480" cy="5795129"/>
          </a:xfrm>
          <a:prstGeom prst="roundRect">
            <a:avLst>
              <a:gd name="adj" fmla="val 118430"/>
            </a:avLst>
          </a:prstGeom>
          <a:solidFill>
            <a:srgbClr val="504D4C"/>
          </a:solidFill>
          <a:ln/>
        </p:spPr>
      </p:sp>
      <p:sp>
        <p:nvSpPr>
          <p:cNvPr id="8" name="Shape 4"/>
          <p:cNvSpPr/>
          <p:nvPr/>
        </p:nvSpPr>
        <p:spPr>
          <a:xfrm>
            <a:off x="6929735" y="2300645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504D4C"/>
          </a:solidFill>
          <a:ln/>
        </p:spPr>
      </p:sp>
      <p:sp>
        <p:nvSpPr>
          <p:cNvPr id="9" name="Shape 5"/>
          <p:cNvSpPr/>
          <p:nvPr/>
        </p:nvSpPr>
        <p:spPr>
          <a:xfrm>
            <a:off x="6418838" y="2045256"/>
            <a:ext cx="541377" cy="541377"/>
          </a:xfrm>
          <a:prstGeom prst="roundRect">
            <a:avLst>
              <a:gd name="adj" fmla="val 6668"/>
            </a:avLst>
          </a:prstGeom>
          <a:solidFill>
            <a:srgbClr val="373433"/>
          </a:solidFill>
          <a:ln/>
        </p:spPr>
      </p:sp>
      <p:sp>
        <p:nvSpPr>
          <p:cNvPr id="10" name="Text 6"/>
          <p:cNvSpPr/>
          <p:nvPr/>
        </p:nvSpPr>
        <p:spPr>
          <a:xfrm>
            <a:off x="6611957" y="2135386"/>
            <a:ext cx="155138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842" dirty="0"/>
          </a:p>
        </p:txBody>
      </p:sp>
      <p:sp>
        <p:nvSpPr>
          <p:cNvPr id="11" name="Text 7"/>
          <p:cNvSpPr/>
          <p:nvPr/>
        </p:nvSpPr>
        <p:spPr>
          <a:xfrm>
            <a:off x="8013025" y="2015252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Check for Winner</a:t>
            </a:r>
            <a:endParaRPr lang="en-US" sz="2369" dirty="0"/>
          </a:p>
        </p:txBody>
      </p:sp>
      <p:sp>
        <p:nvSpPr>
          <p:cNvPr id="12" name="Text 8"/>
          <p:cNvSpPr/>
          <p:nvPr/>
        </p:nvSpPr>
        <p:spPr>
          <a:xfrm>
            <a:off x="8013025" y="2535436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 a function to check if any winning combinations are present.</a:t>
            </a:r>
            <a:endParaRPr lang="en-US" sz="1895" dirty="0"/>
          </a:p>
        </p:txBody>
      </p:sp>
      <p:sp>
        <p:nvSpPr>
          <p:cNvPr id="13" name="Shape 9"/>
          <p:cNvSpPr/>
          <p:nvPr/>
        </p:nvSpPr>
        <p:spPr>
          <a:xfrm>
            <a:off x="6929735" y="4312563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504D4C"/>
          </a:solidFill>
          <a:ln/>
        </p:spPr>
      </p:sp>
      <p:sp>
        <p:nvSpPr>
          <p:cNvPr id="14" name="Shape 10"/>
          <p:cNvSpPr/>
          <p:nvPr/>
        </p:nvSpPr>
        <p:spPr>
          <a:xfrm>
            <a:off x="6418838" y="4057174"/>
            <a:ext cx="541377" cy="541377"/>
          </a:xfrm>
          <a:prstGeom prst="roundRect">
            <a:avLst>
              <a:gd name="adj" fmla="val 6668"/>
            </a:avLst>
          </a:prstGeom>
          <a:solidFill>
            <a:srgbClr val="373433"/>
          </a:solidFill>
          <a:ln/>
        </p:spPr>
      </p:sp>
      <p:sp>
        <p:nvSpPr>
          <p:cNvPr id="15" name="Text 11"/>
          <p:cNvSpPr/>
          <p:nvPr/>
        </p:nvSpPr>
        <p:spPr>
          <a:xfrm>
            <a:off x="6588621" y="4147304"/>
            <a:ext cx="201692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842" dirty="0"/>
          </a:p>
        </p:txBody>
      </p:sp>
      <p:sp>
        <p:nvSpPr>
          <p:cNvPr id="16" name="Text 12"/>
          <p:cNvSpPr/>
          <p:nvPr/>
        </p:nvSpPr>
        <p:spPr>
          <a:xfrm>
            <a:off x="8013025" y="4027170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Display Result</a:t>
            </a:r>
            <a:endParaRPr lang="en-US" sz="2369" dirty="0"/>
          </a:p>
        </p:txBody>
      </p:sp>
      <p:sp>
        <p:nvSpPr>
          <p:cNvPr id="17" name="Text 13"/>
          <p:cNvSpPr/>
          <p:nvPr/>
        </p:nvSpPr>
        <p:spPr>
          <a:xfrm>
            <a:off x="8013025" y="4547354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Update the game status display to announce the winner or a tie.</a:t>
            </a:r>
            <a:endParaRPr lang="en-US" sz="1895" dirty="0"/>
          </a:p>
        </p:txBody>
      </p:sp>
      <p:sp>
        <p:nvSpPr>
          <p:cNvPr id="18" name="Shape 14"/>
          <p:cNvSpPr/>
          <p:nvPr/>
        </p:nvSpPr>
        <p:spPr>
          <a:xfrm>
            <a:off x="6929735" y="6324481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504D4C"/>
          </a:solidFill>
          <a:ln/>
        </p:spPr>
      </p:sp>
      <p:sp>
        <p:nvSpPr>
          <p:cNvPr id="19" name="Shape 15"/>
          <p:cNvSpPr/>
          <p:nvPr/>
        </p:nvSpPr>
        <p:spPr>
          <a:xfrm>
            <a:off x="6418838" y="6069092"/>
            <a:ext cx="541377" cy="541377"/>
          </a:xfrm>
          <a:prstGeom prst="roundRect">
            <a:avLst>
              <a:gd name="adj" fmla="val 6668"/>
            </a:avLst>
          </a:prstGeom>
          <a:solidFill>
            <a:srgbClr val="373433"/>
          </a:solidFill>
          <a:ln/>
        </p:spPr>
      </p:sp>
      <p:sp>
        <p:nvSpPr>
          <p:cNvPr id="20" name="Text 16"/>
          <p:cNvSpPr/>
          <p:nvPr/>
        </p:nvSpPr>
        <p:spPr>
          <a:xfrm>
            <a:off x="6589931" y="6159222"/>
            <a:ext cx="199192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842" dirty="0"/>
          </a:p>
        </p:txBody>
      </p:sp>
      <p:sp>
        <p:nvSpPr>
          <p:cNvPr id="21" name="Text 17"/>
          <p:cNvSpPr/>
          <p:nvPr/>
        </p:nvSpPr>
        <p:spPr>
          <a:xfrm>
            <a:off x="8013025" y="6039088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Restart Button</a:t>
            </a:r>
            <a:endParaRPr lang="en-US" sz="2369" dirty="0"/>
          </a:p>
        </p:txBody>
      </p:sp>
      <p:sp>
        <p:nvSpPr>
          <p:cNvPr id="22" name="Text 18"/>
          <p:cNvSpPr/>
          <p:nvPr/>
        </p:nvSpPr>
        <p:spPr>
          <a:xfrm>
            <a:off x="8013025" y="6559272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Attach a click event to the restart button to reset the game state and clear the board.</a:t>
            </a:r>
            <a:endParaRPr lang="en-US" sz="1895" dirty="0"/>
          </a:p>
        </p:txBody>
      </p:sp>
    </p:spTree>
  </p:cSld>
  <p:clrMapOvr>
    <a:masterClrMapping/>
  </p:clrMapOvr>
  <p:transition advTm="3000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103" y="1622703"/>
            <a:ext cx="4984194" cy="498419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3183" y="712113"/>
            <a:ext cx="5023247" cy="6278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44"/>
              </a:lnSpc>
              <a:buNone/>
            </a:pPr>
            <a:r>
              <a:rPr lang="en-US" sz="3955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HTML Structure</a:t>
            </a:r>
            <a:endParaRPr lang="en-US" sz="3955" dirty="0"/>
          </a:p>
        </p:txBody>
      </p:sp>
      <p:sp>
        <p:nvSpPr>
          <p:cNvPr id="7" name="Shape 3"/>
          <p:cNvSpPr/>
          <p:nvPr/>
        </p:nvSpPr>
        <p:spPr>
          <a:xfrm>
            <a:off x="703183" y="1641277"/>
            <a:ext cx="7737634" cy="1479113"/>
          </a:xfrm>
          <a:prstGeom prst="roundRect">
            <a:avLst>
              <a:gd name="adj" fmla="val 2038"/>
            </a:avLst>
          </a:prstGeom>
          <a:solidFill>
            <a:srgbClr val="373433"/>
          </a:solidFill>
          <a:ln/>
        </p:spPr>
      </p:sp>
      <p:sp>
        <p:nvSpPr>
          <p:cNvPr id="8" name="Text 4"/>
          <p:cNvSpPr/>
          <p:nvPr/>
        </p:nvSpPr>
        <p:spPr>
          <a:xfrm>
            <a:off x="904042" y="1842135"/>
            <a:ext cx="2511623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2"/>
              </a:lnSpc>
              <a:buNone/>
            </a:pPr>
            <a:r>
              <a:rPr lang="en-US" sz="1978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Game Board</a:t>
            </a:r>
            <a:endParaRPr lang="en-US" sz="1978" dirty="0"/>
          </a:p>
        </p:txBody>
      </p:sp>
      <p:sp>
        <p:nvSpPr>
          <p:cNvPr id="9" name="Text 5"/>
          <p:cNvSpPr/>
          <p:nvPr/>
        </p:nvSpPr>
        <p:spPr>
          <a:xfrm>
            <a:off x="904042" y="2276594"/>
            <a:ext cx="7335917" cy="642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1"/>
              </a:lnSpc>
              <a:buNone/>
            </a:pPr>
            <a:r>
              <a:rPr lang="en-US" sz="158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a table or a div with nine child elements to represent the game board's squares.</a:t>
            </a:r>
            <a:endParaRPr lang="en-US" sz="1582" dirty="0"/>
          </a:p>
        </p:txBody>
      </p:sp>
      <p:sp>
        <p:nvSpPr>
          <p:cNvPr id="10" name="Shape 6"/>
          <p:cNvSpPr/>
          <p:nvPr/>
        </p:nvSpPr>
        <p:spPr>
          <a:xfrm>
            <a:off x="703183" y="3321248"/>
            <a:ext cx="7737634" cy="1157645"/>
          </a:xfrm>
          <a:prstGeom prst="roundRect">
            <a:avLst>
              <a:gd name="adj" fmla="val 2604"/>
            </a:avLst>
          </a:prstGeom>
          <a:solidFill>
            <a:srgbClr val="373433"/>
          </a:solidFill>
          <a:ln/>
        </p:spPr>
      </p:sp>
      <p:sp>
        <p:nvSpPr>
          <p:cNvPr id="11" name="Text 7"/>
          <p:cNvSpPr/>
          <p:nvPr/>
        </p:nvSpPr>
        <p:spPr>
          <a:xfrm>
            <a:off x="904042" y="3522107"/>
            <a:ext cx="2511623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2"/>
              </a:lnSpc>
              <a:buNone/>
            </a:pPr>
            <a:r>
              <a:rPr lang="en-US" sz="1978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Player Turn Display</a:t>
            </a:r>
            <a:endParaRPr lang="en-US" sz="1978" dirty="0"/>
          </a:p>
        </p:txBody>
      </p:sp>
      <p:sp>
        <p:nvSpPr>
          <p:cNvPr id="12" name="Text 8"/>
          <p:cNvSpPr/>
          <p:nvPr/>
        </p:nvSpPr>
        <p:spPr>
          <a:xfrm>
            <a:off x="904042" y="3956566"/>
            <a:ext cx="7335917" cy="321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1"/>
              </a:lnSpc>
              <a:buNone/>
            </a:pPr>
            <a:r>
              <a:rPr lang="en-US" sz="158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Display the current player's turn using a paragraph or heading element.</a:t>
            </a:r>
            <a:endParaRPr lang="en-US" sz="1582" dirty="0"/>
          </a:p>
        </p:txBody>
      </p:sp>
      <p:sp>
        <p:nvSpPr>
          <p:cNvPr id="13" name="Shape 9"/>
          <p:cNvSpPr/>
          <p:nvPr/>
        </p:nvSpPr>
        <p:spPr>
          <a:xfrm>
            <a:off x="703183" y="4679752"/>
            <a:ext cx="7737634" cy="1479113"/>
          </a:xfrm>
          <a:prstGeom prst="roundRect">
            <a:avLst>
              <a:gd name="adj" fmla="val 2038"/>
            </a:avLst>
          </a:prstGeom>
          <a:solidFill>
            <a:srgbClr val="373433"/>
          </a:solidFill>
          <a:ln/>
        </p:spPr>
      </p:sp>
      <p:sp>
        <p:nvSpPr>
          <p:cNvPr id="14" name="Text 10"/>
          <p:cNvSpPr/>
          <p:nvPr/>
        </p:nvSpPr>
        <p:spPr>
          <a:xfrm>
            <a:off x="904042" y="4880610"/>
            <a:ext cx="2511623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2"/>
              </a:lnSpc>
              <a:buNone/>
            </a:pPr>
            <a:r>
              <a:rPr lang="en-US" sz="1978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Game Status</a:t>
            </a:r>
            <a:endParaRPr lang="en-US" sz="1978" dirty="0"/>
          </a:p>
        </p:txBody>
      </p:sp>
      <p:sp>
        <p:nvSpPr>
          <p:cNvPr id="15" name="Text 11"/>
          <p:cNvSpPr/>
          <p:nvPr/>
        </p:nvSpPr>
        <p:spPr>
          <a:xfrm>
            <a:off x="904042" y="5315069"/>
            <a:ext cx="7335917" cy="642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1"/>
              </a:lnSpc>
              <a:buNone/>
            </a:pPr>
            <a:r>
              <a:rPr lang="en-US" sz="158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Display messages like "Game Over" or "Player X Wins" using a paragraph or heading element.</a:t>
            </a:r>
            <a:endParaRPr lang="en-US" sz="1582" dirty="0"/>
          </a:p>
        </p:txBody>
      </p:sp>
      <p:sp>
        <p:nvSpPr>
          <p:cNvPr id="16" name="Shape 12"/>
          <p:cNvSpPr/>
          <p:nvPr/>
        </p:nvSpPr>
        <p:spPr>
          <a:xfrm>
            <a:off x="703183" y="6359723"/>
            <a:ext cx="7737634" cy="1157645"/>
          </a:xfrm>
          <a:prstGeom prst="roundRect">
            <a:avLst>
              <a:gd name="adj" fmla="val 2604"/>
            </a:avLst>
          </a:prstGeom>
          <a:solidFill>
            <a:srgbClr val="373433"/>
          </a:solidFill>
          <a:ln/>
        </p:spPr>
      </p:sp>
      <p:sp>
        <p:nvSpPr>
          <p:cNvPr id="17" name="Text 13"/>
          <p:cNvSpPr/>
          <p:nvPr/>
        </p:nvSpPr>
        <p:spPr>
          <a:xfrm>
            <a:off x="904042" y="6560582"/>
            <a:ext cx="2511623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2"/>
              </a:lnSpc>
              <a:buNone/>
            </a:pPr>
            <a:r>
              <a:rPr lang="en-US" sz="1978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Restart Button</a:t>
            </a:r>
            <a:endParaRPr lang="en-US" sz="1978" dirty="0"/>
          </a:p>
        </p:txBody>
      </p:sp>
      <p:sp>
        <p:nvSpPr>
          <p:cNvPr id="18" name="Text 14"/>
          <p:cNvSpPr/>
          <p:nvPr/>
        </p:nvSpPr>
        <p:spPr>
          <a:xfrm>
            <a:off x="904042" y="6995041"/>
            <a:ext cx="7335917" cy="321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1"/>
              </a:lnSpc>
              <a:buNone/>
            </a:pPr>
            <a:r>
              <a:rPr lang="en-US" sz="158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Include a button to reset the game and start a new round.</a:t>
            </a:r>
            <a:endParaRPr lang="en-US" sz="1582" dirty="0"/>
          </a:p>
        </p:txBody>
      </p:sp>
    </p:spTree>
  </p:cSld>
  <p:clrMapOvr>
    <a:masterClrMapping/>
  </p:clrMapOvr>
  <p:transition advTm="3000"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4761964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Shape 2"/>
          <p:cNvSpPr/>
          <p:nvPr/>
        </p:nvSpPr>
        <p:spPr>
          <a:xfrm>
            <a:off x="2594967" y="475178"/>
            <a:ext cx="9440347" cy="13811607"/>
          </a:xfrm>
          <a:prstGeom prst="roundRect">
            <a:avLst>
              <a:gd name="adj" fmla="val 275"/>
            </a:avLst>
          </a:prstGeom>
          <a:solidFill>
            <a:srgbClr val="33221A"/>
          </a:solidFill>
          <a:ln/>
        </p:spPr>
      </p:sp>
      <p:sp>
        <p:nvSpPr>
          <p:cNvPr id="5" name="Shape 3"/>
          <p:cNvSpPr/>
          <p:nvPr/>
        </p:nvSpPr>
        <p:spPr>
          <a:xfrm>
            <a:off x="2586395" y="475178"/>
            <a:ext cx="9457492" cy="13811607"/>
          </a:xfrm>
          <a:prstGeom prst="roundRect">
            <a:avLst>
              <a:gd name="adj" fmla="val 274"/>
            </a:avLst>
          </a:prstGeom>
          <a:solidFill>
            <a:srgbClr val="33221A"/>
          </a:solidFill>
          <a:ln/>
        </p:spPr>
      </p:sp>
      <p:sp>
        <p:nvSpPr>
          <p:cNvPr id="6" name="Text 4"/>
          <p:cNvSpPr/>
          <p:nvPr/>
        </p:nvSpPr>
        <p:spPr>
          <a:xfrm>
            <a:off x="2759154" y="604718"/>
            <a:ext cx="9111972" cy="135525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&lt;!DOCTYPE html&gt;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&lt;html lang="en"&gt;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&lt;head&gt;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&lt;meta charset="UTF-8"&gt;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&lt;meta http-equiv="X-UA-Compatible" content="IE=edge"&gt;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&lt;meta name="viewport" content="width=device-width, initial-scale=1.0"&gt;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&lt;title&gt;Tic-Tac-Toe&lt;/title&gt;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&lt;link rel="stylesheet" href="style.css"&gt;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&lt;/head&gt;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&lt;body&gt;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&lt;div class="main"&gt;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&lt;div class="players"&gt;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&lt;div class="player"&gt;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&lt;h2&gt;Player 1&lt;/h2&gt;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&lt;div class="player__symbol"&gt;X&lt;/div&gt;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&lt;/div&gt;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&lt;div class="player"&gt;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&lt;h2&gt;Player 2&lt;/h2&gt;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&lt;div class="player__symbol"&gt;O&lt;/div&gt;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&lt;/div&gt;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&lt;/div&gt;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&lt;div class="board-container"&gt;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&lt;div class="board"&gt;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&lt;button class="board__cell" data-cell-index="1"&gt;&lt;/button&gt;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&lt;button class="board__cell" data-cell-index="2"&gt;&lt;/button&gt;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&lt;button class="board__cell" data-cell-index="3"&gt;&lt;/button&gt;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&lt;button class="board__cell" data-cell-index="4"&gt;&lt;/button&gt;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&lt;button class="board__cell" data-cell-index="5"&gt;&lt;/button&gt;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&lt;button class="board__cell" data-cell-index="6"&gt;&lt;/button&gt;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&lt;button class="board__cell" data-cell-index="7"&gt;&lt;/button&gt;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&lt;button class="board__cell" data-cell-index="8"&gt;&lt;/button&gt;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&lt;button class="board__cell" data-cell-index="9"&gt;&lt;/button&gt;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&lt;/div&gt;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&lt;/div&gt;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&lt;button class="game-restart-btn"&gt;Restart Game&lt;/button&gt;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&lt;div class="popup hide"&gt;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&lt;p id="message"&gt;Sample Message&lt;/p&gt;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&lt;button class="popup__restart-btn"&gt;New Game&lt;/button&gt;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&lt;/div&gt;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&lt;/div&gt;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&lt;script src="game.js"&gt;&lt;/script&gt;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&lt;/body&gt;</a:t>
            </a: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endParaRPr lang="en-US" sz="1361" dirty="0"/>
          </a:p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&lt;/html&gt;</a:t>
            </a:r>
            <a:endParaRPr lang="en-US" sz="1361" dirty="0"/>
          </a:p>
        </p:txBody>
      </p:sp>
    </p:spTree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6666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CSS Styling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25528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Board Layout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887867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Set the size and position of the game board using CSS properties like "width," "height," and "margin."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25528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Square Styling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887867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Style the individual squares with background colors, borders, and text styles to enhance visual appeal.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25528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Player Markers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887867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Choose different colors or symbols to represent player X and player O.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864037" y="5967889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  <p:transition advTm="3000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602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94967" y="2635448"/>
            <a:ext cx="4667488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JavaScript Functionality</a:t>
            </a:r>
            <a:endParaRPr lang="en-US" sz="340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67" y="3434715"/>
            <a:ext cx="864037" cy="138255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718203" y="360747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Event Listeners</a:t>
            </a:r>
            <a:endParaRPr lang="en-US" sz="1701" dirty="0"/>
          </a:p>
        </p:txBody>
      </p:sp>
      <p:sp>
        <p:nvSpPr>
          <p:cNvPr id="8" name="Text 4"/>
          <p:cNvSpPr/>
          <p:nvPr/>
        </p:nvSpPr>
        <p:spPr>
          <a:xfrm>
            <a:off x="3718203" y="3980974"/>
            <a:ext cx="83171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Attach event listeners to the squares to detect user clicks.</a:t>
            </a:r>
            <a:endParaRPr lang="en-US" sz="1361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967" y="4817269"/>
            <a:ext cx="864037" cy="138255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718203" y="4990028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Game Logic</a:t>
            </a:r>
            <a:endParaRPr lang="en-US" sz="1701" dirty="0"/>
          </a:p>
        </p:txBody>
      </p:sp>
      <p:sp>
        <p:nvSpPr>
          <p:cNvPr id="11" name="Text 6"/>
          <p:cNvSpPr/>
          <p:nvPr/>
        </p:nvSpPr>
        <p:spPr>
          <a:xfrm>
            <a:off x="3718203" y="5363528"/>
            <a:ext cx="83171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 functions to handle turns, update the game state, and display player markers.</a:t>
            </a:r>
            <a:endParaRPr lang="en-US" sz="1361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967" y="6199823"/>
            <a:ext cx="864037" cy="138255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718203" y="637258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Winning Condition</a:t>
            </a:r>
            <a:endParaRPr lang="en-US" sz="1701" dirty="0"/>
          </a:p>
        </p:txBody>
      </p:sp>
      <p:sp>
        <p:nvSpPr>
          <p:cNvPr id="14" name="Text 8"/>
          <p:cNvSpPr/>
          <p:nvPr/>
        </p:nvSpPr>
        <p:spPr>
          <a:xfrm>
            <a:off x="3718203" y="6746081"/>
            <a:ext cx="83171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Define functions to check for winning combinations across rows, columns, and diagonals.</a:t>
            </a:r>
            <a:endParaRPr lang="en-US" sz="1361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967" y="7582376"/>
            <a:ext cx="864037" cy="138255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3718203" y="7755136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Game Over</a:t>
            </a:r>
            <a:endParaRPr lang="en-US" sz="1701" dirty="0"/>
          </a:p>
        </p:txBody>
      </p:sp>
      <p:sp>
        <p:nvSpPr>
          <p:cNvPr id="17" name="Text 10"/>
          <p:cNvSpPr/>
          <p:nvPr/>
        </p:nvSpPr>
        <p:spPr>
          <a:xfrm>
            <a:off x="3718203" y="8128635"/>
            <a:ext cx="83171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Display the winner or a tie message when the game ends.</a:t>
            </a:r>
            <a:endParaRPr lang="en-US" sz="1361" dirty="0"/>
          </a:p>
        </p:txBody>
      </p:sp>
    </p:spTree>
  </p:cSld>
  <p:clrMapOvr>
    <a:masterClrMapping/>
  </p:clrMapOvr>
  <p:transition advTm="300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20017026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Shape 2"/>
          <p:cNvSpPr/>
          <p:nvPr/>
        </p:nvSpPr>
        <p:spPr>
          <a:xfrm>
            <a:off x="2594967" y="475178"/>
            <a:ext cx="9440347" cy="19066669"/>
          </a:xfrm>
          <a:prstGeom prst="roundRect">
            <a:avLst>
              <a:gd name="adj" fmla="val 275"/>
            </a:avLst>
          </a:prstGeom>
          <a:solidFill>
            <a:srgbClr val="33221A"/>
          </a:solidFill>
          <a:ln/>
        </p:spPr>
      </p:sp>
      <p:sp>
        <p:nvSpPr>
          <p:cNvPr id="5" name="Shape 3"/>
          <p:cNvSpPr/>
          <p:nvPr/>
        </p:nvSpPr>
        <p:spPr>
          <a:xfrm>
            <a:off x="2586395" y="475178"/>
            <a:ext cx="9457492" cy="19066669"/>
          </a:xfrm>
          <a:prstGeom prst="roundRect">
            <a:avLst>
              <a:gd name="adj" fmla="val 274"/>
            </a:avLst>
          </a:prstGeom>
          <a:solidFill>
            <a:srgbClr val="33221A"/>
          </a:solidFill>
          <a:ln/>
        </p:spPr>
      </p:sp>
      <p:sp>
        <p:nvSpPr>
          <p:cNvPr id="6" name="Text 4"/>
          <p:cNvSpPr/>
          <p:nvPr/>
        </p:nvSpPr>
        <p:spPr>
          <a:xfrm>
            <a:off x="2759154" y="604718"/>
            <a:ext cx="9111972" cy="188075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9C2C0"/>
                </a:solidFill>
                <a:highlight>
                  <a:srgbClr val="33221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//This function is executed when a player wins
const winFunction = (letter) =&gt; {
  disableButtons();
  if (letter == "X") {
      msgRef.innerHTML = "&amp;#x1F389; &lt;br&gt; 'X' Wins";
  } else {
      msgRef.innerHTML = "&amp;#x1F389; &lt;br&gt; 'O' Wins";
  }
};
//Function for draw
const drawFunction = () =&gt; {
  disableButtons();
  msgRef.innerHTML = "&amp;#x1F60E; &lt;br&gt; It's a Draw";
};
//New Game
newgameBtn.addEventListener("click", () =&gt; {
  count = 0;
  enableButtons();
});
restartBtn.addEventListener("click", () =&gt; {
  count = 0;
  enableButtons();
});
//Win Logic
const winChecker = () =&gt; {
  //Loop through all win patterns
  for (let i of winningPattern) {
      let [element1, element2, element3] = [
          btnRef[i[0]].innerText,
          btnRef[i[1]].innerText,
          btnRef[i[2]].innerText,
      ];
      //Check if elements are filled
      //If 3 empty elements are same and would give win as would
      if (element1 != "" &amp;&amp; (element2 != "") &amp; (element3 != "")) {
          if (element1 == element2 &amp;&amp; element2 == element3) {
              //If all 3 buttons have same values then pass the value to winFunction
              winFunction(element1);
          }
      }
  }
};
//Display X/O on click
btnRef.forEach((element) =&gt; {
  element.addEventListener("click", () =&gt; {
      if (xTurn) {
          xTurn = false;
          //Display X
          element.innerText = "X";
          element.disabled = true;
      } else {
          xTurn = true;
          //Display Y
          element.innerText = "O";
          element.disabled = true;
      }
      //Increment count on each click
      count += 1;
      if (count == 9) {
          drawFunction();
      }
      //Check for win on every click
      winChecker();
  });
});
//Enable Buttons and disable popup on page load
window.onload = enableButtons;
</a:t>
            </a:r>
            <a:endParaRPr lang="en-US" sz="1361" dirty="0"/>
          </a:p>
        </p:txBody>
      </p:sp>
    </p:spTree>
  </p:cSld>
  <p:clrMapOvr>
    <a:masterClrMapping/>
  </p:clrMapOvr>
  <p:transition advTm="300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22" y="2774156"/>
            <a:ext cx="5108019" cy="268164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61540" y="734020"/>
            <a:ext cx="5108019" cy="12234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17"/>
              </a:lnSpc>
              <a:buNone/>
            </a:pPr>
            <a:r>
              <a:rPr lang="en-US" sz="3854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 INTRACTIVITY WITH  </a:t>
            </a:r>
            <a:r>
              <a:rPr lang="en-US" sz="3854" u="sng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JAVASCRIPT</a:t>
            </a:r>
            <a:endParaRPr lang="en-US" sz="3854" dirty="0"/>
          </a:p>
        </p:txBody>
      </p:sp>
      <p:sp>
        <p:nvSpPr>
          <p:cNvPr id="6" name="Text 3"/>
          <p:cNvSpPr/>
          <p:nvPr/>
        </p:nvSpPr>
        <p:spPr>
          <a:xfrm>
            <a:off x="7561540" y="2153245"/>
            <a:ext cx="5108019" cy="2191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6"/>
              </a:lnSpc>
              <a:buNone/>
            </a:pPr>
            <a:r>
              <a:rPr lang="en-US" sz="154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 this code snippet, we can see a JavaScript implementation of a Tic Tac Toe game. The game is played on a 3x3 grid and players take turns marking their X or O on a square of the grid. The code uses event listeners to detect when the user clicks on a square and displays their X or O accordingly.
 </a:t>
            </a:r>
            <a:endParaRPr lang="en-US" sz="1541" dirty="0"/>
          </a:p>
        </p:txBody>
      </p:sp>
      <p:sp>
        <p:nvSpPr>
          <p:cNvPr id="7" name="Text 4"/>
          <p:cNvSpPr/>
          <p:nvPr/>
        </p:nvSpPr>
        <p:spPr>
          <a:xfrm>
            <a:off x="7561540" y="4521279"/>
            <a:ext cx="5108019" cy="1252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6"/>
              </a:lnSpc>
              <a:buNone/>
            </a:pPr>
            <a:r>
              <a:rPr lang="en-US" sz="154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code also has functions to check for a winning pattern and disable all the buttons when a player wins or when the game is a draw. When a player wins, the message is displayed with the winning player's symbol.</a:t>
            </a:r>
            <a:endParaRPr lang="en-US" sz="1541" dirty="0"/>
          </a:p>
        </p:txBody>
      </p:sp>
      <p:sp>
        <p:nvSpPr>
          <p:cNvPr id="8" name="Text 5"/>
          <p:cNvSpPr/>
          <p:nvPr/>
        </p:nvSpPr>
        <p:spPr>
          <a:xfrm>
            <a:off x="7561540" y="5949910"/>
            <a:ext cx="5108019" cy="1565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6"/>
              </a:lnSpc>
              <a:buNone/>
            </a:pPr>
            <a:r>
              <a:rPr lang="en-US" sz="154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There are also two buttons, one to start a new game and another to restart the current game. The code uses a count variable to keep track of the number of moves played, and if no winning pattern is found and all squares are filled, the game is considered a draw</a:t>
            </a:r>
            <a:endParaRPr lang="en-US" sz="1541" dirty="0"/>
          </a:p>
        </p:txBody>
      </p:sp>
    </p:spTree>
  </p:cSld>
  <p:clrMapOvr>
    <a:masterClrMapping/>
  </p:clrMapOvr>
  <p:transition advTm="3000"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22" y="2272546"/>
            <a:ext cx="4912638" cy="368450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9477" y="813911"/>
            <a:ext cx="5736550" cy="716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46"/>
              </a:lnSpc>
              <a:buNone/>
            </a:pPr>
            <a:r>
              <a:rPr lang="en-US" sz="4517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Handling User Clicks</a:t>
            </a:r>
            <a:endParaRPr lang="en-US" sz="4517" dirty="0"/>
          </a:p>
        </p:txBody>
      </p:sp>
      <p:sp>
        <p:nvSpPr>
          <p:cNvPr id="7" name="Shape 3"/>
          <p:cNvSpPr/>
          <p:nvPr/>
        </p:nvSpPr>
        <p:spPr>
          <a:xfrm>
            <a:off x="6289477" y="2133124"/>
            <a:ext cx="516255" cy="516255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8" name="Text 4"/>
          <p:cNvSpPr/>
          <p:nvPr/>
        </p:nvSpPr>
        <p:spPr>
          <a:xfrm>
            <a:off x="6473666" y="2219087"/>
            <a:ext cx="147876" cy="344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0"/>
              </a:lnSpc>
              <a:buNone/>
            </a:pPr>
            <a:r>
              <a:rPr lang="en-US" sz="271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710" dirty="0"/>
          </a:p>
        </p:txBody>
      </p:sp>
      <p:sp>
        <p:nvSpPr>
          <p:cNvPr id="9" name="Text 5"/>
          <p:cNvSpPr/>
          <p:nvPr/>
        </p:nvSpPr>
        <p:spPr>
          <a:xfrm>
            <a:off x="7035165" y="2133124"/>
            <a:ext cx="2868216" cy="358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3"/>
              </a:lnSpc>
              <a:buNone/>
            </a:pPr>
            <a:r>
              <a:rPr lang="en-US" sz="2259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Click Event</a:t>
            </a:r>
            <a:endParaRPr lang="en-US" sz="2259" dirty="0"/>
          </a:p>
        </p:txBody>
      </p:sp>
      <p:sp>
        <p:nvSpPr>
          <p:cNvPr id="10" name="Text 6"/>
          <p:cNvSpPr/>
          <p:nvPr/>
        </p:nvSpPr>
        <p:spPr>
          <a:xfrm>
            <a:off x="7035165" y="2629257"/>
            <a:ext cx="6792158" cy="7341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91"/>
              </a:lnSpc>
              <a:buNone/>
            </a:pPr>
            <a:r>
              <a:rPr lang="en-US" sz="180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the "onclick" event handler to trigger a function when a square is clicked.</a:t>
            </a:r>
            <a:endParaRPr lang="en-US" sz="1807" dirty="0"/>
          </a:p>
        </p:txBody>
      </p:sp>
      <p:sp>
        <p:nvSpPr>
          <p:cNvPr id="11" name="Shape 7"/>
          <p:cNvSpPr/>
          <p:nvPr/>
        </p:nvSpPr>
        <p:spPr>
          <a:xfrm>
            <a:off x="6289477" y="3850958"/>
            <a:ext cx="516255" cy="516255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2" name="Text 8"/>
          <p:cNvSpPr/>
          <p:nvPr/>
        </p:nvSpPr>
        <p:spPr>
          <a:xfrm>
            <a:off x="6451402" y="3936921"/>
            <a:ext cx="192286" cy="344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0"/>
              </a:lnSpc>
              <a:buNone/>
            </a:pPr>
            <a:r>
              <a:rPr lang="en-US" sz="271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710" dirty="0"/>
          </a:p>
        </p:txBody>
      </p:sp>
      <p:sp>
        <p:nvSpPr>
          <p:cNvPr id="13" name="Text 9"/>
          <p:cNvSpPr/>
          <p:nvPr/>
        </p:nvSpPr>
        <p:spPr>
          <a:xfrm>
            <a:off x="7035165" y="3850958"/>
            <a:ext cx="2868216" cy="358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3"/>
              </a:lnSpc>
              <a:buNone/>
            </a:pPr>
            <a:r>
              <a:rPr lang="en-US" sz="2259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Check for Availability</a:t>
            </a:r>
            <a:endParaRPr lang="en-US" sz="2259" dirty="0"/>
          </a:p>
        </p:txBody>
      </p:sp>
      <p:sp>
        <p:nvSpPr>
          <p:cNvPr id="14" name="Text 10"/>
          <p:cNvSpPr/>
          <p:nvPr/>
        </p:nvSpPr>
        <p:spPr>
          <a:xfrm>
            <a:off x="7035165" y="4347091"/>
            <a:ext cx="6792158" cy="3670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91"/>
              </a:lnSpc>
              <a:buNone/>
            </a:pPr>
            <a:r>
              <a:rPr lang="en-US" sz="180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Verify if the clicked square is empty before placing a marker.</a:t>
            </a:r>
            <a:endParaRPr lang="en-US" sz="1807" dirty="0"/>
          </a:p>
        </p:txBody>
      </p:sp>
      <p:sp>
        <p:nvSpPr>
          <p:cNvPr id="15" name="Shape 11"/>
          <p:cNvSpPr/>
          <p:nvPr/>
        </p:nvSpPr>
        <p:spPr>
          <a:xfrm>
            <a:off x="6289477" y="5201722"/>
            <a:ext cx="516255" cy="516255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6" name="Text 12"/>
          <p:cNvSpPr/>
          <p:nvPr/>
        </p:nvSpPr>
        <p:spPr>
          <a:xfrm>
            <a:off x="6452592" y="5287685"/>
            <a:ext cx="189905" cy="344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0"/>
              </a:lnSpc>
              <a:buNone/>
            </a:pPr>
            <a:r>
              <a:rPr lang="en-US" sz="271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710" dirty="0"/>
          </a:p>
        </p:txBody>
      </p:sp>
      <p:sp>
        <p:nvSpPr>
          <p:cNvPr id="17" name="Text 13"/>
          <p:cNvSpPr/>
          <p:nvPr/>
        </p:nvSpPr>
        <p:spPr>
          <a:xfrm>
            <a:off x="7035165" y="5201722"/>
            <a:ext cx="2868216" cy="358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3"/>
              </a:lnSpc>
              <a:buNone/>
            </a:pPr>
            <a:r>
              <a:rPr lang="en-US" sz="2259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Place Marker</a:t>
            </a:r>
            <a:endParaRPr lang="en-US" sz="2259" dirty="0"/>
          </a:p>
        </p:txBody>
      </p:sp>
      <p:sp>
        <p:nvSpPr>
          <p:cNvPr id="18" name="Text 14"/>
          <p:cNvSpPr/>
          <p:nvPr/>
        </p:nvSpPr>
        <p:spPr>
          <a:xfrm>
            <a:off x="7035165" y="5697855"/>
            <a:ext cx="6792158" cy="3670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91"/>
              </a:lnSpc>
              <a:buNone/>
            </a:pPr>
            <a:r>
              <a:rPr lang="en-US" sz="180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Update the square's content with the current player's marker.</a:t>
            </a:r>
            <a:endParaRPr lang="en-US" sz="1807" dirty="0"/>
          </a:p>
        </p:txBody>
      </p:sp>
      <p:sp>
        <p:nvSpPr>
          <p:cNvPr id="19" name="Shape 15"/>
          <p:cNvSpPr/>
          <p:nvPr/>
        </p:nvSpPr>
        <p:spPr>
          <a:xfrm>
            <a:off x="6289477" y="6552486"/>
            <a:ext cx="516255" cy="516255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20" name="Text 16"/>
          <p:cNvSpPr/>
          <p:nvPr/>
        </p:nvSpPr>
        <p:spPr>
          <a:xfrm>
            <a:off x="6450330" y="6638449"/>
            <a:ext cx="194429" cy="344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0"/>
              </a:lnSpc>
              <a:buNone/>
            </a:pPr>
            <a:r>
              <a:rPr lang="en-US" sz="271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710" dirty="0"/>
          </a:p>
        </p:txBody>
      </p:sp>
      <p:sp>
        <p:nvSpPr>
          <p:cNvPr id="21" name="Text 17"/>
          <p:cNvSpPr/>
          <p:nvPr/>
        </p:nvSpPr>
        <p:spPr>
          <a:xfrm>
            <a:off x="7035165" y="6552486"/>
            <a:ext cx="2868216" cy="358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3"/>
              </a:lnSpc>
              <a:buNone/>
            </a:pPr>
            <a:r>
              <a:rPr lang="en-US" sz="2259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Switch Turns</a:t>
            </a:r>
            <a:endParaRPr lang="en-US" sz="2259" dirty="0"/>
          </a:p>
        </p:txBody>
      </p:sp>
      <p:sp>
        <p:nvSpPr>
          <p:cNvPr id="22" name="Text 18"/>
          <p:cNvSpPr/>
          <p:nvPr/>
        </p:nvSpPr>
        <p:spPr>
          <a:xfrm>
            <a:off x="7035165" y="7048619"/>
            <a:ext cx="6792158" cy="3670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91"/>
              </a:lnSpc>
              <a:buNone/>
            </a:pPr>
            <a:r>
              <a:rPr lang="en-US" sz="180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Change the current player and update the turn display.</a:t>
            </a:r>
            <a:endParaRPr lang="en-US" sz="1807" dirty="0"/>
          </a:p>
        </p:txBody>
      </p:sp>
    </p:spTree>
  </p:cSld>
  <p:clrMapOvr>
    <a:masterClrMapping/>
  </p:clrMapOvr>
  <p:transition advTm="3000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511856"/>
            <a:ext cx="4869061" cy="520588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691158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Tracking Game State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6350437" y="1832967"/>
            <a:ext cx="7415927" cy="5705475"/>
          </a:xfrm>
          <a:prstGeom prst="roundRect">
            <a:avLst>
              <a:gd name="adj" fmla="val 649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365677" y="1848207"/>
            <a:ext cx="7385447" cy="22867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612493" y="2003941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Board Array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10309027" y="2003941"/>
            <a:ext cx="3195280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an array to store the state of each square on the board, representing empty squares as null or an empty string.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6365677" y="4134922"/>
            <a:ext cx="7385447" cy="18916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612493" y="4290655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Current Player</a:t>
            </a:r>
            <a:endParaRPr lang="en-US" sz="1944" dirty="0"/>
          </a:p>
        </p:txBody>
      </p:sp>
      <p:sp>
        <p:nvSpPr>
          <p:cNvPr id="13" name="Text 9"/>
          <p:cNvSpPr/>
          <p:nvPr/>
        </p:nvSpPr>
        <p:spPr>
          <a:xfrm>
            <a:off x="10309027" y="4290655"/>
            <a:ext cx="319528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Maintain a variable to track the current player's turn, alternating between "X" and "O."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6365677" y="6026587"/>
            <a:ext cx="7385447" cy="149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612493" y="6182320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Game Over Flag</a:t>
            </a:r>
            <a:endParaRPr lang="en-US" sz="1944" dirty="0"/>
          </a:p>
        </p:txBody>
      </p:sp>
      <p:sp>
        <p:nvSpPr>
          <p:cNvPr id="16" name="Text 12"/>
          <p:cNvSpPr/>
          <p:nvPr/>
        </p:nvSpPr>
        <p:spPr>
          <a:xfrm>
            <a:off x="8696147" y="3256781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Set a flag to indicate whether the game has ended (true) or is still ongoing (false).</a:t>
            </a:r>
            <a:endParaRPr lang="en-US" sz="1944" dirty="0"/>
          </a:p>
        </p:txBody>
      </p:sp>
    </p:spTree>
  </p:cSld>
  <p:clrMapOvr>
    <a:masterClrMapping/>
  </p:clrMapOvr>
  <p:transition advTm="3000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810</Words>
  <Application>Microsoft Office PowerPoint</Application>
  <PresentationFormat>Custom</PresentationFormat>
  <Paragraphs>131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3</cp:revision>
  <dcterms:created xsi:type="dcterms:W3CDTF">2024-08-10T16:17:55Z</dcterms:created>
  <dcterms:modified xsi:type="dcterms:W3CDTF">2024-08-15T15:04:35Z</dcterms:modified>
</cp:coreProperties>
</file>