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 id="317" r:id="rId14"/>
    <p:sldId id="327" r:id="rId15"/>
    <p:sldId id="318" r:id="rId16"/>
    <p:sldId id="319" r:id="rId17"/>
    <p:sldId id="320" r:id="rId18"/>
    <p:sldId id="321" r:id="rId19"/>
    <p:sldId id="322" r:id="rId20"/>
    <p:sldId id="330" r:id="rId21"/>
    <p:sldId id="331" r:id="rId22"/>
    <p:sldId id="325" r:id="rId23"/>
    <p:sldId id="326" r:id="rId24"/>
    <p:sldId id="332" r:id="rId25"/>
    <p:sldId id="333" r:id="rId26"/>
    <p:sldId id="32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 Score</c:v>
                </c:pt>
              </c:strCache>
            </c:strRef>
          </c:tx>
          <c:spPr>
            <a:solidFill>
              <a:schemeClr val="accent1"/>
            </a:solidFill>
            <a:ln>
              <a:noFill/>
            </a:ln>
            <a:effectLst/>
          </c:spPr>
          <c:invertIfNegative val="0"/>
          <c:cat>
            <c:strRef>
              <c:f>Sheet1!$A$2:$A$6</c:f>
              <c:strCache>
                <c:ptCount val="5"/>
                <c:pt idx="0">
                  <c:v>Naive Bayes</c:v>
                </c:pt>
                <c:pt idx="1">
                  <c:v>Decision Tree</c:v>
                </c:pt>
                <c:pt idx="2">
                  <c:v>CART</c:v>
                </c:pt>
                <c:pt idx="3">
                  <c:v>Random Forest</c:v>
                </c:pt>
                <c:pt idx="4">
                  <c:v>XGB Classfier</c:v>
                </c:pt>
              </c:strCache>
            </c:strRef>
          </c:cat>
          <c:val>
            <c:numRef>
              <c:f>Sheet1!$B$2:$B$6</c:f>
              <c:numCache>
                <c:formatCode>General</c:formatCode>
                <c:ptCount val="5"/>
                <c:pt idx="0">
                  <c:v>0.70899999999999996</c:v>
                </c:pt>
                <c:pt idx="1">
                  <c:v>0.72099999999999997</c:v>
                </c:pt>
                <c:pt idx="2">
                  <c:v>0.76700000000000002</c:v>
                </c:pt>
                <c:pt idx="3">
                  <c:v>0.63600000000000001</c:v>
                </c:pt>
                <c:pt idx="4">
                  <c:v>0.70499999999999996</c:v>
                </c:pt>
              </c:numCache>
            </c:numRef>
          </c:val>
          <c:extLst>
            <c:ext xmlns:c16="http://schemas.microsoft.com/office/drawing/2014/chart" uri="{C3380CC4-5D6E-409C-BE32-E72D297353CC}">
              <c16:uniqueId val="{00000000-9C9C-4782-A550-66AE785116F9}"/>
            </c:ext>
          </c:extLst>
        </c:ser>
        <c:ser>
          <c:idx val="1"/>
          <c:order val="1"/>
          <c:tx>
            <c:strRef>
              <c:f>Sheet1!$C$1</c:f>
              <c:strCache>
                <c:ptCount val="1"/>
                <c:pt idx="0">
                  <c:v>Recall</c:v>
                </c:pt>
              </c:strCache>
            </c:strRef>
          </c:tx>
          <c:spPr>
            <a:solidFill>
              <a:schemeClr val="accent2"/>
            </a:solidFill>
            <a:ln>
              <a:noFill/>
            </a:ln>
            <a:effectLst/>
          </c:spPr>
          <c:invertIfNegative val="0"/>
          <c:cat>
            <c:strRef>
              <c:f>Sheet1!$A$2:$A$6</c:f>
              <c:strCache>
                <c:ptCount val="5"/>
                <c:pt idx="0">
                  <c:v>Naive Bayes</c:v>
                </c:pt>
                <c:pt idx="1">
                  <c:v>Decision Tree</c:v>
                </c:pt>
                <c:pt idx="2">
                  <c:v>CART</c:v>
                </c:pt>
                <c:pt idx="3">
                  <c:v>Random Forest</c:v>
                </c:pt>
                <c:pt idx="4">
                  <c:v>XGB Classfier</c:v>
                </c:pt>
              </c:strCache>
            </c:strRef>
          </c:cat>
          <c:val>
            <c:numRef>
              <c:f>Sheet1!$C$2:$C$6</c:f>
              <c:numCache>
                <c:formatCode>General</c:formatCode>
                <c:ptCount val="5"/>
                <c:pt idx="0">
                  <c:v>0.72199999999999998</c:v>
                </c:pt>
                <c:pt idx="1">
                  <c:v>0.72299999999999998</c:v>
                </c:pt>
                <c:pt idx="2">
                  <c:v>0.77100000000000002</c:v>
                </c:pt>
                <c:pt idx="3">
                  <c:v>0.64700000000000002</c:v>
                </c:pt>
                <c:pt idx="4">
                  <c:v>0.7</c:v>
                </c:pt>
              </c:numCache>
            </c:numRef>
          </c:val>
          <c:extLst>
            <c:ext xmlns:c16="http://schemas.microsoft.com/office/drawing/2014/chart" uri="{C3380CC4-5D6E-409C-BE32-E72D297353CC}">
              <c16:uniqueId val="{00000001-9C9C-4782-A550-66AE785116F9}"/>
            </c:ext>
          </c:extLst>
        </c:ser>
        <c:ser>
          <c:idx val="2"/>
          <c:order val="2"/>
          <c:tx>
            <c:strRef>
              <c:f>Sheet1!$D$1</c:f>
              <c:strCache>
                <c:ptCount val="1"/>
                <c:pt idx="0">
                  <c:v>Precision</c:v>
                </c:pt>
              </c:strCache>
            </c:strRef>
          </c:tx>
          <c:spPr>
            <a:solidFill>
              <a:schemeClr val="accent3"/>
            </a:solidFill>
            <a:ln>
              <a:noFill/>
            </a:ln>
            <a:effectLst/>
          </c:spPr>
          <c:invertIfNegative val="0"/>
          <c:cat>
            <c:strRef>
              <c:f>Sheet1!$A$2:$A$6</c:f>
              <c:strCache>
                <c:ptCount val="5"/>
                <c:pt idx="0">
                  <c:v>Naive Bayes</c:v>
                </c:pt>
                <c:pt idx="1">
                  <c:v>Decision Tree</c:v>
                </c:pt>
                <c:pt idx="2">
                  <c:v>CART</c:v>
                </c:pt>
                <c:pt idx="3">
                  <c:v>Random Forest</c:v>
                </c:pt>
                <c:pt idx="4">
                  <c:v>XGB Classfier</c:v>
                </c:pt>
              </c:strCache>
            </c:strRef>
          </c:cat>
          <c:val>
            <c:numRef>
              <c:f>Sheet1!$D$2:$D$6</c:f>
              <c:numCache>
                <c:formatCode>General</c:formatCode>
                <c:ptCount val="5"/>
                <c:pt idx="0">
                  <c:v>0.70499999999999996</c:v>
                </c:pt>
                <c:pt idx="1">
                  <c:v>0.72</c:v>
                </c:pt>
                <c:pt idx="2">
                  <c:v>0.76500000000000001</c:v>
                </c:pt>
                <c:pt idx="3">
                  <c:v>0.64500000000000002</c:v>
                </c:pt>
                <c:pt idx="4">
                  <c:v>0.71699999999999997</c:v>
                </c:pt>
              </c:numCache>
            </c:numRef>
          </c:val>
          <c:extLst>
            <c:ext xmlns:c16="http://schemas.microsoft.com/office/drawing/2014/chart" uri="{C3380CC4-5D6E-409C-BE32-E72D297353CC}">
              <c16:uniqueId val="{00000002-9C9C-4782-A550-66AE785116F9}"/>
            </c:ext>
          </c:extLst>
        </c:ser>
        <c:ser>
          <c:idx val="3"/>
          <c:order val="3"/>
          <c:tx>
            <c:strRef>
              <c:f>Sheet1!$E$1</c:f>
              <c:strCache>
                <c:ptCount val="1"/>
                <c:pt idx="0">
                  <c:v>Accuracy</c:v>
                </c:pt>
              </c:strCache>
            </c:strRef>
          </c:tx>
          <c:spPr>
            <a:solidFill>
              <a:schemeClr val="accent4"/>
            </a:solidFill>
            <a:ln>
              <a:noFill/>
            </a:ln>
            <a:effectLst/>
          </c:spPr>
          <c:invertIfNegative val="0"/>
          <c:cat>
            <c:strRef>
              <c:f>Sheet1!$A$2:$A$6</c:f>
              <c:strCache>
                <c:ptCount val="5"/>
                <c:pt idx="0">
                  <c:v>Naive Bayes</c:v>
                </c:pt>
                <c:pt idx="1">
                  <c:v>Decision Tree</c:v>
                </c:pt>
                <c:pt idx="2">
                  <c:v>CART</c:v>
                </c:pt>
                <c:pt idx="3">
                  <c:v>Random Forest</c:v>
                </c:pt>
                <c:pt idx="4">
                  <c:v>XGB Classfier</c:v>
                </c:pt>
              </c:strCache>
            </c:strRef>
          </c:cat>
          <c:val>
            <c:numRef>
              <c:f>Sheet1!$E$2:$E$6</c:f>
              <c:numCache>
                <c:formatCode>0.00%</c:formatCode>
                <c:ptCount val="5"/>
                <c:pt idx="0">
                  <c:v>0.98650000000000004</c:v>
                </c:pt>
                <c:pt idx="1">
                  <c:v>0.98899999999999999</c:v>
                </c:pt>
                <c:pt idx="2">
                  <c:v>0.99150000000000005</c:v>
                </c:pt>
                <c:pt idx="3">
                  <c:v>0.97240000000000004</c:v>
                </c:pt>
                <c:pt idx="4">
                  <c:v>0.98499999999999999</c:v>
                </c:pt>
              </c:numCache>
            </c:numRef>
          </c:val>
          <c:extLst>
            <c:ext xmlns:c16="http://schemas.microsoft.com/office/drawing/2014/chart" uri="{C3380CC4-5D6E-409C-BE32-E72D297353CC}">
              <c16:uniqueId val="{00000003-9C9C-4782-A550-66AE785116F9}"/>
            </c:ext>
          </c:extLst>
        </c:ser>
        <c:dLbls>
          <c:showLegendKey val="0"/>
          <c:showVal val="0"/>
          <c:showCatName val="0"/>
          <c:showSerName val="0"/>
          <c:showPercent val="0"/>
          <c:showBubbleSize val="0"/>
        </c:dLbls>
        <c:gapWidth val="219"/>
        <c:overlap val="-27"/>
        <c:axId val="-1645076416"/>
        <c:axId val="-1645078048"/>
      </c:barChart>
      <c:catAx>
        <c:axId val="-164507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078048"/>
        <c:crosses val="autoZero"/>
        <c:auto val="1"/>
        <c:lblAlgn val="ctr"/>
        <c:lblOffset val="100"/>
        <c:noMultiLvlLbl val="0"/>
      </c:catAx>
      <c:valAx>
        <c:axId val="-164507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5076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8/1/2021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marL="0" lvl="0" indent="0" algn="ctr" rtl="0">
              <a:spcBef>
                <a:spcPts val="0"/>
              </a:spcBef>
              <a:spcAft>
                <a:spcPts val="0"/>
              </a:spcAft>
              <a:buNone/>
            </a:pPr>
            <a:r>
              <a:rPr lang="en-US" sz="3600" dirty="0">
                <a:solidFill>
                  <a:srgbClr val="000000"/>
                </a:solidFill>
                <a:latin typeface="Times New Roman"/>
                <a:ea typeface="Times New Roman"/>
                <a:cs typeface="Times New Roman"/>
                <a:sym typeface="Times New Roman"/>
              </a:rPr>
              <a:t>Flight Delay Prediction- A Comparative  Analysis</a:t>
            </a:r>
            <a:br>
              <a:rPr lang="en-US" sz="3600" dirty="0">
                <a:solidFill>
                  <a:srgbClr val="000000"/>
                </a:solidFill>
                <a:latin typeface="Times New Roman"/>
                <a:ea typeface="Times New Roman"/>
                <a:cs typeface="Times New Roman"/>
                <a:sym typeface="Times New Roman"/>
              </a:rPr>
            </a:br>
            <a:r>
              <a:rPr lang="en-US" sz="3600" dirty="0">
                <a:solidFill>
                  <a:srgbClr val="000000"/>
                </a:solidFill>
                <a:latin typeface="Times New Roman"/>
                <a:ea typeface="Times New Roman"/>
                <a:cs typeface="Times New Roman"/>
                <a:sym typeface="Times New Roman"/>
              </a:rPr>
              <a:t>Using ML </a:t>
            </a:r>
            <a:r>
              <a:rPr lang="en-US" sz="3600" dirty="0">
                <a:latin typeface="Times New Roman"/>
                <a:ea typeface="Times New Roman"/>
                <a:cs typeface="Times New Roman"/>
                <a:sym typeface="Times New Roman"/>
              </a:rPr>
              <a:t>Algorithms</a:t>
            </a:r>
            <a:br>
              <a:rPr lang="en-US" sz="3600" dirty="0">
                <a:latin typeface="Times New Roman"/>
                <a:ea typeface="Times New Roman"/>
                <a:cs typeface="Times New Roman"/>
                <a:sym typeface="Times New Roman"/>
              </a:rPr>
            </a:br>
            <a:endParaRPr lang="en-US" sz="3600" dirty="0">
              <a:solidFill>
                <a:srgbClr val="000000"/>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latin typeface="Times New Roman" panose="02020603050405020304" pitchFamily="18" charset="0"/>
                <a:cs typeface="Times New Roman" panose="02020603050405020304" pitchFamily="18" charset="0"/>
              </a:rPr>
              <a:t>BY-</a:t>
            </a:r>
            <a:r>
              <a:rPr lang="en-US" dirty="0"/>
              <a:t> </a:t>
            </a:r>
            <a:r>
              <a:rPr lang="en-GB" sz="2400" dirty="0">
                <a:latin typeface="Times New Roman"/>
                <a:ea typeface="Times New Roman"/>
                <a:cs typeface="Times New Roman"/>
                <a:sym typeface="Times New Roman"/>
              </a:rPr>
              <a:t>Priyanshu Pandey </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C085-D159-4915-BDB3-17587D2EAF65}"/>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AD34866F-673C-4EFC-9D7F-F3C6C80A453F}"/>
              </a:ext>
            </a:extLst>
          </p:cNvPr>
          <p:cNvSpPr>
            <a:spLocks noGrp="1"/>
          </p:cNvSpPr>
          <p:nvPr>
            <p:ph idx="1"/>
          </p:nvPr>
        </p:nvSpPr>
        <p:spPr/>
        <p:txBody>
          <a:bodyPr>
            <a:normAutofit fontScale="92500" lnSpcReduction="20000"/>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intend to propose a model for predicting flight delay based on Machine Learning. ML is one of the burgeoning methods employed in solving problems with high level of complexity and massive amount of data.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will be using some important features from the dataset, which would be selected through feature selection algorithms. With the help of the selected features, an appropriate model will be created to predict the delay of aircrafts.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We would be using algorithms such as KNN, Random Forest, SVM, Logistic Regression and Naive Bayes. Out of these, we will be selected any one which would give maximum accuracy and a passable precision score. </a:t>
            </a:r>
          </a:p>
          <a:p>
            <a:pPr marL="171450" lvl="0" indent="-171450" algn="just" rtl="0">
              <a:lnSpc>
                <a:spcPct val="150000"/>
              </a:lnSpc>
              <a:spcBef>
                <a:spcPts val="300"/>
              </a:spcBef>
              <a:spcAft>
                <a:spcPts val="1200"/>
              </a:spcAft>
              <a:buFont typeface="Arial" panose="020B0604020202020204" pitchFamily="34" charset="0"/>
              <a:buChar char="•"/>
            </a:pPr>
            <a:endParaRPr lang="en-US" sz="1600" dirty="0"/>
          </a:p>
          <a:p>
            <a:endParaRPr lang="en-IN" dirty="0"/>
          </a:p>
        </p:txBody>
      </p:sp>
    </p:spTree>
    <p:extLst>
      <p:ext uri="{BB962C8B-B14F-4D97-AF65-F5344CB8AC3E}">
        <p14:creationId xmlns:p14="http://schemas.microsoft.com/office/powerpoint/2010/main" val="19718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005B-081D-46AB-8B6A-22756AFA5137}"/>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01A49626-F42B-4004-909D-21675A83C8A2}"/>
              </a:ext>
            </a:extLst>
          </p:cNvPr>
          <p:cNvSpPr>
            <a:spLocks noGrp="1"/>
          </p:cNvSpPr>
          <p:nvPr>
            <p:ph idx="1"/>
          </p:nvPr>
        </p:nvSpPr>
        <p:spPr/>
        <p:txBody>
          <a:bodyPr/>
          <a:lstStyle/>
          <a:p>
            <a:r>
              <a:rPr lang="en-US" b="0" i="0" dirty="0">
                <a:effectLst/>
                <a:latin typeface="Inter"/>
              </a:rPr>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2015 flight delays and cancellations.</a:t>
            </a:r>
          </a:p>
          <a:p>
            <a:r>
              <a:rPr lang="en-US" dirty="0">
                <a:latin typeface="Inter"/>
              </a:rPr>
              <a:t>The data set contains flights that got delayed in the year 2015 from multiple airports across the USA. It contains columns like year, month, week, wheels off, wheels on and many more. The data set has been acquired from Kaggle. The link is attacked below:</a:t>
            </a:r>
          </a:p>
          <a:p>
            <a:r>
              <a:rPr lang="en-IN" dirty="0"/>
              <a:t>https://www.kaggle.com/usdot/flight-delays?select=flights.csv</a:t>
            </a:r>
          </a:p>
        </p:txBody>
      </p:sp>
    </p:spTree>
    <p:extLst>
      <p:ext uri="{BB962C8B-B14F-4D97-AF65-F5344CB8AC3E}">
        <p14:creationId xmlns:p14="http://schemas.microsoft.com/office/powerpoint/2010/main" val="102380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2737-253F-4A90-B9B5-47BE26F0392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ARCHITECTURE</a:t>
            </a:r>
            <a:endParaRPr lang="en-IN" dirty="0"/>
          </a:p>
        </p:txBody>
      </p:sp>
      <p:sp>
        <p:nvSpPr>
          <p:cNvPr id="3" name="Content Placeholder 2">
            <a:extLst>
              <a:ext uri="{FF2B5EF4-FFF2-40B4-BE49-F238E27FC236}">
                <a16:creationId xmlns:a16="http://schemas.microsoft.com/office/drawing/2014/main" id="{8BEE40B8-AE11-4EF1-89A9-307381C6AB20}"/>
              </a:ext>
            </a:extLst>
          </p:cNvPr>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The basic system architecture can be understood with the help of the figures below:</a:t>
            </a:r>
          </a:p>
          <a:p>
            <a:endParaRPr lang="en-IN" dirty="0"/>
          </a:p>
        </p:txBody>
      </p:sp>
      <p:pic>
        <p:nvPicPr>
          <p:cNvPr id="4" name="Picture 3" descr="Diagram&#10;&#10;Description automatically generated">
            <a:extLst>
              <a:ext uri="{FF2B5EF4-FFF2-40B4-BE49-F238E27FC236}">
                <a16:creationId xmlns:a16="http://schemas.microsoft.com/office/drawing/2014/main" id="{B73ACDED-2F29-4028-959C-5C900B6C5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929" y="2582270"/>
            <a:ext cx="5557101" cy="3286822"/>
          </a:xfrm>
          <a:prstGeom prst="rect">
            <a:avLst/>
          </a:prstGeom>
        </p:spPr>
      </p:pic>
    </p:spTree>
    <p:extLst>
      <p:ext uri="{BB962C8B-B14F-4D97-AF65-F5344CB8AC3E}">
        <p14:creationId xmlns:p14="http://schemas.microsoft.com/office/powerpoint/2010/main" val="77198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DDF2-EA44-4FFF-B554-9D09D396B1B7}"/>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PROPOSED SYSTEM WORK FLOW</a:t>
            </a:r>
            <a:endParaRPr lang="en-IN" dirty="0"/>
          </a:p>
        </p:txBody>
      </p:sp>
      <p:sp>
        <p:nvSpPr>
          <p:cNvPr id="3" name="Content Placeholder 2">
            <a:extLst>
              <a:ext uri="{FF2B5EF4-FFF2-40B4-BE49-F238E27FC236}">
                <a16:creationId xmlns:a16="http://schemas.microsoft.com/office/drawing/2014/main" id="{12E34F81-4A27-43A9-A3DE-8E1672DE7543}"/>
              </a:ext>
            </a:extLst>
          </p:cNvPr>
          <p:cNvSpPr>
            <a:spLocks noGrp="1"/>
          </p:cNvSpPr>
          <p:nvPr>
            <p:ph idx="1"/>
          </p:nvPr>
        </p:nvSpPr>
        <p:spPr/>
        <p:txBody>
          <a:bodyPr/>
          <a:lstStyle/>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first step is Data Collection, the primary and the most crucial step towards building a model.  </a:t>
            </a:r>
          </a:p>
          <a:p>
            <a:pPr marL="384334" indent="-285750" algn="just">
              <a:lnSpc>
                <a:spcPct val="150000"/>
              </a:lnSpc>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are a few factors which are important while acquiring the dataset like the legitimacy, correctness and validity of the data.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data used here is acquired from the Kaggle’s 2015 airline delay dataset .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Then comes the Data Preprocessing phase, here the data obtained is treated and changed into the desired format. </a:t>
            </a:r>
          </a:p>
          <a:p>
            <a:endParaRPr lang="en-IN" dirty="0"/>
          </a:p>
        </p:txBody>
      </p:sp>
    </p:spTree>
    <p:extLst>
      <p:ext uri="{BB962C8B-B14F-4D97-AF65-F5344CB8AC3E}">
        <p14:creationId xmlns:p14="http://schemas.microsoft.com/office/powerpoint/2010/main" val="3946806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79BE-ABB7-407C-AEDF-ACF856CA183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F13B322-216E-4104-81DB-863FC4E2BD09}"/>
              </a:ext>
            </a:extLst>
          </p:cNvPr>
          <p:cNvSpPr>
            <a:spLocks noGrp="1"/>
          </p:cNvSpPr>
          <p:nvPr>
            <p:ph idx="1"/>
          </p:nvPr>
        </p:nvSpPr>
        <p:spPr/>
        <p:txBody>
          <a:bodyPr/>
          <a:lstStyle/>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Cleaning of data i.e. to remove the tuples have null values, checking for redundancies, dropping irrelevant details, etc. is carried out in this phase. </a:t>
            </a:r>
          </a:p>
          <a:p>
            <a:pPr marL="384334" indent="-285750" algn="just">
              <a:lnSpc>
                <a:spcPct val="150000"/>
              </a:lnSpc>
              <a:spcBef>
                <a:spcPts val="750"/>
              </a:spcBef>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processed data is then used for extracting features which are relevant and needed for training and testing phase. </a:t>
            </a:r>
          </a:p>
          <a:p>
            <a:pPr marL="384334" indent="-285750" algn="just">
              <a:lnSpc>
                <a:spcPct val="150000"/>
              </a:lnSpc>
              <a:spcBef>
                <a:spcPts val="750"/>
              </a:spcBef>
              <a:spcAft>
                <a:spcPts val="750"/>
              </a:spcAft>
              <a:buClr>
                <a:srgbClr val="000000"/>
              </a:buClr>
              <a:buSzPts val="153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 training and testing phase is carried out in each of the algorithms used. Then voting takes place where the values like f-score, recall, precision and accuracy of all the algorithms are compared.</a:t>
            </a:r>
          </a:p>
          <a:p>
            <a:pPr>
              <a:lnSpc>
                <a:spcPct val="150000"/>
              </a:lnSpc>
              <a:buFont typeface="Arial" panose="020B0604020202020204" pitchFamily="34" charset="0"/>
              <a:buChar char="•"/>
            </a:pPr>
            <a:endParaRPr lang="en-US" sz="2000" dirty="0"/>
          </a:p>
          <a:p>
            <a:endParaRPr lang="en-IN" dirty="0"/>
          </a:p>
        </p:txBody>
      </p:sp>
    </p:spTree>
    <p:extLst>
      <p:ext uri="{BB962C8B-B14F-4D97-AF65-F5344CB8AC3E}">
        <p14:creationId xmlns:p14="http://schemas.microsoft.com/office/powerpoint/2010/main" val="66937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D3DD-631C-4B79-86FF-4E93C9F9400A}"/>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MODULES AND THEIR EXPLANATION</a:t>
            </a:r>
            <a:endParaRPr lang="en-IN" dirty="0"/>
          </a:p>
        </p:txBody>
      </p:sp>
      <p:sp>
        <p:nvSpPr>
          <p:cNvPr id="3" name="Content Placeholder 2">
            <a:extLst>
              <a:ext uri="{FF2B5EF4-FFF2-40B4-BE49-F238E27FC236}">
                <a16:creationId xmlns:a16="http://schemas.microsoft.com/office/drawing/2014/main" id="{E241E9A3-4278-4F16-9707-315D41021EE8}"/>
              </a:ext>
            </a:extLst>
          </p:cNvPr>
          <p:cNvSpPr>
            <a:spLocks noGrp="1"/>
          </p:cNvSpPr>
          <p:nvPr>
            <p:ph idx="1"/>
          </p:nvPr>
        </p:nvSpPr>
        <p:spPr/>
        <p:txBody>
          <a:bodyPr>
            <a:normAutofit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The data we are talking about here is from Kaggle’s 2015 flight delay dataset. The dataset contains various columns like Year, Date, and Flight number, Delay time and many other columns which we call features. Once the dataset has been chosen that fulfils our requirement, we download the dataset in the form of .CSV file. We import this dataset into our Jupiter notebook.</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Pre-processing: </a:t>
            </a:r>
            <a:r>
              <a:rPr lang="en-US" sz="2000" dirty="0">
                <a:solidFill>
                  <a:schemeClr val="tx1"/>
                </a:solidFill>
                <a:latin typeface="Times New Roman" panose="02020603050405020304" pitchFamily="18" charset="0"/>
                <a:cs typeface="Times New Roman" panose="02020603050405020304" pitchFamily="18" charset="0"/>
              </a:rPr>
              <a:t>The next step is to clean the dataset and remove all the null values, check for redundancies and get rid of irrelevant details from it. After this step, we have clean data with which we can proceed with our project.</a:t>
            </a:r>
            <a:endParaRPr 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955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3437C-E282-4606-8B86-464D4860080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55923876-EA17-470E-806C-FFD0D8F22ABF}"/>
              </a:ext>
            </a:extLst>
          </p:cNvPr>
          <p:cNvSpPr>
            <a:spLocks noGrp="1"/>
          </p:cNvSpPr>
          <p:nvPr>
            <p:ph idx="1"/>
          </p:nvPr>
        </p:nvSpPr>
        <p:spPr/>
        <p:txBody>
          <a:bodyPr>
            <a:normAutofit fontScale="85000" lnSpcReduction="10000"/>
          </a:bodyPr>
          <a:lstStyle/>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Visualization: </a:t>
            </a:r>
            <a:r>
              <a:rPr lang="en-US" sz="2000" dirty="0">
                <a:solidFill>
                  <a:schemeClr val="tx1"/>
                </a:solidFill>
                <a:latin typeface="Times New Roman" panose="02020603050405020304" pitchFamily="18" charset="0"/>
                <a:cs typeface="Times New Roman" panose="02020603050405020304" pitchFamily="18" charset="0"/>
              </a:rPr>
              <a:t>Sometimes data does not make sense until you can look at in a visual form, such as with charts and plots. In this step we represent the extracted data samples in the form of histograms and boxplots. </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Feature Selection: </a:t>
            </a:r>
            <a:r>
              <a:rPr lang="en-US" sz="2000" dirty="0">
                <a:solidFill>
                  <a:schemeClr val="tx1"/>
                </a:solidFill>
                <a:latin typeface="Times New Roman" panose="02020603050405020304" pitchFamily="18" charset="0"/>
                <a:cs typeface="Times New Roman" panose="02020603050405020304" pitchFamily="18" charset="0"/>
              </a:rPr>
              <a:t> In our project, we have used the Recursive Feature Elimination technique to get the important features for our project. The goal of a recursive feature elimination (RFE) is to select features by recursively considering the smaller sets of features.</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Out of the originally available 23 features only 16 were deemed as important for this project, thus the remaining were removed from the dataset.</a:t>
            </a:r>
          </a:p>
          <a:p>
            <a:pPr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Balancing: </a:t>
            </a:r>
            <a:r>
              <a:rPr lang="en-US" sz="2000" dirty="0">
                <a:solidFill>
                  <a:schemeClr val="tx1"/>
                </a:solidFill>
                <a:latin typeface="Times New Roman" panose="02020603050405020304" pitchFamily="18" charset="0"/>
                <a:cs typeface="Times New Roman" panose="02020603050405020304" pitchFamily="18" charset="0"/>
              </a:rPr>
              <a:t>In order to ensure accuracy, several techniques such as oversampling/under sampling are performed to balance the given set of data. This helps in providing uniform distribution of that data and the same can be observed through heatmaps.</a:t>
            </a:r>
          </a:p>
          <a:p>
            <a:pPr marL="114300" indent="0" algn="just">
              <a:lnSpc>
                <a:spcPct val="150000"/>
              </a:lnSpc>
              <a:buClrTx/>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036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DFFC-69E4-4602-ADA0-119AA756DA00}"/>
              </a:ext>
            </a:extLst>
          </p:cNvPr>
          <p:cNvSpPr>
            <a:spLocks noGrp="1"/>
          </p:cNvSpPr>
          <p:nvPr>
            <p:ph type="title"/>
          </p:nvPr>
        </p:nvSpPr>
        <p:spPr/>
        <p:txBody>
          <a:bodyPr/>
          <a:lstStyle/>
          <a:p>
            <a:r>
              <a:rPr lang="en-US" sz="4800" dirty="0">
                <a:solidFill>
                  <a:schemeClr val="tx1">
                    <a:lumMod val="85000"/>
                    <a:lumOff val="15000"/>
                  </a:schemeClr>
                </a:solidFill>
                <a:latin typeface="Times New Roman" panose="02020603050405020304" pitchFamily="18" charset="0"/>
                <a:cs typeface="Times New Roman" panose="02020603050405020304" pitchFamily="18" charset="0"/>
              </a:rPr>
              <a:t>METHODS USED</a:t>
            </a: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BE02CD1-D6ED-4337-B0EC-F0DBD25549E9}"/>
              </a:ext>
            </a:extLst>
          </p:cNvPr>
          <p:cNvSpPr>
            <a:spLocks noGrp="1"/>
          </p:cNvSpPr>
          <p:nvPr>
            <p:ph idx="1"/>
          </p:nvPr>
        </p:nvSpPr>
        <p:spPr/>
        <p:txBody>
          <a:bodyPr>
            <a:normAutofit fontScale="92500" lnSpcReduction="10000"/>
          </a:bodyPr>
          <a:lstStyle/>
          <a:p>
            <a:pPr marL="114300" indent="0" algn="just">
              <a:lnSpc>
                <a:spcPct val="150000"/>
              </a:lnSpc>
              <a:buClrTx/>
              <a:buNone/>
            </a:pPr>
            <a:r>
              <a:rPr lang="en-US" sz="2000" dirty="0">
                <a:solidFill>
                  <a:schemeClr val="tx1"/>
                </a:solidFill>
                <a:latin typeface="Times New Roman" panose="02020603050405020304" pitchFamily="18" charset="0"/>
                <a:cs typeface="Times New Roman" panose="02020603050405020304" pitchFamily="18" charset="0"/>
              </a:rPr>
              <a:t>The training and testing phase is carried using the algorithms mentioned below:</a:t>
            </a:r>
          </a:p>
          <a:p>
            <a:pPr marL="400047" indent="-285750"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Classification and Regression Trees: </a:t>
            </a:r>
            <a:r>
              <a:rPr lang="en-US" sz="2000" dirty="0">
                <a:solidFill>
                  <a:schemeClr val="tx1"/>
                </a:solidFill>
                <a:latin typeface="Times New Roman" panose="02020603050405020304" pitchFamily="18" charset="0"/>
                <a:cs typeface="Times New Roman" panose="02020603050405020304" pitchFamily="18" charset="0"/>
              </a:rPr>
              <a:t>In CART, the decision trees lay the input vectors to identify values in the leaves. The branches of the trees then split the input values based on the observation values. This process is repeated till we reach the leaves.</a:t>
            </a:r>
          </a:p>
          <a:p>
            <a:pPr marL="400047" indent="-285750"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Naïve Bayes: </a:t>
            </a:r>
            <a:r>
              <a:rPr lang="en-US" sz="2000" dirty="0">
                <a:solidFill>
                  <a:schemeClr val="tx1"/>
                </a:solidFill>
                <a:latin typeface="Times New Roman" panose="02020603050405020304" pitchFamily="18" charset="0"/>
                <a:cs typeface="Times New Roman" panose="02020603050405020304" pitchFamily="18" charset="0"/>
              </a:rPr>
              <a:t>Naive Bayes is a classification technique based on the assumption that the presence of a particular feature in a dataset is independent of other features. It makes it easier to predict the class of test dataset especially in cases where assumption of independence is true. In our project, the Naive Bayes algorithm calculates the probability of a flight getting delayed.</a:t>
            </a:r>
          </a:p>
          <a:p>
            <a:pPr marL="400047" indent="-285750" algn="just">
              <a:lnSpc>
                <a:spcPct val="150000"/>
              </a:lnSpc>
              <a:buClrTx/>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400047" indent="-285750" algn="just">
              <a:lnSpc>
                <a:spcPct val="150000"/>
              </a:lnSpc>
              <a:buClrTx/>
              <a:buFont typeface="Arial" panose="020B0604020202020204" pitchFamily="34" charset="0"/>
              <a:buChar char="•"/>
            </a:pPr>
            <a:endParaRPr 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260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EB43-CD0C-4E7F-B016-ABE4E3A8593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07F40BA-53BE-4A96-BD91-A1DCD045640A}"/>
              </a:ext>
            </a:extLst>
          </p:cNvPr>
          <p:cNvSpPr>
            <a:spLocks noGrp="1"/>
          </p:cNvSpPr>
          <p:nvPr>
            <p:ph idx="1"/>
          </p:nvPr>
        </p:nvSpPr>
        <p:spPr/>
        <p:txBody>
          <a:bodyPr>
            <a:normAutofit fontScale="77500" lnSpcReduction="20000"/>
          </a:bodyPr>
          <a:lstStyle/>
          <a:p>
            <a:pPr marL="400047" indent="-285750"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XGB Classifier: </a:t>
            </a:r>
            <a:r>
              <a:rPr lang="en-US" sz="2000" dirty="0" err="1">
                <a:solidFill>
                  <a:schemeClr val="tx1"/>
                </a:solidFill>
                <a:latin typeface="Times New Roman" panose="02020603050405020304" pitchFamily="18" charset="0"/>
                <a:cs typeface="Times New Roman" panose="02020603050405020304" pitchFamily="18" charset="0"/>
              </a:rPr>
              <a:t>XGBoost</a:t>
            </a:r>
            <a:r>
              <a:rPr lang="en-US" sz="2000" dirty="0">
                <a:solidFill>
                  <a:schemeClr val="tx1"/>
                </a:solidFill>
                <a:latin typeface="Times New Roman" panose="02020603050405020304" pitchFamily="18" charset="0"/>
                <a:cs typeface="Times New Roman" panose="02020603050405020304" pitchFamily="18" charset="0"/>
              </a:rPr>
              <a:t> is an advanced implementation of a gradient boosting algorithm. It’s a highly sophisticated algorithm, so powerful that it can deal with all sorts of irregularities in the data. Parameter tuning is a must to improve the model. </a:t>
            </a:r>
          </a:p>
          <a:p>
            <a:pPr marL="400047" indent="-285750"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Random Forrest: </a:t>
            </a:r>
            <a:r>
              <a:rPr lang="en-US" sz="2000" dirty="0">
                <a:solidFill>
                  <a:schemeClr val="tx1"/>
                </a:solidFill>
                <a:latin typeface="Times New Roman" panose="02020603050405020304" pitchFamily="18" charset="0"/>
                <a:cs typeface="Times New Roman" panose="02020603050405020304" pitchFamily="18" charset="0"/>
              </a:rPr>
              <a:t>Random Forest is a classifier that contains multiple decision trees on various subsets of the given dataset and takes the average to improve the predictive accuracy of the model. In our case, the algorithm mixes different features and forms numerous trees. The average of all the accuracies from the trees is taken to display the final accuracy, and that’s how the algorithm works.</a:t>
            </a:r>
            <a:endParaRPr lang="en-US" sz="2000" b="1" dirty="0">
              <a:solidFill>
                <a:schemeClr val="tx1"/>
              </a:solidFill>
              <a:latin typeface="Times New Roman" panose="02020603050405020304" pitchFamily="18" charset="0"/>
              <a:cs typeface="Times New Roman" panose="02020603050405020304" pitchFamily="18" charset="0"/>
            </a:endParaRPr>
          </a:p>
          <a:p>
            <a:pPr marL="400047" indent="-285750" algn="just">
              <a:lnSpc>
                <a:spcPct val="150000"/>
              </a:lnSpc>
              <a:buClrTx/>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Decision Trees: </a:t>
            </a:r>
            <a:r>
              <a:rPr lang="en-US" sz="2000" dirty="0">
                <a:solidFill>
                  <a:schemeClr val="tx1"/>
                </a:solidFill>
                <a:latin typeface="Times New Roman" panose="02020603050405020304" pitchFamily="18" charset="0"/>
                <a:cs typeface="Times New Roman" panose="02020603050405020304" pitchFamily="18" charset="0"/>
              </a:rPr>
              <a:t>Decision trees are a supervised type of learning algorithms in which the data is continuously split into decision nodes (where the data is split) and leaf nodes (which act as the outcomes) according to certain parameters. </a:t>
            </a:r>
          </a:p>
          <a:p>
            <a:pPr marL="114297" indent="0" algn="just">
              <a:lnSpc>
                <a:spcPct val="150000"/>
              </a:lnSpc>
              <a:buNone/>
            </a:pPr>
            <a:endParaRPr lang="en-US"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55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28EE-ECA8-4DDA-8E2B-64B2D102F7A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IMPLEMENTATION PROCEDURE</a:t>
            </a:r>
            <a:endParaRPr lang="en-IN" dirty="0"/>
          </a:p>
        </p:txBody>
      </p:sp>
      <p:sp>
        <p:nvSpPr>
          <p:cNvPr id="3" name="Content Placeholder 2">
            <a:extLst>
              <a:ext uri="{FF2B5EF4-FFF2-40B4-BE49-F238E27FC236}">
                <a16:creationId xmlns:a16="http://schemas.microsoft.com/office/drawing/2014/main" id="{76641788-86AA-466B-BC5C-DB9E7FC6D766}"/>
              </a:ext>
            </a:extLst>
          </p:cNvPr>
          <p:cNvSpPr>
            <a:spLocks noGrp="1"/>
          </p:cNvSpPr>
          <p:nvPr>
            <p:ph idx="1"/>
          </p:nvPr>
        </p:nvSpPr>
        <p:spPr/>
        <p:txBody>
          <a:bodyPr>
            <a:normAutofit fontScale="70000" lnSpcReduction="20000"/>
          </a:bodyPr>
          <a:lstStyle/>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 set is downloaded and imported into the </a:t>
            </a:r>
            <a:r>
              <a:rPr lang="en-IN" sz="2000" dirty="0" err="1">
                <a:solidFill>
                  <a:schemeClr val="tx1"/>
                </a:solidFill>
                <a:latin typeface="Times New Roman" panose="02020603050405020304" pitchFamily="18" charset="0"/>
                <a:cs typeface="Times New Roman" panose="02020603050405020304" pitchFamily="18" charset="0"/>
              </a:rPr>
              <a:t>jupyter</a:t>
            </a:r>
            <a:r>
              <a:rPr lang="en-IN" sz="2000" dirty="0">
                <a:solidFill>
                  <a:schemeClr val="tx1"/>
                </a:solidFill>
                <a:latin typeface="Times New Roman" panose="02020603050405020304" pitchFamily="18" charset="0"/>
                <a:cs typeface="Times New Roman" panose="02020603050405020304" pitchFamily="18" charset="0"/>
              </a:rPr>
              <a:t> notebook.</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Required number of samples are separated from the rest of the dataset.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Missing values are checked and removed from the dataset. Columns that are not required for the project are also dropped.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 datatype of the columns are checked. Accordingly the datatype of some columns are converted into the desired datatype.</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Then data visualization is performed to check data distribution using various plots like box-plot, histogram, heatmap, </a:t>
            </a:r>
            <a:r>
              <a:rPr lang="en-IN" sz="2000" dirty="0" err="1">
                <a:solidFill>
                  <a:schemeClr val="tx1"/>
                </a:solidFill>
                <a:latin typeface="Times New Roman" panose="02020603050405020304" pitchFamily="18" charset="0"/>
                <a:cs typeface="Times New Roman" panose="02020603050405020304" pitchFamily="18" charset="0"/>
              </a:rPr>
              <a:t>distplot</a:t>
            </a:r>
            <a:r>
              <a:rPr lang="en-IN" sz="2000" dirty="0">
                <a:solidFill>
                  <a:schemeClr val="tx1"/>
                </a:solidFill>
                <a:latin typeface="Times New Roman" panose="02020603050405020304" pitchFamily="18" charset="0"/>
                <a:cs typeface="Times New Roman" panose="02020603050405020304" pitchFamily="18" charset="0"/>
              </a:rPr>
              <a:t>.</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Feature importance of various features are checked out using a model and feature selection is performed over the dataset using recursive feature elimination process.</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Data split is performed over the dataset. It splits the data into training and testing data.</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Various ml models are implemented over the dataset and their results are noted.</a:t>
            </a:r>
          </a:p>
          <a:p>
            <a:pPr>
              <a:buClrTx/>
              <a:buSzPct val="7000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Results are compared to vote out the best performing dataset.</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400047"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131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B4BB-824E-4559-9FF6-2886646E6C7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982FF5C3-AD9B-45C0-88C2-90691BC329F7}"/>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A flight is said to be delayed when it arrives 15 or more minutes later than the schedule.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a:ea typeface="Times New Roman"/>
                <a:cs typeface="Times New Roman"/>
                <a:sym typeface="Times New Roman"/>
              </a:rPr>
              <a:t>Flight delays cause a lot of inconvenience to passengers.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aviation industry around the globe incurs huge losses due to various factors, one of these factors is Airline Delay. </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tends to be onerous for each entity involved i.e. airports, airlines and passengers.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Precise and meticulous prediction of Airline delay using the factors which play prodigious role are going to be the key to attenuate the losses and increase customer satisfaction.</a:t>
            </a:r>
          </a:p>
          <a:p>
            <a:endParaRPr lang="en-IN" dirty="0"/>
          </a:p>
        </p:txBody>
      </p:sp>
    </p:spTree>
    <p:extLst>
      <p:ext uri="{BB962C8B-B14F-4D97-AF65-F5344CB8AC3E}">
        <p14:creationId xmlns:p14="http://schemas.microsoft.com/office/powerpoint/2010/main" val="2785513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1852-CC8C-4556-8D37-5C7CAEBFAA4C}"/>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7C1B71DA-A488-4416-B54B-E9901330A3ED}"/>
              </a:ext>
            </a:extLst>
          </p:cNvPr>
          <p:cNvSpPr>
            <a:spLocks noGrp="1"/>
          </p:cNvSpPr>
          <p:nvPr>
            <p:ph idx="1"/>
          </p:nvPr>
        </p:nvSpPr>
        <p:spPr/>
        <p:txBody>
          <a:bodyPr>
            <a:normAutofit fontScale="85000" lnSpcReduction="20000"/>
          </a:bodyPr>
          <a:lstStyle/>
          <a:p>
            <a:pPr marL="0" indent="0" algn="just">
              <a:lnSpc>
                <a:spcPct val="95000"/>
              </a:lnSpc>
              <a:buSzPts val="1018"/>
              <a:buNone/>
            </a:pPr>
            <a:r>
              <a:rPr lang="en-GB" sz="2000" b="1" dirty="0">
                <a:solidFill>
                  <a:srgbClr val="000000"/>
                </a:solidFill>
                <a:latin typeface="Times New Roman"/>
                <a:ea typeface="Times New Roman"/>
                <a:cs typeface="Times New Roman"/>
                <a:sym typeface="Times New Roman"/>
              </a:rPr>
              <a:t>Functional Requirements: </a:t>
            </a:r>
          </a:p>
          <a:p>
            <a:pPr marL="385762" indent="-285750" algn="just">
              <a:lnSpc>
                <a:spcPct val="95000"/>
              </a:lnSpc>
              <a:spcBef>
                <a:spcPts val="900"/>
              </a:spcBef>
              <a:buClr>
                <a:srgbClr val="000000"/>
              </a:buClr>
              <a:buSzPts val="1500"/>
              <a:buFont typeface="Arial" panose="020B0604020202020204" pitchFamily="34" charset="0"/>
              <a:buChar char="•"/>
            </a:pPr>
            <a:r>
              <a:rPr lang="en-GB" sz="2000" dirty="0" err="1">
                <a:solidFill>
                  <a:srgbClr val="000000"/>
                </a:solidFill>
                <a:latin typeface="Times New Roman"/>
                <a:ea typeface="Times New Roman"/>
                <a:cs typeface="Times New Roman"/>
                <a:sym typeface="Times New Roman"/>
              </a:rPr>
              <a:t>Jupyter</a:t>
            </a:r>
            <a:r>
              <a:rPr lang="en-GB" sz="2000" dirty="0">
                <a:solidFill>
                  <a:srgbClr val="000000"/>
                </a:solidFill>
                <a:latin typeface="Times New Roman"/>
                <a:ea typeface="Times New Roman"/>
                <a:cs typeface="Times New Roman"/>
                <a:sym typeface="Times New Roman"/>
              </a:rPr>
              <a:t> Notebook</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Python 3.8.2</a:t>
            </a:r>
          </a:p>
          <a:p>
            <a:pPr marL="385762" indent="-285750" algn="just">
              <a:lnSpc>
                <a:spcPct val="95000"/>
              </a:lnSpc>
              <a:spcBef>
                <a:spcPts val="750"/>
              </a:spcBef>
              <a:buClr>
                <a:srgbClr val="000000"/>
              </a:buClr>
              <a:buSzPts val="1500"/>
              <a:buFont typeface="Arial" panose="020B0604020202020204" pitchFamily="34" charset="0"/>
              <a:buChar char="•"/>
            </a:pPr>
            <a:r>
              <a:rPr lang="en-GB" sz="2000" dirty="0">
                <a:solidFill>
                  <a:srgbClr val="000000"/>
                </a:solidFill>
                <a:latin typeface="Times New Roman"/>
                <a:ea typeface="Times New Roman"/>
                <a:cs typeface="Times New Roman"/>
                <a:sym typeface="Times New Roman"/>
              </a:rPr>
              <a:t>Anaconda Navigator</a:t>
            </a:r>
          </a:p>
          <a:p>
            <a:pPr marL="0" indent="0" algn="just">
              <a:lnSpc>
                <a:spcPct val="95000"/>
              </a:lnSpc>
              <a:spcBef>
                <a:spcPts val="750"/>
              </a:spcBef>
              <a:buSzPts val="1018"/>
              <a:buNone/>
            </a:pPr>
            <a:r>
              <a:rPr lang="en-GB" sz="2000" b="1" dirty="0">
                <a:solidFill>
                  <a:schemeClr val="dk1"/>
                </a:solidFill>
                <a:latin typeface="Times New Roman"/>
                <a:ea typeface="Times New Roman"/>
                <a:cs typeface="Times New Roman"/>
                <a:sym typeface="Times New Roman"/>
              </a:rPr>
              <a:t>Non Functional Requirements:</a:t>
            </a:r>
          </a:p>
          <a:p>
            <a:pPr marL="385762" indent="-285750" algn="just">
              <a:lnSpc>
                <a:spcPct val="95000"/>
              </a:lnSpc>
              <a:spcBef>
                <a:spcPts val="90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Transparency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Reliability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Performance</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Scalability</a:t>
            </a:r>
          </a:p>
          <a:p>
            <a:pPr marL="385762" indent="-285750" algn="just">
              <a:lnSpc>
                <a:spcPct val="95000"/>
              </a:lnSpc>
              <a:spcBef>
                <a:spcPts val="750"/>
              </a:spcBef>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Testability</a:t>
            </a:r>
          </a:p>
          <a:p>
            <a:pPr marL="385762" indent="-285750" algn="just">
              <a:lnSpc>
                <a:spcPct val="95000"/>
              </a:lnSpc>
              <a:spcBef>
                <a:spcPts val="750"/>
              </a:spcBef>
              <a:spcAft>
                <a:spcPts val="750"/>
              </a:spcAft>
              <a:buClr>
                <a:schemeClr val="dk1"/>
              </a:buClr>
              <a:buSzPts val="1500"/>
              <a:buFont typeface="Arial" panose="020B0604020202020204" pitchFamily="34" charset="0"/>
              <a:buChar char="•"/>
            </a:pPr>
            <a:r>
              <a:rPr lang="en-GB" sz="2000" dirty="0">
                <a:solidFill>
                  <a:schemeClr val="dk1"/>
                </a:solidFill>
                <a:latin typeface="Times New Roman"/>
                <a:ea typeface="Times New Roman"/>
                <a:cs typeface="Times New Roman"/>
                <a:sym typeface="Times New Roman"/>
              </a:rPr>
              <a:t>Recoverability</a:t>
            </a:r>
            <a:endParaRPr lang="en-GB" sz="2000" dirty="0">
              <a:solidFill>
                <a:srgbClr val="000000"/>
              </a:solidFill>
              <a:latin typeface="Times New Roman"/>
              <a:ea typeface="Times New Roman"/>
              <a:cs typeface="Times New Roman"/>
              <a:sym typeface="Times New Roman"/>
            </a:endParaRPr>
          </a:p>
          <a:p>
            <a:endParaRPr lang="en-US" sz="2000" dirty="0"/>
          </a:p>
          <a:p>
            <a:endParaRPr lang="en-IN" dirty="0"/>
          </a:p>
        </p:txBody>
      </p:sp>
    </p:spTree>
    <p:extLst>
      <p:ext uri="{BB962C8B-B14F-4D97-AF65-F5344CB8AC3E}">
        <p14:creationId xmlns:p14="http://schemas.microsoft.com/office/powerpoint/2010/main" val="251215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D343-E927-4C8A-AA56-3B80230B66C7}"/>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RESULT</a:t>
            </a:r>
            <a:endParaRPr lang="en-IN" dirty="0"/>
          </a:p>
        </p:txBody>
      </p:sp>
      <p:graphicFrame>
        <p:nvGraphicFramePr>
          <p:cNvPr id="4" name="Content Placeholder 3">
            <a:extLst>
              <a:ext uri="{FF2B5EF4-FFF2-40B4-BE49-F238E27FC236}">
                <a16:creationId xmlns:a16="http://schemas.microsoft.com/office/drawing/2014/main" id="{3A8536ED-2065-4D89-BEE1-57E76E75ED59}"/>
              </a:ext>
            </a:extLst>
          </p:cNvPr>
          <p:cNvGraphicFramePr>
            <a:graphicFrameLocks noGrp="1"/>
          </p:cNvGraphicFramePr>
          <p:nvPr>
            <p:ph idx="1"/>
            <p:extLst>
              <p:ext uri="{D42A27DB-BD31-4B8C-83A1-F6EECF244321}">
                <p14:modId xmlns:p14="http://schemas.microsoft.com/office/powerpoint/2010/main" val="3987606661"/>
              </p:ext>
            </p:extLst>
          </p:nvPr>
        </p:nvGraphicFramePr>
        <p:xfrm>
          <a:off x="1096963" y="2108200"/>
          <a:ext cx="4999037" cy="37607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3A583BBF-21D6-48AE-9E95-2F79B9F7ED0F}"/>
              </a:ext>
            </a:extLst>
          </p:cNvPr>
          <p:cNvGraphicFramePr>
            <a:graphicFrameLocks noGrp="1"/>
          </p:cNvGraphicFramePr>
          <p:nvPr>
            <p:extLst>
              <p:ext uri="{D42A27DB-BD31-4B8C-83A1-F6EECF244321}">
                <p14:modId xmlns:p14="http://schemas.microsoft.com/office/powerpoint/2010/main" val="193030669"/>
              </p:ext>
            </p:extLst>
          </p:nvPr>
        </p:nvGraphicFramePr>
        <p:xfrm>
          <a:off x="6235349" y="2189527"/>
          <a:ext cx="5526015" cy="3825379"/>
        </p:xfrm>
        <a:graphic>
          <a:graphicData uri="http://schemas.openxmlformats.org/drawingml/2006/table">
            <a:tbl>
              <a:tblPr>
                <a:tableStyleId>{5C22544A-7EE6-4342-B048-85BDC9FD1C3A}</a:tableStyleId>
              </a:tblPr>
              <a:tblGrid>
                <a:gridCol w="1105203">
                  <a:extLst>
                    <a:ext uri="{9D8B030D-6E8A-4147-A177-3AD203B41FA5}">
                      <a16:colId xmlns:a16="http://schemas.microsoft.com/office/drawing/2014/main" val="3153618483"/>
                    </a:ext>
                  </a:extLst>
                </a:gridCol>
                <a:gridCol w="1105203">
                  <a:extLst>
                    <a:ext uri="{9D8B030D-6E8A-4147-A177-3AD203B41FA5}">
                      <a16:colId xmlns:a16="http://schemas.microsoft.com/office/drawing/2014/main" val="3030185119"/>
                    </a:ext>
                  </a:extLst>
                </a:gridCol>
                <a:gridCol w="1105203">
                  <a:extLst>
                    <a:ext uri="{9D8B030D-6E8A-4147-A177-3AD203B41FA5}">
                      <a16:colId xmlns:a16="http://schemas.microsoft.com/office/drawing/2014/main" val="1743168240"/>
                    </a:ext>
                  </a:extLst>
                </a:gridCol>
                <a:gridCol w="1105203">
                  <a:extLst>
                    <a:ext uri="{9D8B030D-6E8A-4147-A177-3AD203B41FA5}">
                      <a16:colId xmlns:a16="http://schemas.microsoft.com/office/drawing/2014/main" val="4042562818"/>
                    </a:ext>
                  </a:extLst>
                </a:gridCol>
                <a:gridCol w="1105203">
                  <a:extLst>
                    <a:ext uri="{9D8B030D-6E8A-4147-A177-3AD203B41FA5}">
                      <a16:colId xmlns:a16="http://schemas.microsoft.com/office/drawing/2014/main" val="1217659250"/>
                    </a:ext>
                  </a:extLst>
                </a:gridCol>
              </a:tblGrid>
              <a:tr h="339702">
                <a:tc>
                  <a:txBody>
                    <a:bodyPr/>
                    <a:lstStyle/>
                    <a:p>
                      <a:pPr>
                        <a:lnSpc>
                          <a:spcPct val="150000"/>
                        </a:lnSpc>
                        <a:spcAft>
                          <a:spcPts val="3840"/>
                        </a:spcAft>
                      </a:pPr>
                      <a:r>
                        <a:rPr lang="en-IN" sz="800" dirty="0">
                          <a:effectLst/>
                        </a:rPr>
                        <a:t> </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F1-score</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Recall</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Precision </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Accuracy</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952281436"/>
                  </a:ext>
                </a:extLst>
              </a:tr>
              <a:tr h="339702">
                <a:tc>
                  <a:txBody>
                    <a:bodyPr/>
                    <a:lstStyle/>
                    <a:p>
                      <a:pPr>
                        <a:lnSpc>
                          <a:spcPct val="150000"/>
                        </a:lnSpc>
                        <a:spcAft>
                          <a:spcPts val="3840"/>
                        </a:spcAft>
                      </a:pPr>
                      <a:r>
                        <a:rPr lang="en-IN" sz="800" dirty="0">
                          <a:effectLst/>
                        </a:rPr>
                        <a:t>Naive Bayes</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0.7096</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0.7225</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0.7056</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98.65%</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1689736648"/>
                  </a:ext>
                </a:extLst>
              </a:tr>
              <a:tr h="397456">
                <a:tc>
                  <a:txBody>
                    <a:bodyPr/>
                    <a:lstStyle/>
                    <a:p>
                      <a:pPr>
                        <a:lnSpc>
                          <a:spcPct val="150000"/>
                        </a:lnSpc>
                        <a:spcAft>
                          <a:spcPts val="3840"/>
                        </a:spcAft>
                      </a:pPr>
                      <a:r>
                        <a:rPr lang="en-IN" sz="800" dirty="0">
                          <a:effectLst/>
                        </a:rPr>
                        <a:t>Decision Tree</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0.7213</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0.7237</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0.7209</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98.90%</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4035780878"/>
                  </a:ext>
                </a:extLst>
              </a:tr>
              <a:tr h="339702">
                <a:tc>
                  <a:txBody>
                    <a:bodyPr/>
                    <a:lstStyle/>
                    <a:p>
                      <a:pPr>
                        <a:lnSpc>
                          <a:spcPct val="150000"/>
                        </a:lnSpc>
                        <a:spcAft>
                          <a:spcPts val="3840"/>
                        </a:spcAft>
                      </a:pPr>
                      <a:r>
                        <a:rPr lang="en-IN" sz="800">
                          <a:effectLst/>
                        </a:rPr>
                        <a:t>SVM</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0.0016</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0.0056</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0.0012</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3.73%</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1568550380"/>
                  </a:ext>
                </a:extLst>
              </a:tr>
              <a:tr h="339702">
                <a:tc>
                  <a:txBody>
                    <a:bodyPr/>
                    <a:lstStyle/>
                    <a:p>
                      <a:pPr>
                        <a:lnSpc>
                          <a:spcPct val="150000"/>
                        </a:lnSpc>
                        <a:spcAft>
                          <a:spcPts val="3840"/>
                        </a:spcAft>
                      </a:pPr>
                      <a:r>
                        <a:rPr lang="en-IN" sz="800">
                          <a:effectLst/>
                        </a:rPr>
                        <a:t>CART</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0.7678</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0.7714</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0.7659</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99.15%</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774837359"/>
                  </a:ext>
                </a:extLst>
              </a:tr>
              <a:tr h="397456">
                <a:tc>
                  <a:txBody>
                    <a:bodyPr/>
                    <a:lstStyle/>
                    <a:p>
                      <a:pPr>
                        <a:lnSpc>
                          <a:spcPct val="150000"/>
                        </a:lnSpc>
                        <a:spcAft>
                          <a:spcPts val="3840"/>
                        </a:spcAft>
                      </a:pPr>
                      <a:r>
                        <a:rPr lang="en-IN" sz="800">
                          <a:effectLst/>
                        </a:rPr>
                        <a:t>Random Forest</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0.6367</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0.6474</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0.6455</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97.24%</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741355108"/>
                  </a:ext>
                </a:extLst>
              </a:tr>
              <a:tr h="339702">
                <a:tc>
                  <a:txBody>
                    <a:bodyPr/>
                    <a:lstStyle/>
                    <a:p>
                      <a:pPr>
                        <a:lnSpc>
                          <a:spcPct val="150000"/>
                        </a:lnSpc>
                        <a:spcAft>
                          <a:spcPts val="3840"/>
                        </a:spcAft>
                      </a:pPr>
                      <a:r>
                        <a:rPr lang="en-IN" sz="800">
                          <a:effectLst/>
                        </a:rPr>
                        <a:t>RF Classifier</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0.1458</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0.1577</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0.1493</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63.76%</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824689577"/>
                  </a:ext>
                </a:extLst>
              </a:tr>
              <a:tr h="339702">
                <a:tc>
                  <a:txBody>
                    <a:bodyPr/>
                    <a:lstStyle/>
                    <a:p>
                      <a:pPr>
                        <a:lnSpc>
                          <a:spcPct val="150000"/>
                        </a:lnSpc>
                        <a:spcAft>
                          <a:spcPts val="3840"/>
                        </a:spcAft>
                      </a:pPr>
                      <a:r>
                        <a:rPr lang="en-IN" sz="800">
                          <a:effectLst/>
                        </a:rPr>
                        <a:t>LGBM</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0.0020</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0.0085</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0.002</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3.96%</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1431654521"/>
                  </a:ext>
                </a:extLst>
              </a:tr>
              <a:tr h="594799">
                <a:tc>
                  <a:txBody>
                    <a:bodyPr/>
                    <a:lstStyle/>
                    <a:p>
                      <a:pPr>
                        <a:lnSpc>
                          <a:spcPct val="150000"/>
                        </a:lnSpc>
                        <a:spcAft>
                          <a:spcPts val="3840"/>
                        </a:spcAft>
                      </a:pPr>
                      <a:r>
                        <a:rPr lang="en-IN" sz="800">
                          <a:effectLst/>
                        </a:rPr>
                        <a:t>Bagged  Decision Tree</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0.7272</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0.7346</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0.7238</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98.85%</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2217479380"/>
                  </a:ext>
                </a:extLst>
              </a:tr>
              <a:tr h="397456">
                <a:tc>
                  <a:txBody>
                    <a:bodyPr/>
                    <a:lstStyle/>
                    <a:p>
                      <a:pPr>
                        <a:lnSpc>
                          <a:spcPct val="150000"/>
                        </a:lnSpc>
                        <a:spcAft>
                          <a:spcPts val="3840"/>
                        </a:spcAft>
                      </a:pPr>
                      <a:r>
                        <a:rPr lang="en-IN" sz="800">
                          <a:effectLst/>
                        </a:rPr>
                        <a:t>XGB Classifier</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0.7052</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a:effectLst/>
                        </a:rPr>
                        <a:t>0.7006</a:t>
                      </a:r>
                      <a:endParaRPr lang="en-IN" sz="80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0.7173</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tc>
                  <a:txBody>
                    <a:bodyPr/>
                    <a:lstStyle/>
                    <a:p>
                      <a:pPr>
                        <a:lnSpc>
                          <a:spcPct val="150000"/>
                        </a:lnSpc>
                        <a:spcAft>
                          <a:spcPts val="3840"/>
                        </a:spcAft>
                      </a:pPr>
                      <a:r>
                        <a:rPr lang="en-IN" sz="800" dirty="0">
                          <a:effectLst/>
                        </a:rPr>
                        <a:t>98.50%</a:t>
                      </a:r>
                      <a:endParaRPr lang="en-IN" sz="800" dirty="0">
                        <a:effectLst/>
                        <a:latin typeface="Arial" panose="020B0604020202020204" pitchFamily="34" charset="0"/>
                        <a:ea typeface="Arial" panose="020B0604020202020204" pitchFamily="34" charset="0"/>
                        <a:cs typeface="Times New Roman" panose="02020603050405020304" pitchFamily="18" charset="0"/>
                      </a:endParaRPr>
                    </a:p>
                  </a:txBody>
                  <a:tcPr marL="42919" marR="42919" marT="42919" marB="42919"/>
                </a:tc>
                <a:extLst>
                  <a:ext uri="{0D108BD9-81ED-4DB2-BD59-A6C34878D82A}">
                    <a16:rowId xmlns:a16="http://schemas.microsoft.com/office/drawing/2014/main" val="1037427354"/>
                  </a:ext>
                </a:extLst>
              </a:tr>
            </a:tbl>
          </a:graphicData>
        </a:graphic>
      </p:graphicFrame>
    </p:spTree>
    <p:extLst>
      <p:ext uri="{BB962C8B-B14F-4D97-AF65-F5344CB8AC3E}">
        <p14:creationId xmlns:p14="http://schemas.microsoft.com/office/powerpoint/2010/main" val="367708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A8E6-6F3F-4DB7-BD85-38AEAAF64F1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E08F031-CEF8-4D9F-BB27-7D9C4A77313A}"/>
              </a:ext>
            </a:extLst>
          </p:cNvPr>
          <p:cNvSpPr>
            <a:spLocks noGrp="1"/>
          </p:cNvSpPr>
          <p:nvPr>
            <p:ph idx="1"/>
          </p:nvPr>
        </p:nvSpPr>
        <p:spPr/>
        <p:txBody>
          <a:bodyPr>
            <a:normAutofit fontScale="77500" lnSpcReduction="20000"/>
          </a:bodyPr>
          <a:lstStyle/>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 successful comparative study resulted in CART yielding the highest accuracy amongst various machine learning algorithms. </a:t>
            </a:r>
          </a:p>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Tree based ML algorithms gave out significantly high accuracies.</a:t>
            </a:r>
          </a:p>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Relatively, larger datasets would also tend to give similar accuracies.</a:t>
            </a:r>
          </a:p>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With appropriate user interface, these ML models can be implemented in real time to predict flight delays.</a:t>
            </a:r>
          </a:p>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Airlines can cut their losses by a much larger extent. This may also help portray a positive reputation of the companies. This may also help reduce sustainability issues, and reduce fuel consumption and gas emissions. </a:t>
            </a:r>
          </a:p>
          <a:p>
            <a:pPr marL="400047" indent="-285750" algn="just">
              <a:lnSpc>
                <a:spcPct val="150000"/>
              </a:lnSpc>
              <a:buClr>
                <a:schemeClr val="tx1"/>
              </a:buCl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project may also help other researchers study delay analysis, based on real dataset provided in a much better way. </a:t>
            </a:r>
          </a:p>
          <a:p>
            <a:endParaRPr lang="en-IN" dirty="0"/>
          </a:p>
        </p:txBody>
      </p:sp>
    </p:spTree>
    <p:extLst>
      <p:ext uri="{BB962C8B-B14F-4D97-AF65-F5344CB8AC3E}">
        <p14:creationId xmlns:p14="http://schemas.microsoft.com/office/powerpoint/2010/main" val="63522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7EC8-D3C6-4775-B777-CA7E1A605E04}"/>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10917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2BE1-470C-4E3E-ABF5-31AB83E99FBB}"/>
              </a:ext>
            </a:extLst>
          </p:cNvPr>
          <p:cNvSpPr>
            <a:spLocks noGrp="1"/>
          </p:cNvSpPr>
          <p:nvPr>
            <p:ph type="title"/>
          </p:nvPr>
        </p:nvSpPr>
        <p:spPr/>
        <p:txBody>
          <a:bodyPr/>
          <a:lstStyle/>
          <a:p>
            <a:r>
              <a:rPr lang="en-GB" sz="4800"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40105752-D65D-4361-8282-7A388385DC59}"/>
              </a:ext>
            </a:extLst>
          </p:cNvPr>
          <p:cNvSpPr>
            <a:spLocks noGrp="1"/>
          </p:cNvSpPr>
          <p:nvPr>
            <p:ph idx="1"/>
          </p:nvPr>
        </p:nvSpPr>
        <p:spPr/>
        <p:txBody>
          <a:bodyPr>
            <a:normAutofit fontScale="70000" lnSpcReduction="20000"/>
          </a:bodyPr>
          <a:lstStyle/>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In the paper, several machine learning algorithms have been employed to produce a comparative study with respect to the accuracy of each algorithm. </a:t>
            </a:r>
          </a:p>
          <a:p>
            <a:pPr marL="285750" indent="-285750" algn="just">
              <a:lnSpc>
                <a:spcPct val="150000"/>
              </a:lnSpc>
              <a:spcBef>
                <a:spcPts val="300"/>
              </a:spcBef>
              <a:buSzPts val="852"/>
            </a:pPr>
            <a:r>
              <a:rPr lang="en-US" sz="2000" dirty="0">
                <a:latin typeface="Times New Roman" panose="02020603050405020304" pitchFamily="18" charset="0"/>
                <a:cs typeface="Times New Roman" panose="02020603050405020304" pitchFamily="18" charset="0"/>
              </a:rPr>
              <a:t>The Flight Delay Prediction System consists of : </a:t>
            </a:r>
            <a:r>
              <a:rPr lang="en-US" sz="2000" dirty="0">
                <a:latin typeface="Times New Roman" panose="02020603050405020304" pitchFamily="18" charset="0"/>
                <a:cs typeface="Times New Roman" panose="02020603050405020304" pitchFamily="18" charset="0"/>
                <a:sym typeface="Times New Roman"/>
              </a:rPr>
              <a:t>Data Pre-processing, Data Visualization, Feature Selection and Data Balancing.</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In this model, many formulas are utilized to provide a comparative study with relation to the accuracy of every algorithm. Machine learning is additionally capable of mechanically extracting the vital options from large volumes of knowledge.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preciseness, accuracy, recall and F-measure of the varied algorithms applied on the extracted and processed data is measured to match the results. </a:t>
            </a:r>
          </a:p>
          <a:p>
            <a:pPr marL="285750" indent="-285750" algn="just">
              <a:lnSpc>
                <a:spcPct val="150000"/>
              </a:lnSpc>
              <a:spcBef>
                <a:spcPts val="300"/>
              </a:spcBef>
              <a:buSzPts val="852"/>
            </a:pPr>
            <a:r>
              <a:rPr lang="en-US" sz="2000" dirty="0">
                <a:solidFill>
                  <a:schemeClr val="tx1"/>
                </a:solidFill>
                <a:latin typeface="Times New Roman" panose="02020603050405020304" pitchFamily="18" charset="0"/>
                <a:cs typeface="Times New Roman" panose="02020603050405020304" pitchFamily="18" charset="0"/>
              </a:rPr>
              <a:t>The results additionally showcase the accuracy of the projected model depicting the precision of each algorithm in order to draw a comparative study of their respective outputs.</a:t>
            </a: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sym typeface="Times New Roman"/>
            </a:endParaRPr>
          </a:p>
          <a:p>
            <a:pPr marL="285750" indent="-285750" algn="just">
              <a:lnSpc>
                <a:spcPct val="150000"/>
              </a:lnSpc>
              <a:spcBef>
                <a:spcPts val="300"/>
              </a:spcBef>
              <a:buSzPts val="852"/>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067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56A-056D-4CEE-B3DA-0E74E9776CE1}"/>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DB257D8E-A33B-463D-A48A-D248E1AA17A7}"/>
              </a:ext>
            </a:extLst>
          </p:cNvPr>
          <p:cNvSpPr>
            <a:spLocks noGrp="1"/>
          </p:cNvSpPr>
          <p:nvPr>
            <p:ph idx="1"/>
          </p:nvPr>
        </p:nvSpPr>
        <p:spPr/>
        <p:txBody>
          <a:bodyPr>
            <a:normAutofit fontScale="92500"/>
          </a:bodyPr>
          <a:lstStyle/>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compare the accuracies of different machine learning algorithms based on a predetermined data set.</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create a highly accurate model for flight delay prediction using different ML and deep learning algorithms.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form the basis of future research work which could be implemented in real time.</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Reduction of the magnitude of Air Traffic congestion that may add to the delay of flights.</a:t>
            </a:r>
          </a:p>
          <a:p>
            <a:pPr marL="390525" indent="-285750" algn="just">
              <a:lnSpc>
                <a:spcPct val="150000"/>
              </a:lnSpc>
              <a:spcBef>
                <a:spcPts val="300"/>
              </a:spcBef>
              <a:buClrTx/>
              <a:buSzPts val="14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To determine how different combinations of feature selections affect the accuracy of the model. </a:t>
            </a:r>
          </a:p>
          <a:p>
            <a:pPr marL="400047" indent="-285750">
              <a:lnSpc>
                <a:spcPct val="150000"/>
              </a:lnSpc>
              <a:spcBef>
                <a:spcPts val="300"/>
              </a:spcBef>
              <a:buClrTx/>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657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9DD1-4FDA-46B5-949E-FB72B1EEEDDD}"/>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EXISTING SYSTEMS</a:t>
            </a:r>
            <a:endParaRPr lang="en-IN" dirty="0"/>
          </a:p>
        </p:txBody>
      </p:sp>
      <p:sp>
        <p:nvSpPr>
          <p:cNvPr id="3" name="Content Placeholder 2">
            <a:extLst>
              <a:ext uri="{FF2B5EF4-FFF2-40B4-BE49-F238E27FC236}">
                <a16:creationId xmlns:a16="http://schemas.microsoft.com/office/drawing/2014/main" id="{D721A50D-9B4C-4161-BDA4-BE336CDC313D}"/>
              </a:ext>
            </a:extLst>
          </p:cNvPr>
          <p:cNvSpPr>
            <a:spLocks noGrp="1"/>
          </p:cNvSpPr>
          <p:nvPr>
            <p:ph idx="1"/>
          </p:nvPr>
        </p:nvSpPr>
        <p:spPr/>
        <p:txBody>
          <a:bodyPr/>
          <a:lstStyle/>
          <a:p>
            <a:pPr marL="114297"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Some of the existing systems to predict flight delays include:</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Machine Learning which employ various ML algorithms such as SVM, Random Forest and Naïve Bayes to train and test datasets from individual flights based on certain features.</a:t>
            </a:r>
          </a:p>
          <a:p>
            <a:pPr algn="just">
              <a:lnSpc>
                <a:spcPct val="150000"/>
              </a:lnSpc>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Airline Delay prediction using Machine Learning and Deep Learning in which important characteristics are extracted from dataset for both neural and deep belief networks through arbitrary samples to train the model. Algorithms used were Ada Boost and KN neighbors.</a:t>
            </a:r>
          </a:p>
          <a:p>
            <a:endParaRPr lang="en-IN" dirty="0"/>
          </a:p>
        </p:txBody>
      </p:sp>
    </p:spTree>
    <p:extLst>
      <p:ext uri="{BB962C8B-B14F-4D97-AF65-F5344CB8AC3E}">
        <p14:creationId xmlns:p14="http://schemas.microsoft.com/office/powerpoint/2010/main" val="15341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0C0E9-A2BF-4D80-BC6A-2B38A7F7B5F3}"/>
              </a:ext>
            </a:extLst>
          </p:cNvPr>
          <p:cNvSpPr>
            <a:spLocks noGrp="1"/>
          </p:cNvSpPr>
          <p:nvPr>
            <p:ph idx="1"/>
          </p:nvPr>
        </p:nvSpPr>
        <p:spPr/>
        <p:txBody>
          <a:bodyPr/>
          <a:lstStyle/>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Arrival Delay Prediction using Machine Learning and Gradient Boosting Classifier for predicting arrival delays of flights by employing the </a:t>
            </a:r>
            <a:r>
              <a:rPr lang="en-US" sz="2000" dirty="0" err="1">
                <a:solidFill>
                  <a:schemeClr val="tx1"/>
                </a:solidFill>
                <a:latin typeface="Times New Roman" panose="02020603050405020304" pitchFamily="18" charset="0"/>
                <a:cs typeface="Times New Roman" panose="02020603050405020304" pitchFamily="18" charset="0"/>
              </a:rPr>
              <a:t>LightGBM</a:t>
            </a:r>
            <a:r>
              <a:rPr lang="en-US" sz="2000" dirty="0">
                <a:solidFill>
                  <a:schemeClr val="tx1"/>
                </a:solidFill>
                <a:latin typeface="Times New Roman" panose="02020603050405020304" pitchFamily="18" charset="0"/>
                <a:cs typeface="Times New Roman" panose="02020603050405020304" pitchFamily="18" charset="0"/>
              </a:rPr>
              <a:t> technique of machine learning where feature selection is not considered as an important aspect.</a:t>
            </a:r>
          </a:p>
          <a:p>
            <a:pPr algn="just">
              <a:lnSpc>
                <a:spcPct val="150000"/>
              </a:lnSpc>
              <a:spcBef>
                <a:spcPts val="6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 using Data Mining and Big Data Approach in order to analyze and mine the flight information as well as its corresponding weather information using parallel algorithms with the help of MapReduce programs executed on cloud platforms for weather induced delays. </a:t>
            </a:r>
          </a:p>
          <a:p>
            <a:endParaRPr lang="en-IN" dirty="0"/>
          </a:p>
        </p:txBody>
      </p:sp>
    </p:spTree>
    <p:extLst>
      <p:ext uri="{BB962C8B-B14F-4D97-AF65-F5344CB8AC3E}">
        <p14:creationId xmlns:p14="http://schemas.microsoft.com/office/powerpoint/2010/main" val="23262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FDAB-EE4E-44D6-B5F5-1E3BCDBB28D3}"/>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ISSUES IN EXISTING SYSTEMS</a:t>
            </a:r>
            <a:endParaRPr lang="en-IN" dirty="0"/>
          </a:p>
        </p:txBody>
      </p:sp>
      <p:sp>
        <p:nvSpPr>
          <p:cNvPr id="3" name="Content Placeholder 2">
            <a:extLst>
              <a:ext uri="{FF2B5EF4-FFF2-40B4-BE49-F238E27FC236}">
                <a16:creationId xmlns:a16="http://schemas.microsoft.com/office/drawing/2014/main" id="{65C464C8-54B8-4AEE-AADA-9D96AD404404}"/>
              </a:ext>
            </a:extLst>
          </p:cNvPr>
          <p:cNvSpPr>
            <a:spLocks noGrp="1"/>
          </p:cNvSpPr>
          <p:nvPr>
            <p:ph idx="1"/>
          </p:nvPr>
        </p:nvSpPr>
        <p:spPr/>
        <p:txBody>
          <a:bodyPr>
            <a:normAutofit lnSpcReduction="10000"/>
          </a:bodyPr>
          <a:lstStyle/>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Flight delay predictions were made based on only weather conditions and other unprecedented events such as major calamities, natural or man-made were not considered.</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scope of certain systems were limited to departure delays for the primary New York airports and hence these systems were not applicable to other airports in the USA, let alone other countries.</a:t>
            </a:r>
          </a:p>
          <a:p>
            <a:pPr algn="just">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 some systems, the impact of the variables on a high delay level or of a higher ranking is presented. So the variables that have a rather lower level of significance ranking in terms of flight delays were not considered.</a:t>
            </a:r>
          </a:p>
          <a:p>
            <a:endParaRPr lang="en-IN" dirty="0"/>
          </a:p>
        </p:txBody>
      </p:sp>
    </p:spTree>
    <p:extLst>
      <p:ext uri="{BB962C8B-B14F-4D97-AF65-F5344CB8AC3E}">
        <p14:creationId xmlns:p14="http://schemas.microsoft.com/office/powerpoint/2010/main" val="16573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D5F2-C1D6-46A7-8AE8-039B6E03901B}"/>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23522B8A-3B83-440B-AA88-38D114A298E0}"/>
              </a:ext>
            </a:extLst>
          </p:cNvPr>
          <p:cNvSpPr>
            <a:spLocks noGrp="1"/>
          </p:cNvSpPr>
          <p:nvPr>
            <p:ph idx="1"/>
          </p:nvPr>
        </p:nvSpPr>
        <p:spPr/>
        <p:txBody>
          <a:bodyPr/>
          <a:lstStyle/>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Datasets collected for some systems were only limited to US domestic flights and hence prediction of flight delays could only be obtained for the same.</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Inability to inform the passengers about the delays of flight by employment of certain systems made them less desirable as compared to others.</a:t>
            </a:r>
          </a:p>
          <a:p>
            <a:pPr>
              <a:lnSpc>
                <a:spcPct val="150000"/>
              </a:lnSpc>
              <a:spcBef>
                <a:spcPts val="300"/>
              </a:spcBef>
              <a:buClrTx/>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Feature Selection in most models wasn’t considered important and majority systems made their predictions based on limited reasons such as weather conditions or arrival/ departure delays and hance the predictions weren’t accurate.</a:t>
            </a:r>
          </a:p>
          <a:p>
            <a:endParaRPr lang="en-IN" dirty="0"/>
          </a:p>
        </p:txBody>
      </p:sp>
    </p:spTree>
    <p:extLst>
      <p:ext uri="{BB962C8B-B14F-4D97-AF65-F5344CB8AC3E}">
        <p14:creationId xmlns:p14="http://schemas.microsoft.com/office/powerpoint/2010/main" val="10674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545E-BC02-4C1C-B7E7-8846A1367B9A}"/>
              </a:ext>
            </a:extLst>
          </p:cNvPr>
          <p:cNvSpPr>
            <a:spLocks noGrp="1"/>
          </p:cNvSpPr>
          <p:nvPr>
            <p:ph type="title"/>
          </p:nvPr>
        </p:nvSpPr>
        <p:spPr/>
        <p:txBody>
          <a:bodyPr/>
          <a:lstStyle/>
          <a:p>
            <a:r>
              <a:rPr lang="en-GB" sz="4800" dirty="0">
                <a:latin typeface="Times New Roman"/>
                <a:ea typeface="Times New Roman"/>
                <a:cs typeface="Times New Roman"/>
                <a:sym typeface="Times New Roman"/>
              </a:rPr>
              <a:t>PROBLEM DEFINITION</a:t>
            </a:r>
            <a:endParaRPr lang="en-IN" dirty="0"/>
          </a:p>
        </p:txBody>
      </p:sp>
      <p:sp>
        <p:nvSpPr>
          <p:cNvPr id="3" name="Content Placeholder 2">
            <a:extLst>
              <a:ext uri="{FF2B5EF4-FFF2-40B4-BE49-F238E27FC236}">
                <a16:creationId xmlns:a16="http://schemas.microsoft.com/office/drawing/2014/main" id="{C54B33F1-20D1-4A5F-B8C2-3136AE3858E5}"/>
              </a:ext>
            </a:extLst>
          </p:cNvPr>
          <p:cNvSpPr>
            <a:spLocks noGrp="1"/>
          </p:cNvSpPr>
          <p:nvPr>
            <p:ph idx="1"/>
          </p:nvPr>
        </p:nvSpPr>
        <p:spPr/>
        <p:txBody>
          <a:bodyPr/>
          <a:lstStyle/>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Flight delays are inevitable and play a vital role in the benefits and losses of aircraft.</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Accurate measurement of flight delays is important for airlines because the results can be used to increase customer satisfaction and revenue for airlines.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There has been a lot of research on modeling and predicting flight delays, with most of them trying to predict delays by extracting important features and closely related features. </a:t>
            </a:r>
          </a:p>
          <a:p>
            <a:pPr marL="457200" lvl="0" indent="-323850" algn="just" rtl="0">
              <a:lnSpc>
                <a:spcPct val="150000"/>
              </a:lnSpc>
              <a:spcBef>
                <a:spcPts val="300"/>
              </a:spcBef>
              <a:spcAft>
                <a:spcPts val="0"/>
              </a:spcAft>
              <a:buClr>
                <a:srgbClr val="000000"/>
              </a:buClr>
              <a:buSzPts val="1500"/>
              <a:buFont typeface="Arial" panose="020B0604020202020204" pitchFamily="34" charset="0"/>
              <a:buChar char="•"/>
            </a:pPr>
            <a:r>
              <a:rPr lang="en-US" sz="2000" dirty="0">
                <a:solidFill>
                  <a:srgbClr val="000000"/>
                </a:solidFill>
                <a:latin typeface="Times New Roman"/>
                <a:ea typeface="Times New Roman"/>
                <a:cs typeface="Times New Roman"/>
                <a:sym typeface="Times New Roman"/>
              </a:rPr>
              <a:t>However, most of the proposed methods are not accurate enough due to the large volume data, dependence and excess number of parameters.</a:t>
            </a:r>
          </a:p>
          <a:p>
            <a:pPr marL="285750" lvl="0" indent="-285750" algn="just" rtl="0">
              <a:spcBef>
                <a:spcPts val="300"/>
              </a:spcBef>
              <a:spcAft>
                <a:spcPts val="1200"/>
              </a:spcAft>
              <a:buFont typeface="Arial" panose="020B0604020202020204" pitchFamily="34" charset="0"/>
              <a:buChar char="•"/>
            </a:pPr>
            <a:endParaRPr lang="en-US" sz="2000" dirty="0">
              <a:solidFill>
                <a:srgbClr val="000000"/>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9656207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{E857C756-EEDA-4D76-9054-FA1F9210B394}tf11437505_win32</Template>
  <TotalTime>36</TotalTime>
  <Words>2193</Words>
  <Application>Microsoft Office PowerPoint</Application>
  <PresentationFormat>Widescreen</PresentationFormat>
  <Paragraphs>157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Georgia Pro Cond Light</vt:lpstr>
      <vt:lpstr>Inter</vt:lpstr>
      <vt:lpstr>Speak Pro</vt:lpstr>
      <vt:lpstr>Times New Roman</vt:lpstr>
      <vt:lpstr>RetrospectVTI</vt:lpstr>
      <vt:lpstr>Flight Delay Prediction- A Comparative  Analysis Using ML Algorithms </vt:lpstr>
      <vt:lpstr>INTRODUCTION</vt:lpstr>
      <vt:lpstr>ABSTRACT</vt:lpstr>
      <vt:lpstr>OBJECTIVE</vt:lpstr>
      <vt:lpstr>EXISTING SYSTEMS</vt:lpstr>
      <vt:lpstr>PowerPoint Presentation</vt:lpstr>
      <vt:lpstr>ISSUES IN EXISTING SYSTEMS</vt:lpstr>
      <vt:lpstr>Contd…</vt:lpstr>
      <vt:lpstr>PROBLEM DEFINITION</vt:lpstr>
      <vt:lpstr>Contd…</vt:lpstr>
      <vt:lpstr>Data Set</vt:lpstr>
      <vt:lpstr>PROPOSED SYSTEM ARCHITECTURE</vt:lpstr>
      <vt:lpstr>PROPOSED SYSTEM WORK FLOW</vt:lpstr>
      <vt:lpstr>Contd…</vt:lpstr>
      <vt:lpstr>MODULES AND THEIR EXPLANATION</vt:lpstr>
      <vt:lpstr>Contd…</vt:lpstr>
      <vt:lpstr>METHODS USED</vt:lpstr>
      <vt:lpstr>Contd…</vt:lpstr>
      <vt:lpstr>IMPLEMENTATION PROCEDURE</vt:lpstr>
      <vt:lpstr>TOOLS USED</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A Comparative  Analysis Using ML Algorithms</dc:title>
  <dc:creator>PRIYANSHU PANDEY</dc:creator>
  <cp:lastModifiedBy>PRIYANSHU PANDEY</cp:lastModifiedBy>
  <cp:revision>5</cp:revision>
  <dcterms:created xsi:type="dcterms:W3CDTF">2021-08-01T16:18:14Z</dcterms:created>
  <dcterms:modified xsi:type="dcterms:W3CDTF">2021-08-01T16:54:29Z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