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5" r:id="rId20"/>
    <p:sldId id="326" r:id="rId21"/>
    <p:sldId id="327" r:id="rId22"/>
    <p:sldId id="32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marL="0" lvl="0" indent="0" algn="ctr" rtl="0">
              <a:spcBef>
                <a:spcPts val="0"/>
              </a:spcBef>
              <a:spcAft>
                <a:spcPts val="0"/>
              </a:spcAft>
              <a:buNone/>
            </a:pPr>
            <a:r>
              <a:rPr lang="en-US" sz="3600" dirty="0">
                <a:solidFill>
                  <a:srgbClr val="000000"/>
                </a:solidFill>
                <a:latin typeface="Times New Roman"/>
                <a:ea typeface="Times New Roman"/>
                <a:cs typeface="Times New Roman"/>
                <a:sym typeface="Times New Roman"/>
              </a:rPr>
              <a:t>Flight Delay Prediction- A Comparative  Analysis</a:t>
            </a:r>
            <a:br>
              <a:rPr lang="en-US" sz="3600" dirty="0">
                <a:solidFill>
                  <a:srgbClr val="000000"/>
                </a:solidFill>
                <a:latin typeface="Times New Roman"/>
                <a:ea typeface="Times New Roman"/>
                <a:cs typeface="Times New Roman"/>
                <a:sym typeface="Times New Roman"/>
              </a:rPr>
            </a:br>
            <a:r>
              <a:rPr lang="en-US" sz="3600" dirty="0">
                <a:solidFill>
                  <a:srgbClr val="000000"/>
                </a:solidFill>
                <a:latin typeface="Times New Roman"/>
                <a:ea typeface="Times New Roman"/>
                <a:cs typeface="Times New Roman"/>
                <a:sym typeface="Times New Roman"/>
              </a:rPr>
              <a:t>Using ML </a:t>
            </a:r>
            <a:r>
              <a:rPr lang="en-US" sz="3600" dirty="0">
                <a:latin typeface="Times New Roman"/>
                <a:ea typeface="Times New Roman"/>
                <a:cs typeface="Times New Roman"/>
                <a:sym typeface="Times New Roman"/>
              </a:rPr>
              <a:t>Algorithms</a:t>
            </a:r>
            <a:br>
              <a:rPr lang="en-US" sz="3600" dirty="0">
                <a:latin typeface="Times New Roman"/>
                <a:ea typeface="Times New Roman"/>
                <a:cs typeface="Times New Roman"/>
                <a:sym typeface="Times New Roman"/>
              </a:rPr>
            </a:br>
            <a:endParaRPr lang="en-US" sz="3600" dirty="0">
              <a:solidFill>
                <a:srgbClr val="000000"/>
              </a:solidFill>
              <a:latin typeface="Times New Roman"/>
              <a:ea typeface="Times New Roman"/>
              <a:cs typeface="Times New Roman"/>
              <a:sym typeface="Times New Roman"/>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latin typeface="Times New Roman" panose="02020603050405020304" pitchFamily="18" charset="0"/>
                <a:cs typeface="Times New Roman" panose="02020603050405020304" pitchFamily="18" charset="0"/>
              </a:rPr>
              <a:t>BY-</a:t>
            </a:r>
            <a:r>
              <a:rPr lang="en-US" dirty="0"/>
              <a:t> </a:t>
            </a:r>
            <a:r>
              <a:rPr lang="en-GB" sz="2400" dirty="0">
                <a:latin typeface="Times New Roman"/>
                <a:ea typeface="Times New Roman"/>
                <a:cs typeface="Times New Roman"/>
                <a:sym typeface="Times New Roman"/>
              </a:rPr>
              <a:t>Priyanshu Pandey </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C085-D159-4915-BDB3-17587D2EAF65}"/>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AD34866F-673C-4EFC-9D7F-F3C6C80A453F}"/>
              </a:ext>
            </a:extLst>
          </p:cNvPr>
          <p:cNvSpPr>
            <a:spLocks noGrp="1"/>
          </p:cNvSpPr>
          <p:nvPr>
            <p:ph idx="1"/>
          </p:nvPr>
        </p:nvSpPr>
        <p:spPr/>
        <p:txBody>
          <a:bodyPr>
            <a:normAutofit fontScale="92500" lnSpcReduction="20000"/>
          </a:bodyPr>
          <a:lstStyle/>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We intend to propose a model for predicting flight delay based on Machine Learning. ML is one of the burgeoning methods employed in solving problems with high level of complexity and massive amount of data.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We will be using some important features from the dataset, which would be selected through feature selection algorithms. With the help of the selected features, an appropriate model will be created to predict the delay of aircrafts.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We would be using algorithms such as KNN, Random Forest, SVM, Logistic Regression and Naive Bayes. Out of these, we will be selected any one which would give maximum accuracy and a passable precision score. </a:t>
            </a:r>
          </a:p>
          <a:p>
            <a:pPr marL="171450" lvl="0" indent="-171450" algn="just" rtl="0">
              <a:lnSpc>
                <a:spcPct val="150000"/>
              </a:lnSpc>
              <a:spcBef>
                <a:spcPts val="300"/>
              </a:spcBef>
              <a:spcAft>
                <a:spcPts val="1200"/>
              </a:spcAft>
              <a:buFont typeface="Arial" panose="020B0604020202020204" pitchFamily="34" charset="0"/>
              <a:buChar char="•"/>
            </a:pPr>
            <a:endParaRPr lang="en-US" sz="1600" dirty="0"/>
          </a:p>
          <a:p>
            <a:endParaRPr lang="en-IN" dirty="0"/>
          </a:p>
        </p:txBody>
      </p:sp>
    </p:spTree>
    <p:extLst>
      <p:ext uri="{BB962C8B-B14F-4D97-AF65-F5344CB8AC3E}">
        <p14:creationId xmlns:p14="http://schemas.microsoft.com/office/powerpoint/2010/main" val="19718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2737-253F-4A90-B9B5-47BE26F0392D}"/>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PROPOSED SYSTEM ARCHITECTURE</a:t>
            </a:r>
            <a:endParaRPr lang="en-IN" dirty="0"/>
          </a:p>
        </p:txBody>
      </p:sp>
      <p:sp>
        <p:nvSpPr>
          <p:cNvPr id="3" name="Content Placeholder 2">
            <a:extLst>
              <a:ext uri="{FF2B5EF4-FFF2-40B4-BE49-F238E27FC236}">
                <a16:creationId xmlns:a16="http://schemas.microsoft.com/office/drawing/2014/main" id="{8BEE40B8-AE11-4EF1-89A9-307381C6AB20}"/>
              </a:ext>
            </a:extLst>
          </p:cNvPr>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The basic system architecture can be understood with the help of the figures below:</a:t>
            </a:r>
          </a:p>
          <a:p>
            <a:endParaRPr lang="en-IN" dirty="0"/>
          </a:p>
        </p:txBody>
      </p:sp>
      <p:pic>
        <p:nvPicPr>
          <p:cNvPr id="4" name="Picture 3" descr="Diagram&#10;&#10;Description automatically generated">
            <a:extLst>
              <a:ext uri="{FF2B5EF4-FFF2-40B4-BE49-F238E27FC236}">
                <a16:creationId xmlns:a16="http://schemas.microsoft.com/office/drawing/2014/main" id="{B73ACDED-2F29-4028-959C-5C900B6C5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929" y="2582270"/>
            <a:ext cx="5557101" cy="3286822"/>
          </a:xfrm>
          <a:prstGeom prst="rect">
            <a:avLst/>
          </a:prstGeom>
        </p:spPr>
      </p:pic>
    </p:spTree>
    <p:extLst>
      <p:ext uri="{BB962C8B-B14F-4D97-AF65-F5344CB8AC3E}">
        <p14:creationId xmlns:p14="http://schemas.microsoft.com/office/powerpoint/2010/main" val="77198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DDF2-EA44-4FFF-B554-9D09D396B1B7}"/>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PROPOSED SYSTEM WORK FLOW</a:t>
            </a:r>
            <a:endParaRPr lang="en-IN" dirty="0"/>
          </a:p>
        </p:txBody>
      </p:sp>
      <p:sp>
        <p:nvSpPr>
          <p:cNvPr id="3" name="Content Placeholder 2">
            <a:extLst>
              <a:ext uri="{FF2B5EF4-FFF2-40B4-BE49-F238E27FC236}">
                <a16:creationId xmlns:a16="http://schemas.microsoft.com/office/drawing/2014/main" id="{12E34F81-4A27-43A9-A3DE-8E1672DE7543}"/>
              </a:ext>
            </a:extLst>
          </p:cNvPr>
          <p:cNvSpPr>
            <a:spLocks noGrp="1"/>
          </p:cNvSpPr>
          <p:nvPr>
            <p:ph idx="1"/>
          </p:nvPr>
        </p:nvSpPr>
        <p:spPr/>
        <p:txBody>
          <a:bodyPr/>
          <a:lstStyle/>
          <a:p>
            <a:pPr marL="384334" indent="-285750" algn="just">
              <a:lnSpc>
                <a:spcPct val="150000"/>
              </a:lnSpc>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first step is Data Collection, the primary and the most crucial step towards building a model.  </a:t>
            </a:r>
          </a:p>
          <a:p>
            <a:pPr marL="384334" indent="-285750" algn="just">
              <a:lnSpc>
                <a:spcPct val="150000"/>
              </a:lnSpc>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There are a few factors which are important while acquiring the dataset like the legitimacy, correctness and validity of the data. </a:t>
            </a:r>
          </a:p>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data used here is acquired from the Kaggle’s 2015 airline delay dataset . </a:t>
            </a:r>
          </a:p>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Then comes the Data Preprocessing phase, here the data obtained is treated and changed into the desired format. </a:t>
            </a:r>
          </a:p>
          <a:p>
            <a:endParaRPr lang="en-IN" dirty="0"/>
          </a:p>
        </p:txBody>
      </p:sp>
    </p:spTree>
    <p:extLst>
      <p:ext uri="{BB962C8B-B14F-4D97-AF65-F5344CB8AC3E}">
        <p14:creationId xmlns:p14="http://schemas.microsoft.com/office/powerpoint/2010/main" val="394680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79BE-ABB7-407C-AEDF-ACF856CA183B}"/>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2F13B322-216E-4104-81DB-863FC4E2BD09}"/>
              </a:ext>
            </a:extLst>
          </p:cNvPr>
          <p:cNvSpPr>
            <a:spLocks noGrp="1"/>
          </p:cNvSpPr>
          <p:nvPr>
            <p:ph idx="1"/>
          </p:nvPr>
        </p:nvSpPr>
        <p:spPr/>
        <p:txBody>
          <a:bodyPr/>
          <a:lstStyle/>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Cleaning of data i.e. to remove the tuples have null values, checking for redundancies, dropping irrelevant details, etc. is carried out in this phase. </a:t>
            </a:r>
          </a:p>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processed data is then used for extracting features which are relevant and needed for training and testing phase. </a:t>
            </a:r>
          </a:p>
          <a:p>
            <a:pPr marL="384334" indent="-285750" algn="just">
              <a:lnSpc>
                <a:spcPct val="150000"/>
              </a:lnSpc>
              <a:spcBef>
                <a:spcPts val="750"/>
              </a:spcBef>
              <a:spcAft>
                <a:spcPts val="750"/>
              </a:spcAft>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training and testing phase is carried out in each of the algorithms used. Then voting takes place where the values like f-score, recall, precision and accuracy of all the algorithms are compared.</a:t>
            </a:r>
          </a:p>
          <a:p>
            <a:pPr>
              <a:lnSpc>
                <a:spcPct val="150000"/>
              </a:lnSpc>
              <a:buFont typeface="Arial" panose="020B0604020202020204" pitchFamily="34" charset="0"/>
              <a:buChar char="•"/>
            </a:pPr>
            <a:endParaRPr lang="en-US" sz="2000" dirty="0"/>
          </a:p>
          <a:p>
            <a:endParaRPr lang="en-IN" dirty="0"/>
          </a:p>
        </p:txBody>
      </p:sp>
    </p:spTree>
    <p:extLst>
      <p:ext uri="{BB962C8B-B14F-4D97-AF65-F5344CB8AC3E}">
        <p14:creationId xmlns:p14="http://schemas.microsoft.com/office/powerpoint/2010/main" val="66937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D3DD-631C-4B79-86FF-4E93C9F9400A}"/>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MODULES AND THEIR EXPLANATION</a:t>
            </a:r>
            <a:endParaRPr lang="en-IN" dirty="0"/>
          </a:p>
        </p:txBody>
      </p:sp>
      <p:sp>
        <p:nvSpPr>
          <p:cNvPr id="3" name="Content Placeholder 2">
            <a:extLst>
              <a:ext uri="{FF2B5EF4-FFF2-40B4-BE49-F238E27FC236}">
                <a16:creationId xmlns:a16="http://schemas.microsoft.com/office/drawing/2014/main" id="{E241E9A3-4278-4F16-9707-315D41021EE8}"/>
              </a:ext>
            </a:extLst>
          </p:cNvPr>
          <p:cNvSpPr>
            <a:spLocks noGrp="1"/>
          </p:cNvSpPr>
          <p:nvPr>
            <p:ph idx="1"/>
          </p:nvPr>
        </p:nvSpPr>
        <p:spPr/>
        <p:txBody>
          <a:bodyPr>
            <a:normAutofit lnSpcReduction="10000"/>
          </a:bodyPr>
          <a:lstStyle/>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Collection: </a:t>
            </a:r>
            <a:r>
              <a:rPr lang="en-US" sz="2000" dirty="0">
                <a:solidFill>
                  <a:schemeClr val="tx1"/>
                </a:solidFill>
                <a:latin typeface="Times New Roman" panose="02020603050405020304" pitchFamily="18" charset="0"/>
                <a:cs typeface="Times New Roman" panose="02020603050405020304" pitchFamily="18" charset="0"/>
              </a:rPr>
              <a:t>The data we are talking about here is from Kaggle’s 2015 flight delay dataset. The dataset contains various columns like Year, Date, and Flight number, Delay time and many other columns which we call features. Once the dataset has been chosen that fulfils our requirement, we download the dataset in the form of .CSV file. We import this dataset into our Jupiter notebook.</a:t>
            </a:r>
          </a:p>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Pre-processing: </a:t>
            </a:r>
            <a:r>
              <a:rPr lang="en-US" sz="2000" dirty="0">
                <a:solidFill>
                  <a:schemeClr val="tx1"/>
                </a:solidFill>
                <a:latin typeface="Times New Roman" panose="02020603050405020304" pitchFamily="18" charset="0"/>
                <a:cs typeface="Times New Roman" panose="02020603050405020304" pitchFamily="18" charset="0"/>
              </a:rPr>
              <a:t>The next step is to clean the dataset and remove all the null values, check for redundancies and get rid of irrelevant details from it. After this step, we have clean data with which we can proceed with our project.</a:t>
            </a:r>
            <a:endParaRPr lang="en-US" sz="20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9557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437C-E282-4606-8B86-464D48600801}"/>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55923876-EA17-470E-806C-FFD0D8F22ABF}"/>
              </a:ext>
            </a:extLst>
          </p:cNvPr>
          <p:cNvSpPr>
            <a:spLocks noGrp="1"/>
          </p:cNvSpPr>
          <p:nvPr>
            <p:ph idx="1"/>
          </p:nvPr>
        </p:nvSpPr>
        <p:spPr/>
        <p:txBody>
          <a:bodyPr>
            <a:normAutofit fontScale="85000" lnSpcReduction="10000"/>
          </a:bodyPr>
          <a:lstStyle/>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Visualization: </a:t>
            </a:r>
            <a:r>
              <a:rPr lang="en-US" sz="2000" dirty="0">
                <a:solidFill>
                  <a:schemeClr val="tx1"/>
                </a:solidFill>
                <a:latin typeface="Times New Roman" panose="02020603050405020304" pitchFamily="18" charset="0"/>
                <a:cs typeface="Times New Roman" panose="02020603050405020304" pitchFamily="18" charset="0"/>
              </a:rPr>
              <a:t>Sometimes data does not make sense until you can look at in a visual form, such as with charts and plots. In this step we represent the extracted data samples in the form of histograms and boxplots. </a:t>
            </a:r>
          </a:p>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Feature Selection: </a:t>
            </a:r>
            <a:r>
              <a:rPr lang="en-US" sz="2000" dirty="0">
                <a:solidFill>
                  <a:schemeClr val="tx1"/>
                </a:solidFill>
                <a:latin typeface="Times New Roman" panose="02020603050405020304" pitchFamily="18" charset="0"/>
                <a:cs typeface="Times New Roman" panose="02020603050405020304" pitchFamily="18" charset="0"/>
              </a:rPr>
              <a:t> In our project, we have used the Recursive Feature Elimination technique to get the important features for our project. The goal of a recursive feature elimination (RFE) is to select features by recursively considering the smaller sets of features.</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Out of the originally available 23 features only 16 were deemed as important for this project, thus the remaining were removed from the dataset.</a:t>
            </a:r>
          </a:p>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Balancing: </a:t>
            </a:r>
            <a:r>
              <a:rPr lang="en-US" sz="2000" dirty="0">
                <a:solidFill>
                  <a:schemeClr val="tx1"/>
                </a:solidFill>
                <a:latin typeface="Times New Roman" panose="02020603050405020304" pitchFamily="18" charset="0"/>
                <a:cs typeface="Times New Roman" panose="02020603050405020304" pitchFamily="18" charset="0"/>
              </a:rPr>
              <a:t>In order to ensure accuracy, several techniques such as oversampling/under sampling are performed to balance the given set of data. This helps in providing uniform distribution of that data and the same can be observed through heatmaps.</a:t>
            </a:r>
          </a:p>
          <a:p>
            <a:pPr marL="114300" indent="0" algn="just">
              <a:lnSpc>
                <a:spcPct val="150000"/>
              </a:lnSpc>
              <a:buClrTx/>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036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28EE-ECA8-4DDA-8E2B-64B2D102F7AF}"/>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IMPLEMENTATION PROCEDURE</a:t>
            </a:r>
            <a:endParaRPr lang="en-IN" dirty="0"/>
          </a:p>
        </p:txBody>
      </p:sp>
      <p:sp>
        <p:nvSpPr>
          <p:cNvPr id="3" name="Content Placeholder 2">
            <a:extLst>
              <a:ext uri="{FF2B5EF4-FFF2-40B4-BE49-F238E27FC236}">
                <a16:creationId xmlns:a16="http://schemas.microsoft.com/office/drawing/2014/main" id="{76641788-86AA-466B-BC5C-DB9E7FC6D766}"/>
              </a:ext>
            </a:extLst>
          </p:cNvPr>
          <p:cNvSpPr>
            <a:spLocks noGrp="1"/>
          </p:cNvSpPr>
          <p:nvPr>
            <p:ph idx="1"/>
          </p:nvPr>
        </p:nvSpPr>
        <p:spPr/>
        <p:txBody>
          <a:bodyPr>
            <a:normAutofit fontScale="70000" lnSpcReduction="20000"/>
          </a:bodyPr>
          <a:lstStyle/>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data set is downloaded and imported into the </a:t>
            </a:r>
            <a:r>
              <a:rPr lang="en-IN" sz="2000" dirty="0" err="1">
                <a:solidFill>
                  <a:schemeClr val="tx1"/>
                </a:solidFill>
                <a:latin typeface="Times New Roman" panose="02020603050405020304" pitchFamily="18" charset="0"/>
                <a:cs typeface="Times New Roman" panose="02020603050405020304" pitchFamily="18" charset="0"/>
              </a:rPr>
              <a:t>jupyter</a:t>
            </a:r>
            <a:r>
              <a:rPr lang="en-IN" sz="2000" dirty="0">
                <a:solidFill>
                  <a:schemeClr val="tx1"/>
                </a:solidFill>
                <a:latin typeface="Times New Roman" panose="02020603050405020304" pitchFamily="18" charset="0"/>
                <a:cs typeface="Times New Roman" panose="02020603050405020304" pitchFamily="18" charset="0"/>
              </a:rPr>
              <a:t> notebook.</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Required number of samples are separated from the rest of the dataset.</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Missing values are checked and removed from the dataset. Columns that are not required for the project are also dropped.</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datatype of the columns are checked. Accordingly the datatype of some columns are converted into the desired datatype.</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Then data visualization is performed to check data distribution using various plots like box-plot, histogram, heatmap, </a:t>
            </a:r>
            <a:r>
              <a:rPr lang="en-IN" sz="2000" dirty="0" err="1">
                <a:solidFill>
                  <a:schemeClr val="tx1"/>
                </a:solidFill>
                <a:latin typeface="Times New Roman" panose="02020603050405020304" pitchFamily="18" charset="0"/>
                <a:cs typeface="Times New Roman" panose="02020603050405020304" pitchFamily="18" charset="0"/>
              </a:rPr>
              <a:t>distplot</a:t>
            </a:r>
            <a:r>
              <a:rPr lang="en-IN" sz="2000" dirty="0">
                <a:solidFill>
                  <a:schemeClr val="tx1"/>
                </a:solidFill>
                <a:latin typeface="Times New Roman" panose="02020603050405020304" pitchFamily="18" charset="0"/>
                <a:cs typeface="Times New Roman" panose="02020603050405020304" pitchFamily="18" charset="0"/>
              </a:rPr>
              <a:t>.</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Feature importance of various features are checked out using a model and feature selection is performed over the dataset using recursive feature elimination process.</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Data split is performed over the dataset. It splits the data into training and testing data.</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Various ml models are implemented over the dataset and their results are noted.</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Results are compared to vote out the best performing dataset.</a:t>
            </a:r>
          </a:p>
          <a:p>
            <a:pPr>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400047" indent="-285750">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131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1852-CC8C-4556-8D37-5C7CAEBFAA4C}"/>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TOOLS USED</a:t>
            </a:r>
            <a:endParaRPr lang="en-IN" dirty="0"/>
          </a:p>
        </p:txBody>
      </p:sp>
      <p:sp>
        <p:nvSpPr>
          <p:cNvPr id="3" name="Content Placeholder 2">
            <a:extLst>
              <a:ext uri="{FF2B5EF4-FFF2-40B4-BE49-F238E27FC236}">
                <a16:creationId xmlns:a16="http://schemas.microsoft.com/office/drawing/2014/main" id="{7C1B71DA-A488-4416-B54B-E9901330A3ED}"/>
              </a:ext>
            </a:extLst>
          </p:cNvPr>
          <p:cNvSpPr>
            <a:spLocks noGrp="1"/>
          </p:cNvSpPr>
          <p:nvPr>
            <p:ph idx="1"/>
          </p:nvPr>
        </p:nvSpPr>
        <p:spPr/>
        <p:txBody>
          <a:bodyPr>
            <a:normAutofit fontScale="85000" lnSpcReduction="20000"/>
          </a:bodyPr>
          <a:lstStyle/>
          <a:p>
            <a:pPr marL="0" indent="0" algn="just">
              <a:lnSpc>
                <a:spcPct val="95000"/>
              </a:lnSpc>
              <a:buSzPts val="1018"/>
              <a:buNone/>
            </a:pPr>
            <a:r>
              <a:rPr lang="en-GB" sz="2000" b="1" dirty="0">
                <a:solidFill>
                  <a:srgbClr val="000000"/>
                </a:solidFill>
                <a:latin typeface="Times New Roman"/>
                <a:ea typeface="Times New Roman"/>
                <a:cs typeface="Times New Roman"/>
                <a:sym typeface="Times New Roman"/>
              </a:rPr>
              <a:t>Functional Requirements: </a:t>
            </a:r>
          </a:p>
          <a:p>
            <a:pPr marL="385762" indent="-285750" algn="just">
              <a:lnSpc>
                <a:spcPct val="95000"/>
              </a:lnSpc>
              <a:spcBef>
                <a:spcPts val="900"/>
              </a:spcBef>
              <a:buClr>
                <a:srgbClr val="000000"/>
              </a:buClr>
              <a:buSzPts val="1500"/>
              <a:buFont typeface="Arial" panose="020B0604020202020204" pitchFamily="34" charset="0"/>
              <a:buChar char="•"/>
            </a:pPr>
            <a:r>
              <a:rPr lang="en-GB" sz="2000" dirty="0" err="1">
                <a:solidFill>
                  <a:srgbClr val="000000"/>
                </a:solidFill>
                <a:latin typeface="Times New Roman"/>
                <a:ea typeface="Times New Roman"/>
                <a:cs typeface="Times New Roman"/>
                <a:sym typeface="Times New Roman"/>
              </a:rPr>
              <a:t>Jupyter</a:t>
            </a:r>
            <a:r>
              <a:rPr lang="en-GB" sz="2000" dirty="0">
                <a:solidFill>
                  <a:srgbClr val="000000"/>
                </a:solidFill>
                <a:latin typeface="Times New Roman"/>
                <a:ea typeface="Times New Roman"/>
                <a:cs typeface="Times New Roman"/>
                <a:sym typeface="Times New Roman"/>
              </a:rPr>
              <a:t> Notebook</a:t>
            </a:r>
          </a:p>
          <a:p>
            <a:pPr marL="385762" indent="-285750" algn="just">
              <a:lnSpc>
                <a:spcPct val="95000"/>
              </a:lnSpc>
              <a:spcBef>
                <a:spcPts val="750"/>
              </a:spcBef>
              <a:buClr>
                <a:srgbClr val="000000"/>
              </a:buClr>
              <a:buSzPts val="1500"/>
              <a:buFont typeface="Arial" panose="020B0604020202020204" pitchFamily="34" charset="0"/>
              <a:buChar char="•"/>
            </a:pPr>
            <a:r>
              <a:rPr lang="en-GB" sz="2000" dirty="0">
                <a:solidFill>
                  <a:srgbClr val="000000"/>
                </a:solidFill>
                <a:latin typeface="Times New Roman"/>
                <a:ea typeface="Times New Roman"/>
                <a:cs typeface="Times New Roman"/>
                <a:sym typeface="Times New Roman"/>
              </a:rPr>
              <a:t>Python 3.8.2</a:t>
            </a:r>
          </a:p>
          <a:p>
            <a:pPr marL="385762" indent="-285750" algn="just">
              <a:lnSpc>
                <a:spcPct val="95000"/>
              </a:lnSpc>
              <a:spcBef>
                <a:spcPts val="750"/>
              </a:spcBef>
              <a:buClr>
                <a:srgbClr val="000000"/>
              </a:buClr>
              <a:buSzPts val="1500"/>
              <a:buFont typeface="Arial" panose="020B0604020202020204" pitchFamily="34" charset="0"/>
              <a:buChar char="•"/>
            </a:pPr>
            <a:r>
              <a:rPr lang="en-GB" sz="2000" dirty="0">
                <a:solidFill>
                  <a:srgbClr val="000000"/>
                </a:solidFill>
                <a:latin typeface="Times New Roman"/>
                <a:ea typeface="Times New Roman"/>
                <a:cs typeface="Times New Roman"/>
                <a:sym typeface="Times New Roman"/>
              </a:rPr>
              <a:t>Anaconda Navigator</a:t>
            </a:r>
          </a:p>
          <a:p>
            <a:pPr marL="0" indent="0" algn="just">
              <a:lnSpc>
                <a:spcPct val="95000"/>
              </a:lnSpc>
              <a:spcBef>
                <a:spcPts val="750"/>
              </a:spcBef>
              <a:buSzPts val="1018"/>
              <a:buNone/>
            </a:pPr>
            <a:r>
              <a:rPr lang="en-GB" sz="2000" b="1" dirty="0">
                <a:solidFill>
                  <a:schemeClr val="dk1"/>
                </a:solidFill>
                <a:latin typeface="Times New Roman"/>
                <a:ea typeface="Times New Roman"/>
                <a:cs typeface="Times New Roman"/>
                <a:sym typeface="Times New Roman"/>
              </a:rPr>
              <a:t>Non Functional Requirements:</a:t>
            </a:r>
          </a:p>
          <a:p>
            <a:pPr marL="385762" indent="-285750" algn="just">
              <a:lnSpc>
                <a:spcPct val="95000"/>
              </a:lnSpc>
              <a:spcBef>
                <a:spcPts val="90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Transparency</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Reliability</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Performance</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Scalability</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Testability</a:t>
            </a:r>
          </a:p>
          <a:p>
            <a:pPr marL="385762" indent="-285750" algn="just">
              <a:lnSpc>
                <a:spcPct val="95000"/>
              </a:lnSpc>
              <a:spcBef>
                <a:spcPts val="750"/>
              </a:spcBef>
              <a:spcAft>
                <a:spcPts val="750"/>
              </a:spcAft>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Recoverability</a:t>
            </a:r>
            <a:endParaRPr lang="en-GB" sz="2000" dirty="0">
              <a:solidFill>
                <a:srgbClr val="000000"/>
              </a:solidFill>
              <a:latin typeface="Times New Roman"/>
              <a:ea typeface="Times New Roman"/>
              <a:cs typeface="Times New Roman"/>
              <a:sym typeface="Times New Roman"/>
            </a:endParaRPr>
          </a:p>
          <a:p>
            <a:endParaRPr lang="en-US" sz="2000" dirty="0"/>
          </a:p>
          <a:p>
            <a:endParaRPr lang="en-IN" dirty="0"/>
          </a:p>
        </p:txBody>
      </p:sp>
    </p:spTree>
    <p:extLst>
      <p:ext uri="{BB962C8B-B14F-4D97-AF65-F5344CB8AC3E}">
        <p14:creationId xmlns:p14="http://schemas.microsoft.com/office/powerpoint/2010/main" val="2512153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005B-081D-46AB-8B6A-22756AFA5137}"/>
              </a:ext>
            </a:extLst>
          </p:cNvPr>
          <p:cNvSpPr>
            <a:spLocks noGrp="1"/>
          </p:cNvSpPr>
          <p:nvPr>
            <p:ph type="title"/>
          </p:nvPr>
        </p:nvSpPr>
        <p:spPr/>
        <p:txBody>
          <a:bodyPr/>
          <a:lstStyle/>
          <a:p>
            <a:r>
              <a:rPr lang="en-IN" dirty="0"/>
              <a:t>Data Set</a:t>
            </a:r>
          </a:p>
        </p:txBody>
      </p:sp>
      <p:sp>
        <p:nvSpPr>
          <p:cNvPr id="3" name="Content Placeholder 2">
            <a:extLst>
              <a:ext uri="{FF2B5EF4-FFF2-40B4-BE49-F238E27FC236}">
                <a16:creationId xmlns:a16="http://schemas.microsoft.com/office/drawing/2014/main" id="{01A49626-F42B-4004-909D-21675A83C8A2}"/>
              </a:ext>
            </a:extLst>
          </p:cNvPr>
          <p:cNvSpPr>
            <a:spLocks noGrp="1"/>
          </p:cNvSpPr>
          <p:nvPr>
            <p:ph idx="1"/>
          </p:nvPr>
        </p:nvSpPr>
        <p:spPr/>
        <p:txBody>
          <a:bodyPr/>
          <a:lstStyle/>
          <a:p>
            <a:r>
              <a:rPr lang="en-US" b="0" i="0" dirty="0">
                <a:effectLst/>
                <a:latin typeface="Inter"/>
              </a:rPr>
              <a:t>The U.S. Department of Transportation's (DOT) Bureau of Transportation Statistics tracks the on-time performance of domestic flights operated by large air carriers. Summary information on the number of on-time, delayed, canceled, and diverted flights is published in DOT's monthly Air Travel Consumer Report and in this dataset of 2015 flight delays and cancellations.</a:t>
            </a:r>
          </a:p>
          <a:p>
            <a:r>
              <a:rPr lang="en-US" dirty="0">
                <a:latin typeface="Inter"/>
              </a:rPr>
              <a:t>The data set contains flights that got delayed in the year 2015 from multiple airports across the USA. It contains columns like year, month, week, wheels off, wheels on and many more. The data set has been acquired from Kaggle. The link is attacked below:</a:t>
            </a:r>
          </a:p>
          <a:p>
            <a:r>
              <a:rPr lang="en-IN" dirty="0"/>
              <a:t>https://www.kaggle.com/usdot/flight-delays?select=flights.csv</a:t>
            </a:r>
          </a:p>
        </p:txBody>
      </p:sp>
    </p:spTree>
    <p:extLst>
      <p:ext uri="{BB962C8B-B14F-4D97-AF65-F5344CB8AC3E}">
        <p14:creationId xmlns:p14="http://schemas.microsoft.com/office/powerpoint/2010/main" val="1023805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7EC8-D3C6-4775-B777-CA7E1A605E04}"/>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10917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B4BB-824E-4559-9FF6-2886646E6C7F}"/>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982FF5C3-AD9B-45C0-88C2-90691BC329F7}"/>
              </a:ext>
            </a:extLst>
          </p:cNvPr>
          <p:cNvSpPr>
            <a:spLocks noGrp="1"/>
          </p:cNvSpPr>
          <p:nvPr>
            <p:ph idx="1"/>
          </p:nvPr>
        </p:nvSpPr>
        <p:spPr/>
        <p:txBody>
          <a:bodyPr/>
          <a:lstStyle/>
          <a:p>
            <a:pPr>
              <a:lnSpc>
                <a:spcPct val="150000"/>
              </a:lnSpc>
              <a:spcBef>
                <a:spcPts val="300"/>
              </a:spcBef>
              <a:buClrTx/>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A flight is said to be delayed when it arrives 15 or more minutes later than the schedule. </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Flight delays cause a lot of inconvenience to passengers.</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aviation industry around the globe incurs huge losses due to various factors, one of these factors is Airline Delay. </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Airline delay tends to be onerous for each entity involved i.e. airports, airlines and passengers.</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Precise and meticulous prediction of Airline delay using the factors which play prodigious role are going to be the key to attenuate the losses and increase customer satisfaction.</a:t>
            </a:r>
          </a:p>
          <a:p>
            <a:endParaRPr lang="en-IN" dirty="0"/>
          </a:p>
        </p:txBody>
      </p:sp>
    </p:spTree>
    <p:extLst>
      <p:ext uri="{BB962C8B-B14F-4D97-AF65-F5344CB8AC3E}">
        <p14:creationId xmlns:p14="http://schemas.microsoft.com/office/powerpoint/2010/main" val="278551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2BE1-470C-4E3E-ABF5-31AB83E99FBB}"/>
              </a:ext>
            </a:extLst>
          </p:cNvPr>
          <p:cNvSpPr>
            <a:spLocks noGrp="1"/>
          </p:cNvSpPr>
          <p:nvPr>
            <p:ph type="title"/>
          </p:nvPr>
        </p:nvSpPr>
        <p:spPr/>
        <p:txBody>
          <a:bodyPr/>
          <a:lstStyle/>
          <a:p>
            <a:r>
              <a:rPr lang="en-GB" sz="4800"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40105752-D65D-4361-8282-7A388385DC59}"/>
              </a:ext>
            </a:extLst>
          </p:cNvPr>
          <p:cNvSpPr>
            <a:spLocks noGrp="1"/>
          </p:cNvSpPr>
          <p:nvPr>
            <p:ph idx="1"/>
          </p:nvPr>
        </p:nvSpPr>
        <p:spPr/>
        <p:txBody>
          <a:bodyPr>
            <a:normAutofit fontScale="70000" lnSpcReduction="20000"/>
          </a:bodyPr>
          <a:lstStyle/>
          <a:p>
            <a:pPr marL="285750" indent="-285750" algn="just">
              <a:lnSpc>
                <a:spcPct val="150000"/>
              </a:lnSpc>
              <a:spcBef>
                <a:spcPts val="300"/>
              </a:spcBef>
              <a:buSzPts val="852"/>
            </a:pPr>
            <a:r>
              <a:rPr lang="en-US" sz="2000" dirty="0">
                <a:latin typeface="Times New Roman" panose="02020603050405020304" pitchFamily="18" charset="0"/>
                <a:cs typeface="Times New Roman" panose="02020603050405020304" pitchFamily="18" charset="0"/>
              </a:rPr>
              <a:t>In the paper, several machine learning algorithms have been employed to produce a comparative study with respect to the accuracy of each algorithm. </a:t>
            </a:r>
          </a:p>
          <a:p>
            <a:pPr marL="285750" indent="-285750" algn="just">
              <a:lnSpc>
                <a:spcPct val="150000"/>
              </a:lnSpc>
              <a:spcBef>
                <a:spcPts val="300"/>
              </a:spcBef>
              <a:buSzPts val="852"/>
            </a:pPr>
            <a:r>
              <a:rPr lang="en-US" sz="2000" dirty="0">
                <a:latin typeface="Times New Roman" panose="02020603050405020304" pitchFamily="18" charset="0"/>
                <a:cs typeface="Times New Roman" panose="02020603050405020304" pitchFamily="18" charset="0"/>
              </a:rPr>
              <a:t>The Flight Delay Prediction System consists of : </a:t>
            </a:r>
            <a:r>
              <a:rPr lang="en-US" sz="2000" dirty="0">
                <a:latin typeface="Times New Roman" panose="02020603050405020304" pitchFamily="18" charset="0"/>
                <a:cs typeface="Times New Roman" panose="02020603050405020304" pitchFamily="18" charset="0"/>
                <a:sym typeface="Times New Roman"/>
              </a:rPr>
              <a:t>Data Pre-processing, Data Visualization, Feature Selection and Data Balancing.</a:t>
            </a:r>
          </a:p>
          <a:p>
            <a:pPr marL="285750" indent="-285750" algn="just">
              <a:lnSpc>
                <a:spcPct val="150000"/>
              </a:lnSpc>
              <a:spcBef>
                <a:spcPts val="300"/>
              </a:spcBef>
              <a:buSzPts val="852"/>
            </a:pPr>
            <a:r>
              <a:rPr lang="en-US" sz="2000" dirty="0">
                <a:solidFill>
                  <a:schemeClr val="tx1"/>
                </a:solidFill>
                <a:latin typeface="Times New Roman" panose="02020603050405020304" pitchFamily="18" charset="0"/>
                <a:cs typeface="Times New Roman" panose="02020603050405020304" pitchFamily="18" charset="0"/>
              </a:rPr>
              <a:t>In this model, many formulas are utilized to provide a comparative study with relation to the accuracy of every algorithm. Machine learning is additionally capable of mechanically extracting the vital options from large volumes of knowledge. </a:t>
            </a:r>
          </a:p>
          <a:p>
            <a:pPr marL="285750" indent="-285750" algn="just">
              <a:lnSpc>
                <a:spcPct val="150000"/>
              </a:lnSpc>
              <a:spcBef>
                <a:spcPts val="300"/>
              </a:spcBef>
              <a:buSzPts val="852"/>
            </a:pPr>
            <a:r>
              <a:rPr lang="en-US" sz="2000" dirty="0">
                <a:solidFill>
                  <a:schemeClr val="tx1"/>
                </a:solidFill>
                <a:latin typeface="Times New Roman" panose="02020603050405020304" pitchFamily="18" charset="0"/>
                <a:cs typeface="Times New Roman" panose="02020603050405020304" pitchFamily="18" charset="0"/>
              </a:rPr>
              <a:t>The preciseness, accuracy, recall and F-measure of the varied algorithms applied on the extracted and processed data is measured to match the results. </a:t>
            </a:r>
          </a:p>
          <a:p>
            <a:pPr marL="285750" indent="-285750" algn="just">
              <a:lnSpc>
                <a:spcPct val="150000"/>
              </a:lnSpc>
              <a:spcBef>
                <a:spcPts val="300"/>
              </a:spcBef>
              <a:buSzPts val="852"/>
            </a:pPr>
            <a:r>
              <a:rPr lang="en-US" sz="2000" dirty="0">
                <a:solidFill>
                  <a:schemeClr val="tx1"/>
                </a:solidFill>
                <a:latin typeface="Times New Roman" panose="02020603050405020304" pitchFamily="18" charset="0"/>
                <a:cs typeface="Times New Roman" panose="02020603050405020304" pitchFamily="18" charset="0"/>
              </a:rPr>
              <a:t>The results additionally showcase the accuracy of the projected model depicting the precision of each algorithm in order to draw a comparative study of their respective outputs.</a:t>
            </a:r>
            <a:endParaRPr lang="en-US" sz="2000" dirty="0">
              <a:latin typeface="Times New Roman" panose="02020603050405020304" pitchFamily="18" charset="0"/>
              <a:cs typeface="Times New Roman" panose="02020603050405020304" pitchFamily="18" charset="0"/>
              <a:sym typeface="Times New Roman"/>
            </a:endParaRPr>
          </a:p>
          <a:p>
            <a:pPr marL="285750" indent="-285750" algn="just">
              <a:lnSpc>
                <a:spcPct val="150000"/>
              </a:lnSpc>
              <a:spcBef>
                <a:spcPts val="300"/>
              </a:spcBef>
              <a:buSzPts val="852"/>
            </a:pPr>
            <a:endParaRPr lang="en-US" sz="2000" dirty="0">
              <a:latin typeface="Times New Roman" panose="02020603050405020304" pitchFamily="18" charset="0"/>
              <a:cs typeface="Times New Roman" panose="02020603050405020304" pitchFamily="18" charset="0"/>
              <a:sym typeface="Times New Roman"/>
            </a:endParaRPr>
          </a:p>
          <a:p>
            <a:pPr marL="285750" indent="-285750" algn="just">
              <a:lnSpc>
                <a:spcPct val="150000"/>
              </a:lnSpc>
              <a:spcBef>
                <a:spcPts val="300"/>
              </a:spcBef>
              <a:buSzPts val="852"/>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067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56A-056D-4CEE-B3DA-0E74E9776CE1}"/>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DB257D8E-A33B-463D-A48A-D248E1AA17A7}"/>
              </a:ext>
            </a:extLst>
          </p:cNvPr>
          <p:cNvSpPr>
            <a:spLocks noGrp="1"/>
          </p:cNvSpPr>
          <p:nvPr>
            <p:ph idx="1"/>
          </p:nvPr>
        </p:nvSpPr>
        <p:spPr/>
        <p:txBody>
          <a:bodyPr>
            <a:normAutofit fontScale="92500"/>
          </a:bodyPr>
          <a:lstStyle/>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compare the accuracies of different machine learning algorithms based on a predetermined data set.</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create a highly accurate model for flight delay prediction using different ML and deep learning algorithms.</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form the basis of future research work which could be implemented in real time.</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Reduction of the magnitude of Air Traffic congestion that may add to the delay of flights.</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determine how different combinations of feature selections affect the accuracy of the model. </a:t>
            </a:r>
          </a:p>
          <a:p>
            <a:pPr marL="400047" indent="-285750">
              <a:lnSpc>
                <a:spcPct val="150000"/>
              </a:lnSpc>
              <a:spcBef>
                <a:spcPts val="300"/>
              </a:spcBef>
              <a:buClrTx/>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657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9DD1-4FDA-46B5-949E-FB72B1EEEDDD}"/>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EXISTING SYSTEMS</a:t>
            </a:r>
            <a:endParaRPr lang="en-IN" dirty="0"/>
          </a:p>
        </p:txBody>
      </p:sp>
      <p:sp>
        <p:nvSpPr>
          <p:cNvPr id="3" name="Content Placeholder 2">
            <a:extLst>
              <a:ext uri="{FF2B5EF4-FFF2-40B4-BE49-F238E27FC236}">
                <a16:creationId xmlns:a16="http://schemas.microsoft.com/office/drawing/2014/main" id="{D721A50D-9B4C-4161-BDA4-BE336CDC313D}"/>
              </a:ext>
            </a:extLst>
          </p:cNvPr>
          <p:cNvSpPr>
            <a:spLocks noGrp="1"/>
          </p:cNvSpPr>
          <p:nvPr>
            <p:ph idx="1"/>
          </p:nvPr>
        </p:nvSpPr>
        <p:spPr/>
        <p:txBody>
          <a:bodyPr/>
          <a:lstStyle/>
          <a:p>
            <a:pPr marL="114297"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Some of the existing systems to predict flight delays include:</a:t>
            </a:r>
          </a:p>
          <a:p>
            <a:pPr algn="just">
              <a:lnSpc>
                <a:spcPct val="150000"/>
              </a:lnSpc>
              <a:spcBef>
                <a:spcPts val="6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Delay Prediction using Machine Learning which employ various ML algorithms such as SVM, Random Forest and Naïve Bayes to train and test datasets from individual flights based on certain features.</a:t>
            </a:r>
          </a:p>
          <a:p>
            <a:pPr algn="just">
              <a:lnSpc>
                <a:spcPct val="150000"/>
              </a:lnSpc>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Airline Delay prediction using Machine Learning and Deep Learning in which important characteristics are extracted from dataset for both neural and deep belief networks through arbitrary samples to train the model. Algorithms used were Ada Boost and KN neighbors.</a:t>
            </a:r>
          </a:p>
          <a:p>
            <a:endParaRPr lang="en-IN" dirty="0"/>
          </a:p>
        </p:txBody>
      </p:sp>
    </p:spTree>
    <p:extLst>
      <p:ext uri="{BB962C8B-B14F-4D97-AF65-F5344CB8AC3E}">
        <p14:creationId xmlns:p14="http://schemas.microsoft.com/office/powerpoint/2010/main" val="153411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0C0E9-A2BF-4D80-BC6A-2B38A7F7B5F3}"/>
              </a:ext>
            </a:extLst>
          </p:cNvPr>
          <p:cNvSpPr>
            <a:spLocks noGrp="1"/>
          </p:cNvSpPr>
          <p:nvPr>
            <p:ph idx="1"/>
          </p:nvPr>
        </p:nvSpPr>
        <p:spPr/>
        <p:txBody>
          <a:bodyPr/>
          <a:lstStyle/>
          <a:p>
            <a:pPr algn="just">
              <a:lnSpc>
                <a:spcPct val="150000"/>
              </a:lnSpc>
              <a:spcBef>
                <a:spcPts val="6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Arrival Delay Prediction using Machine Learning and Gradient Boosting Classifier for predicting arrival delays of flights by employing the </a:t>
            </a:r>
            <a:r>
              <a:rPr lang="en-US" sz="2000" dirty="0" err="1">
                <a:solidFill>
                  <a:schemeClr val="tx1"/>
                </a:solidFill>
                <a:latin typeface="Times New Roman" panose="02020603050405020304" pitchFamily="18" charset="0"/>
                <a:cs typeface="Times New Roman" panose="02020603050405020304" pitchFamily="18" charset="0"/>
              </a:rPr>
              <a:t>LightGBM</a:t>
            </a:r>
            <a:r>
              <a:rPr lang="en-US" sz="2000" dirty="0">
                <a:solidFill>
                  <a:schemeClr val="tx1"/>
                </a:solidFill>
                <a:latin typeface="Times New Roman" panose="02020603050405020304" pitchFamily="18" charset="0"/>
                <a:cs typeface="Times New Roman" panose="02020603050405020304" pitchFamily="18" charset="0"/>
              </a:rPr>
              <a:t> technique of machine learning where feature selection is not considered as an important aspect.</a:t>
            </a:r>
          </a:p>
          <a:p>
            <a:pPr algn="just">
              <a:lnSpc>
                <a:spcPct val="150000"/>
              </a:lnSpc>
              <a:spcBef>
                <a:spcPts val="6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Delay Prediction using Data Mining and Big Data Approach in order to analyze and mine the flight information as well as its corresponding weather information using parallel algorithms with the help of MapReduce programs executed on cloud platforms for weather induced delays. </a:t>
            </a:r>
          </a:p>
          <a:p>
            <a:endParaRPr lang="en-IN" dirty="0"/>
          </a:p>
        </p:txBody>
      </p:sp>
    </p:spTree>
    <p:extLst>
      <p:ext uri="{BB962C8B-B14F-4D97-AF65-F5344CB8AC3E}">
        <p14:creationId xmlns:p14="http://schemas.microsoft.com/office/powerpoint/2010/main" val="232626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FDAB-EE4E-44D6-B5F5-1E3BCDBB28D3}"/>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ISSUES IN EXISTING SYSTEMS</a:t>
            </a:r>
            <a:endParaRPr lang="en-IN" dirty="0"/>
          </a:p>
        </p:txBody>
      </p:sp>
      <p:sp>
        <p:nvSpPr>
          <p:cNvPr id="3" name="Content Placeholder 2">
            <a:extLst>
              <a:ext uri="{FF2B5EF4-FFF2-40B4-BE49-F238E27FC236}">
                <a16:creationId xmlns:a16="http://schemas.microsoft.com/office/drawing/2014/main" id="{65C464C8-54B8-4AEE-AADA-9D96AD404404}"/>
              </a:ext>
            </a:extLst>
          </p:cNvPr>
          <p:cNvSpPr>
            <a:spLocks noGrp="1"/>
          </p:cNvSpPr>
          <p:nvPr>
            <p:ph idx="1"/>
          </p:nvPr>
        </p:nvSpPr>
        <p:spPr/>
        <p:txBody>
          <a:bodyPr>
            <a:normAutofit lnSpcReduction="10000"/>
          </a:bodyPr>
          <a:lstStyle/>
          <a:p>
            <a:pPr algn="just">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delay predictions were made based on only weather conditions and other unprecedented events such as major calamities, natural or man-made were not considered.</a:t>
            </a:r>
          </a:p>
          <a:p>
            <a:pPr algn="just">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scope of certain systems were limited to departure delays for the primary New York airports and hence these systems were not applicable to other airports in the USA, let alone other countries.</a:t>
            </a:r>
          </a:p>
          <a:p>
            <a:pPr algn="just">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 some systems, the impact of the variables on a high delay level or of a higher ranking is presented. So the variables that have a rather lower level of significance ranking in terms of flight delays were not considered.</a:t>
            </a:r>
          </a:p>
          <a:p>
            <a:endParaRPr lang="en-IN" dirty="0"/>
          </a:p>
        </p:txBody>
      </p:sp>
    </p:spTree>
    <p:extLst>
      <p:ext uri="{BB962C8B-B14F-4D97-AF65-F5344CB8AC3E}">
        <p14:creationId xmlns:p14="http://schemas.microsoft.com/office/powerpoint/2010/main" val="165733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D5F2-C1D6-46A7-8AE8-039B6E03901B}"/>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23522B8A-3B83-440B-AA88-38D114A298E0}"/>
              </a:ext>
            </a:extLst>
          </p:cNvPr>
          <p:cNvSpPr>
            <a:spLocks noGrp="1"/>
          </p:cNvSpPr>
          <p:nvPr>
            <p:ph idx="1"/>
          </p:nvPr>
        </p:nvSpPr>
        <p:spPr/>
        <p:txBody>
          <a:bodyPr/>
          <a:lstStyle/>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Datasets collected for some systems were only limited to US domestic flights and hence prediction of flight delays could only be obtained for the same.</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Inability to inform the passengers about the delays of flight by employment of certain systems made them less desirable as compared to others.</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Feature Selection in most models wasn’t considered important and majority systems made their predictions based on limited reasons such as weather conditions or arrival/ departure delays and hance the predictions weren’t accurate.</a:t>
            </a:r>
          </a:p>
          <a:p>
            <a:endParaRPr lang="en-IN" dirty="0"/>
          </a:p>
        </p:txBody>
      </p:sp>
    </p:spTree>
    <p:extLst>
      <p:ext uri="{BB962C8B-B14F-4D97-AF65-F5344CB8AC3E}">
        <p14:creationId xmlns:p14="http://schemas.microsoft.com/office/powerpoint/2010/main" val="106743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545E-BC02-4C1C-B7E7-8846A1367B9A}"/>
              </a:ext>
            </a:extLst>
          </p:cNvPr>
          <p:cNvSpPr>
            <a:spLocks noGrp="1"/>
          </p:cNvSpPr>
          <p:nvPr>
            <p:ph type="title"/>
          </p:nvPr>
        </p:nvSpPr>
        <p:spPr/>
        <p:txBody>
          <a:bodyPr/>
          <a:lstStyle/>
          <a:p>
            <a:r>
              <a:rPr lang="en-GB" sz="4800" dirty="0">
                <a:latin typeface="Times New Roman"/>
                <a:ea typeface="Times New Roman"/>
                <a:cs typeface="Times New Roman"/>
                <a:sym typeface="Times New Roman"/>
              </a:rPr>
              <a:t>PROBLEM DEFINITION</a:t>
            </a:r>
            <a:endParaRPr lang="en-IN" dirty="0"/>
          </a:p>
        </p:txBody>
      </p:sp>
      <p:sp>
        <p:nvSpPr>
          <p:cNvPr id="3" name="Content Placeholder 2">
            <a:extLst>
              <a:ext uri="{FF2B5EF4-FFF2-40B4-BE49-F238E27FC236}">
                <a16:creationId xmlns:a16="http://schemas.microsoft.com/office/drawing/2014/main" id="{C54B33F1-20D1-4A5F-B8C2-3136AE3858E5}"/>
              </a:ext>
            </a:extLst>
          </p:cNvPr>
          <p:cNvSpPr>
            <a:spLocks noGrp="1"/>
          </p:cNvSpPr>
          <p:nvPr>
            <p:ph idx="1"/>
          </p:nvPr>
        </p:nvSpPr>
        <p:spPr/>
        <p:txBody>
          <a:bodyPr/>
          <a:lstStyle/>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Flight delays are inevitable and play a vital role in the benefits and losses of aircraft.</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Accurate measurement of flight delays is important for airlines because the results can be used to increase customer satisfaction and revenue for airlines.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There has been a lot of research on modeling and predicting flight delays, with most of them trying to predict delays by extracting important features and closely related features.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However, most of the proposed methods are not accurate enough due to the large volume data, dependence and excess number of parameters.</a:t>
            </a:r>
          </a:p>
          <a:p>
            <a:pPr marL="285750" lvl="0" indent="-285750" algn="just" rtl="0">
              <a:spcBef>
                <a:spcPts val="300"/>
              </a:spcBef>
              <a:spcAft>
                <a:spcPts val="1200"/>
              </a:spcAft>
              <a:buFont typeface="Arial" panose="020B0604020202020204" pitchFamily="34" charset="0"/>
              <a:buChar char="•"/>
            </a:pPr>
            <a:endParaRPr lang="en-US" sz="2000" dirty="0">
              <a:solidFill>
                <a:srgbClr val="000000"/>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96562072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{E857C756-EEDA-4D76-9054-FA1F9210B394}tf11437505_win32</Template>
  <TotalTime>17</TotalTime>
  <Words>1714</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Georgia Pro Cond Light</vt:lpstr>
      <vt:lpstr>Inter</vt:lpstr>
      <vt:lpstr>Speak Pro</vt:lpstr>
      <vt:lpstr>Times New Roman</vt:lpstr>
      <vt:lpstr>RetrospectVTI</vt:lpstr>
      <vt:lpstr>Flight Delay Prediction- A Comparative  Analysis Using ML Algorithms </vt:lpstr>
      <vt:lpstr>INTRODUCTION</vt:lpstr>
      <vt:lpstr>ABSTRACT</vt:lpstr>
      <vt:lpstr>OBJECTIVE</vt:lpstr>
      <vt:lpstr>EXISTING SYSTEMS</vt:lpstr>
      <vt:lpstr>PowerPoint Presentation</vt:lpstr>
      <vt:lpstr>ISSUES IN EXISTING SYSTEMS</vt:lpstr>
      <vt:lpstr>Contd…</vt:lpstr>
      <vt:lpstr>PROBLEM DEFINITION</vt:lpstr>
      <vt:lpstr>Contd…</vt:lpstr>
      <vt:lpstr>PROPOSED SYSTEM ARCHITECTURE</vt:lpstr>
      <vt:lpstr>PROPOSED SYSTEM WORK FLOW</vt:lpstr>
      <vt:lpstr>Contd…</vt:lpstr>
      <vt:lpstr>MODULES AND THEIR EXPLANATION</vt:lpstr>
      <vt:lpstr>Contd…</vt:lpstr>
      <vt:lpstr>IMPLEMENTATION PROCEDURE</vt:lpstr>
      <vt:lpstr>TOOLS USED</vt:lpstr>
      <vt:lpstr>Data Set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 A Comparative  Analysis Using ML Algorithms </dc:title>
  <dc:creator>PRIYANSHU PANDEY</dc:creator>
  <cp:lastModifiedBy>PRIYANSHU PANDEY</cp:lastModifiedBy>
  <cp:revision>4</cp:revision>
  <dcterms:created xsi:type="dcterms:W3CDTF">2021-08-01T16:18:14Z</dcterms:created>
  <dcterms:modified xsi:type="dcterms:W3CDTF">2021-08-01T16:36:12Z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