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66" r:id="rId2"/>
    <p:sldId id="267" r:id="rId3"/>
    <p:sldId id="268" r:id="rId4"/>
    <p:sldId id="269" r:id="rId5"/>
    <p:sldId id="270" r:id="rId6"/>
    <p:sldId id="271" r:id="rId7"/>
    <p:sldId id="272" r:id="rId8"/>
    <p:sldId id="273" r:id="rId9"/>
    <p:sldId id="274" r:id="rId10"/>
    <p:sldId id="257" r:id="rId11"/>
    <p:sldId id="275" r:id="rId12"/>
    <p:sldId id="258" r:id="rId13"/>
    <p:sldId id="261" r:id="rId14"/>
    <p:sldId id="262" r:id="rId15"/>
    <p:sldId id="263" r:id="rId16"/>
    <p:sldId id="264"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53"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CDF132-54E0-4F15-9B2C-13A39204A8F8}" type="datetimeFigureOut">
              <a:rPr lang="en-US" smtClean="0"/>
              <a:pPr/>
              <a:t>8/16/2018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15756A-C4D3-46E3-8865-E6B70D38FA6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EE2F3EF-AEA5-4B21-9FC1-4904C38B5BF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24578"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27650"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30722"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p:cNvSpPr>
            <a:spLocks noGrp="1" noRot="1" noChangeAspect="1" noChangeArrowheads="1" noTextEdit="1"/>
          </p:cNvSpPr>
          <p:nvPr>
            <p:ph type="sldImg"/>
          </p:nvPr>
        </p:nvSpPr>
        <p:spPr bwMode="auto">
          <a:xfrm>
            <a:off x="1343025" y="915988"/>
            <a:ext cx="4171950" cy="3130550"/>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0AA9D1-58C2-4C1B-82DF-E64F07AB3C27}" type="datetimeFigureOut">
              <a:rPr lang="en-US" smtClean="0"/>
              <a:pPr/>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0AA9D1-58C2-4C1B-82DF-E64F07AB3C27}" type="datetimeFigureOut">
              <a:rPr lang="en-US" smtClean="0"/>
              <a:pPr/>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0AA9D1-58C2-4C1B-82DF-E64F07AB3C27}" type="datetimeFigureOut">
              <a:rPr lang="en-US" smtClean="0"/>
              <a:pPr/>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0AA9D1-58C2-4C1B-82DF-E64F07AB3C27}" type="datetimeFigureOut">
              <a:rPr lang="en-US" smtClean="0"/>
              <a:pPr/>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0AA9D1-58C2-4C1B-82DF-E64F07AB3C27}" type="datetimeFigureOut">
              <a:rPr lang="en-US" smtClean="0"/>
              <a:pPr/>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0AA9D1-58C2-4C1B-82DF-E64F07AB3C27}" type="datetimeFigureOut">
              <a:rPr lang="en-US" smtClean="0"/>
              <a:pPr/>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0AA9D1-58C2-4C1B-82DF-E64F07AB3C27}" type="datetimeFigureOut">
              <a:rPr lang="en-US" smtClean="0"/>
              <a:pPr/>
              <a:t>8/16/2018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0AA9D1-58C2-4C1B-82DF-E64F07AB3C27}" type="datetimeFigureOut">
              <a:rPr lang="en-US" smtClean="0"/>
              <a:pPr/>
              <a:t>8/16/2018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0AA9D1-58C2-4C1B-82DF-E64F07AB3C27}" type="datetimeFigureOut">
              <a:rPr lang="en-US" smtClean="0"/>
              <a:pPr/>
              <a:t>8/16/2018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0AA9D1-58C2-4C1B-82DF-E64F07AB3C27}" type="datetimeFigureOut">
              <a:rPr lang="en-US" smtClean="0"/>
              <a:pPr/>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0AA9D1-58C2-4C1B-82DF-E64F07AB3C27}" type="datetimeFigureOut">
              <a:rPr lang="en-US" smtClean="0"/>
              <a:pPr/>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57899-F8B6-4A7E-A2C0-86CE26C9E5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4000"/>
            <a:lum/>
          </a:blip>
          <a:srcRect/>
          <a:stretch>
            <a:fillRect l="70000" t="84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AA9D1-58C2-4C1B-82DF-E64F07AB3C27}" type="datetimeFigureOut">
              <a:rPr lang="en-US" smtClean="0"/>
              <a:pPr/>
              <a:t>8/16/2018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57899-F8B6-4A7E-A2C0-86CE26C9E5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1" y="228601"/>
            <a:ext cx="7959624" cy="1142999"/>
          </a:xfrm>
        </p:spPr>
        <p:txBody>
          <a:bodyPr>
            <a:normAutofit/>
          </a:bodyPr>
          <a:lstStyle/>
          <a:p>
            <a:pPr algn="ctr"/>
            <a:r>
              <a:rPr lang="en-US" b="1" dirty="0" smtClean="0">
                <a:solidFill>
                  <a:srgbClr val="C00000"/>
                </a:solidFill>
                <a:latin typeface="Times New Roman" pitchFamily="18" charset="0"/>
                <a:cs typeface="Times New Roman" pitchFamily="18" charset="0"/>
              </a:rPr>
              <a:t>            </a:t>
            </a:r>
            <a:endParaRPr lang="en-US" dirty="0">
              <a:solidFill>
                <a:srgbClr val="C0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1600200" y="2057400"/>
            <a:ext cx="4876800" cy="3276600"/>
          </a:xfrm>
        </p:spPr>
        <p:txBody>
          <a:bodyPr>
            <a:normAutofit fontScale="92500" lnSpcReduction="20000"/>
          </a:bodyPr>
          <a:lstStyle/>
          <a:p>
            <a:pPr algn="ctr"/>
            <a:endParaRPr lang="en-US" b="1" dirty="0" smtClean="0">
              <a:solidFill>
                <a:srgbClr val="C00000"/>
              </a:solidFill>
              <a:latin typeface="Times New Roman" pitchFamily="18" charset="0"/>
              <a:cs typeface="Times New Roman" pitchFamily="18" charset="0"/>
            </a:endParaRPr>
          </a:p>
          <a:p>
            <a:pPr algn="ctr"/>
            <a:endParaRPr lang="en-US" b="1" dirty="0" smtClean="0">
              <a:solidFill>
                <a:srgbClr val="C00000"/>
              </a:solidFill>
              <a:latin typeface="Times New Roman" pitchFamily="18" charset="0"/>
              <a:cs typeface="Times New Roman" pitchFamily="18" charset="0"/>
            </a:endParaRPr>
          </a:p>
          <a:p>
            <a:pPr algn="ctr"/>
            <a:r>
              <a:rPr lang="en-US" sz="4400" b="1" dirty="0" smtClean="0">
                <a:solidFill>
                  <a:srgbClr val="C00000"/>
                </a:solidFill>
                <a:latin typeface="Times New Roman" pitchFamily="18" charset="0"/>
                <a:cs typeface="Times New Roman" pitchFamily="18" charset="0"/>
              </a:rPr>
              <a:t>Parking System</a:t>
            </a:r>
            <a:endParaRPr lang="en-US" sz="4400" b="1" dirty="0" smtClean="0">
              <a:solidFill>
                <a:srgbClr val="C00000"/>
              </a:solidFill>
              <a:latin typeface="Times New Roman" pitchFamily="18" charset="0"/>
              <a:cs typeface="Times New Roman" pitchFamily="18" charset="0"/>
            </a:endParaRPr>
          </a:p>
          <a:p>
            <a:pPr algn="ctr"/>
            <a:endParaRPr lang="en-US" sz="4400" b="1" dirty="0" smtClean="0">
              <a:solidFill>
                <a:srgbClr val="C00000"/>
              </a:solidFill>
              <a:latin typeface="Times New Roman" pitchFamily="18" charset="0"/>
              <a:cs typeface="Times New Roman" pitchFamily="18" charset="0"/>
            </a:endParaRPr>
          </a:p>
          <a:p>
            <a:pPr algn="ctr"/>
            <a:endParaRPr lang="en-US" sz="4400" b="1" dirty="0" smtClean="0">
              <a:solidFill>
                <a:srgbClr val="C00000"/>
              </a:solidFill>
              <a:latin typeface="Times New Roman" pitchFamily="18" charset="0"/>
              <a:cs typeface="Times New Roman" pitchFamily="18" charset="0"/>
            </a:endParaRPr>
          </a:p>
          <a:p>
            <a:pPr algn="ctr"/>
            <a:r>
              <a:rPr lang="en-US" sz="2400" b="1" dirty="0" smtClean="0">
                <a:solidFill>
                  <a:schemeClr val="tx1"/>
                </a:solidFill>
                <a:latin typeface="Times New Roman" pitchFamily="18" charset="0"/>
                <a:cs typeface="Times New Roman" pitchFamily="18" charset="0"/>
              </a:rPr>
              <a:t>      Name – </a:t>
            </a:r>
            <a:endParaRPr lang="en-US" sz="2400" b="1" dirty="0">
              <a:solidFill>
                <a:schemeClr val="tx1"/>
              </a:solidFill>
              <a:latin typeface="Times New Roman" pitchFamily="18" charset="0"/>
              <a:cs typeface="Times New Roman" pitchFamily="18" charset="0"/>
            </a:endParaRPr>
          </a:p>
        </p:txBody>
      </p:sp>
      <p:pic>
        <p:nvPicPr>
          <p:cNvPr id="1026" name="Picture 2" descr="C:\Users\pc\Desktop\java project\sw images\Java_logo.png"/>
          <p:cNvPicPr>
            <a:picLocks noChangeAspect="1" noChangeArrowheads="1"/>
          </p:cNvPicPr>
          <p:nvPr/>
        </p:nvPicPr>
        <p:blipFill>
          <a:blip r:embed="rId3" cstate="print"/>
          <a:srcRect/>
          <a:stretch>
            <a:fillRect/>
          </a:stretch>
        </p:blipFill>
        <p:spPr bwMode="auto">
          <a:xfrm>
            <a:off x="1447800" y="381000"/>
            <a:ext cx="1143000" cy="1171575"/>
          </a:xfrm>
          <a:prstGeom prst="rect">
            <a:avLst/>
          </a:prstGeom>
          <a:noFill/>
        </p:spPr>
      </p:pic>
      <p:pic>
        <p:nvPicPr>
          <p:cNvPr id="5" name="Picture 4" descr="1"/>
          <p:cNvPicPr/>
          <p:nvPr/>
        </p:nvPicPr>
        <p:blipFill>
          <a:blip r:embed="rId4" cstate="print"/>
          <a:srcRect/>
          <a:stretch>
            <a:fillRect/>
          </a:stretch>
        </p:blipFill>
        <p:spPr bwMode="auto">
          <a:xfrm>
            <a:off x="3581400" y="381000"/>
            <a:ext cx="3810000" cy="1219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838200"/>
            <a:ext cx="8686800" cy="5632311"/>
          </a:xfrm>
          <a:prstGeom prst="rect">
            <a:avLst/>
          </a:prstGeom>
          <a:noFill/>
        </p:spPr>
        <p:txBody>
          <a:bodyPr wrap="square" rtlCol="0">
            <a:spAutoFit/>
          </a:bodyPr>
          <a:lstStyle/>
          <a:p>
            <a:r>
              <a:rPr lang="en-US" sz="1600" dirty="0"/>
              <a:t> </a:t>
            </a:r>
          </a:p>
          <a:p>
            <a:pPr lvl="0" algn="ctr"/>
            <a:r>
              <a:rPr lang="en-US" sz="2400" b="1" dirty="0" smtClean="0">
                <a:latin typeface="Times New Roman" pitchFamily="18" charset="0"/>
                <a:cs typeface="Times New Roman" pitchFamily="18" charset="0"/>
              </a:rPr>
              <a:t>Introduction of Project</a:t>
            </a:r>
            <a:endParaRPr lang="en-US" sz="2400" dirty="0">
              <a:latin typeface="Times New Roman" pitchFamily="18" charset="0"/>
              <a:cs typeface="Times New Roman" pitchFamily="18" charset="0"/>
            </a:endParaRPr>
          </a:p>
          <a:p>
            <a:r>
              <a:rPr lang="en-US" sz="1600" dirty="0"/>
              <a:t> </a:t>
            </a:r>
          </a:p>
          <a:p>
            <a:pPr algn="just"/>
            <a:r>
              <a:rPr lang="en-US" sz="1600" dirty="0">
                <a:latin typeface="Times New Roman" pitchFamily="18" charset="0"/>
                <a:cs typeface="Times New Roman" pitchFamily="18" charset="0"/>
              </a:rPr>
              <a:t>Now days in many public places such as malls, multiplex systems, hospitals, offices, market areas there is a crucial problem of car parking. The car-parking area </a:t>
            </a:r>
            <a:r>
              <a:rPr lang="en-US" sz="1600" dirty="0" err="1">
                <a:latin typeface="Times New Roman" pitchFamily="18" charset="0"/>
                <a:cs typeface="Times New Roman" pitchFamily="18" charset="0"/>
              </a:rPr>
              <a:t>hasmany</a:t>
            </a:r>
            <a:r>
              <a:rPr lang="en-US" sz="1600" dirty="0">
                <a:latin typeface="Times New Roman" pitchFamily="18" charset="0"/>
                <a:cs typeface="Times New Roman" pitchFamily="18" charset="0"/>
              </a:rPr>
              <a:t> lanes/slots for car parking. So to park a car one has to look for all the lanes. Moreover this involves a lot of manual </a:t>
            </a:r>
            <a:r>
              <a:rPr lang="en-US" sz="1600" dirty="0" err="1">
                <a:latin typeface="Times New Roman" pitchFamily="18" charset="0"/>
                <a:cs typeface="Times New Roman" pitchFamily="18" charset="0"/>
              </a:rPr>
              <a:t>labour</a:t>
            </a:r>
            <a:r>
              <a:rPr lang="en-US" sz="1600" dirty="0">
                <a:latin typeface="Times New Roman" pitchFamily="18" charset="0"/>
                <a:cs typeface="Times New Roman" pitchFamily="18" charset="0"/>
              </a:rPr>
              <a:t> and investment. So there is a need to develop an automated parking system that indicates directly the availability of vacant parking slots in any lane right at the entrance. The project involves a system including infrared transmitter- receiver pair in each lane and an LED/ LCD display outside the car parking gate. So the person desirous to park his vehicle is well informed about the status of availability of parking </a:t>
            </a:r>
            <a:r>
              <a:rPr lang="en-US" sz="1600" dirty="0" err="1">
                <a:latin typeface="Times New Roman" pitchFamily="18" charset="0"/>
                <a:cs typeface="Times New Roman" pitchFamily="18" charset="0"/>
              </a:rPr>
              <a:t>slot.Conventional</a:t>
            </a:r>
            <a:r>
              <a:rPr lang="en-US" sz="1600" dirty="0">
                <a:latin typeface="Times New Roman" pitchFamily="18" charset="0"/>
                <a:cs typeface="Times New Roman" pitchFamily="18" charset="0"/>
              </a:rPr>
              <a:t> parking systems do not </a:t>
            </a:r>
            <a:r>
              <a:rPr lang="en-US" sz="1600" dirty="0" err="1">
                <a:latin typeface="Times New Roman" pitchFamily="18" charset="0"/>
                <a:cs typeface="Times New Roman" pitchFamily="18" charset="0"/>
              </a:rPr>
              <a:t>haveany</a:t>
            </a:r>
            <a:r>
              <a:rPr lang="en-US" sz="1600" dirty="0">
                <a:latin typeface="Times New Roman" pitchFamily="18" charset="0"/>
                <a:cs typeface="Times New Roman" pitchFamily="18" charset="0"/>
              </a:rPr>
              <a:t> intelligent monitoring system and the parking lots are monitored by security guards. A lot of time is wasted in searching vacant slot for parking and many a times it creates jams. Conditions </a:t>
            </a:r>
            <a:r>
              <a:rPr lang="en-US" sz="1600" dirty="0" err="1">
                <a:latin typeface="Times New Roman" pitchFamily="18" charset="0"/>
                <a:cs typeface="Times New Roman" pitchFamily="18" charset="0"/>
              </a:rPr>
              <a:t>becomeworse</a:t>
            </a:r>
            <a:r>
              <a:rPr lang="en-US" sz="1600" dirty="0">
                <a:latin typeface="Times New Roman" pitchFamily="18" charset="0"/>
                <a:cs typeface="Times New Roman" pitchFamily="18" charset="0"/>
              </a:rPr>
              <a:t> when there are </a:t>
            </a:r>
            <a:r>
              <a:rPr lang="en-US" sz="1600" dirty="0" err="1">
                <a:latin typeface="Times New Roman" pitchFamily="18" charset="0"/>
                <a:cs typeface="Times New Roman" pitchFamily="18" charset="0"/>
              </a:rPr>
              <a:t>multipleparking</a:t>
            </a:r>
            <a:r>
              <a:rPr lang="en-US" sz="1600" dirty="0">
                <a:latin typeface="Times New Roman" pitchFamily="18" charset="0"/>
                <a:cs typeface="Times New Roman" pitchFamily="18" charset="0"/>
              </a:rPr>
              <a:t> lanes and each lane with multiple </a:t>
            </a:r>
            <a:r>
              <a:rPr lang="en-US" sz="1600" dirty="0" err="1">
                <a:latin typeface="Times New Roman" pitchFamily="18" charset="0"/>
                <a:cs typeface="Times New Roman" pitchFamily="18" charset="0"/>
              </a:rPr>
              <a:t>parkingslots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Useofparking</a:t>
            </a:r>
            <a:r>
              <a:rPr lang="en-US" sz="1600" dirty="0">
                <a:latin typeface="Times New Roman" pitchFamily="18" charset="0"/>
                <a:cs typeface="Times New Roman" pitchFamily="18" charset="0"/>
              </a:rPr>
              <a:t> management system would reduce the human efforts and time with additional comfort. In the proposed system, the display unit and the </a:t>
            </a:r>
            <a:r>
              <a:rPr lang="en-US" sz="1600" dirty="0" err="1">
                <a:latin typeface="Times New Roman" pitchFamily="18" charset="0"/>
                <a:cs typeface="Times New Roman" pitchFamily="18" charset="0"/>
              </a:rPr>
              <a:t>LEDsindicate</a:t>
            </a:r>
            <a:r>
              <a:rPr lang="en-US" sz="1600" dirty="0">
                <a:latin typeface="Times New Roman" pitchFamily="18" charset="0"/>
                <a:cs typeface="Times New Roman" pitchFamily="18" charset="0"/>
              </a:rPr>
              <a:t> the status of the parking lanes viz. a GREEN LED indicates a </a:t>
            </a:r>
            <a:r>
              <a:rPr lang="en-US" sz="1600" i="1" dirty="0">
                <a:latin typeface="Times New Roman" pitchFamily="18" charset="0"/>
                <a:cs typeface="Times New Roman" pitchFamily="18" charset="0"/>
              </a:rPr>
              <a:t>vacant </a:t>
            </a:r>
            <a:r>
              <a:rPr lang="en-US" sz="1600" i="1" dirty="0" err="1">
                <a:latin typeface="Times New Roman" pitchFamily="18" charset="0"/>
                <a:cs typeface="Times New Roman" pitchFamily="18" charset="0"/>
              </a:rPr>
              <a:t>slot</a:t>
            </a:r>
            <a:r>
              <a:rPr lang="en-US" sz="1600" dirty="0" err="1">
                <a:latin typeface="Times New Roman" pitchFamily="18" charset="0"/>
                <a:cs typeface="Times New Roman" pitchFamily="18" charset="0"/>
              </a:rPr>
              <a:t>and</a:t>
            </a:r>
            <a:r>
              <a:rPr lang="en-US" sz="1600" dirty="0">
                <a:latin typeface="Times New Roman" pitchFamily="18" charset="0"/>
                <a:cs typeface="Times New Roman" pitchFamily="18" charset="0"/>
              </a:rPr>
              <a:t> a RED LED indicates the </a:t>
            </a:r>
            <a:r>
              <a:rPr lang="en-US" sz="1600" i="1" dirty="0">
                <a:latin typeface="Times New Roman" pitchFamily="18" charset="0"/>
                <a:cs typeface="Times New Roman" pitchFamily="18" charset="0"/>
              </a:rPr>
              <a:t>unavailability</a:t>
            </a:r>
            <a:r>
              <a:rPr lang="en-US" sz="1600" dirty="0">
                <a:latin typeface="Times New Roman" pitchFamily="18" charset="0"/>
                <a:cs typeface="Times New Roman" pitchFamily="18" charset="0"/>
              </a:rPr>
              <a:t>. The system would not only save time but the software and hardware would also manage the Check-in and check-outs of the cars under the control of RFID readers/ tags with additional features of automatic billing, green communication, entry/exit data logging and obstacle indication during parking using ultrasonic sensors.</a:t>
            </a:r>
          </a:p>
          <a:p>
            <a:r>
              <a:rPr lang="en-US" sz="1600" dirty="0"/>
              <a:t> </a:t>
            </a:r>
          </a:p>
          <a:p>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55000" lnSpcReduction="20000"/>
          </a:bodyPr>
          <a:lstStyle/>
          <a:p>
            <a:r>
              <a:rPr lang="en-US" b="1" u="sng" dirty="0"/>
              <a:t>Modules of the software:</a:t>
            </a:r>
            <a:endParaRPr lang="en-US" dirty="0"/>
          </a:p>
          <a:p>
            <a:pPr lvl="0"/>
            <a:r>
              <a:rPr lang="en-US" b="1" dirty="0" err="1"/>
              <a:t>Books:</a:t>
            </a:r>
            <a:r>
              <a:rPr lang="en-US" dirty="0" err="1"/>
              <a:t>Admin</a:t>
            </a:r>
            <a:r>
              <a:rPr lang="en-US" dirty="0"/>
              <a:t> has the authority to add, delete or modify the details of the book available to/from the system.</a:t>
            </a:r>
          </a:p>
          <a:p>
            <a:pPr lvl="0"/>
            <a:r>
              <a:rPr lang="en-US" b="1" dirty="0"/>
              <a:t>Library </a:t>
            </a:r>
            <a:r>
              <a:rPr lang="en-US" b="1" dirty="0" err="1"/>
              <a:t>Registration:</a:t>
            </a:r>
            <a:r>
              <a:rPr lang="en-US" dirty="0" err="1"/>
              <a:t>The</a:t>
            </a:r>
            <a:r>
              <a:rPr lang="en-US" dirty="0"/>
              <a:t> first procedure is the registration of the people who arrive to the library. The receptionist has the authority to enter the name, address and contact number of the people who visit the library along with the name of the book they want to read.</a:t>
            </a:r>
          </a:p>
          <a:p>
            <a:pPr lvl="0"/>
            <a:r>
              <a:rPr lang="en-US" b="1" dirty="0"/>
              <a:t>Time spent: </a:t>
            </a:r>
            <a:r>
              <a:rPr lang="en-US" dirty="0"/>
              <a:t>Their entry and exit time to the library will be noted down. This calculates the total amount of time they spent in library.</a:t>
            </a:r>
          </a:p>
          <a:p>
            <a:pPr lvl="0"/>
            <a:r>
              <a:rPr lang="en-US" b="1" dirty="0"/>
              <a:t>Purchase </a:t>
            </a:r>
            <a:r>
              <a:rPr lang="en-US" b="1" dirty="0" err="1"/>
              <a:t>books:</a:t>
            </a:r>
            <a:r>
              <a:rPr lang="en-US" dirty="0" err="1"/>
              <a:t>Admin</a:t>
            </a:r>
            <a:r>
              <a:rPr lang="en-US" dirty="0"/>
              <a:t> can also add the details of the book purchased from shops along with the shop name. He also has the authority to delete from or modify it to the database.</a:t>
            </a:r>
          </a:p>
          <a:p>
            <a:pPr lvl="0"/>
            <a:r>
              <a:rPr lang="en-US" b="1" dirty="0"/>
              <a:t>Borrow </a:t>
            </a:r>
            <a:r>
              <a:rPr lang="en-US" b="1" dirty="0" err="1"/>
              <a:t>books:</a:t>
            </a:r>
            <a:r>
              <a:rPr lang="en-US" dirty="0" err="1"/>
              <a:t>A</a:t>
            </a:r>
            <a:r>
              <a:rPr lang="en-US" dirty="0"/>
              <a:t> person can also borrow the book for particular days. All the information will be entered in the system. If the person doesn’t return the book before the due date, a fine will be added and the information will be sent to that particular person about the fine.</a:t>
            </a:r>
          </a:p>
          <a:p>
            <a:pPr lvl="0"/>
            <a:r>
              <a:rPr lang="en-US" b="1" dirty="0"/>
              <a:t>Login </a:t>
            </a:r>
            <a:r>
              <a:rPr lang="en-US" b="1" dirty="0" err="1"/>
              <a:t>registration:</a:t>
            </a:r>
            <a:r>
              <a:rPr lang="en-US" dirty="0" err="1"/>
              <a:t>Admin</a:t>
            </a:r>
            <a:r>
              <a:rPr lang="en-US" dirty="0"/>
              <a:t> also has the authority to provide username and password for the receptionist.</a:t>
            </a:r>
          </a:p>
          <a:p>
            <a:pPr lvl="0"/>
            <a:r>
              <a:rPr lang="en-US" b="1" dirty="0" err="1"/>
              <a:t>Reports:</a:t>
            </a:r>
            <a:r>
              <a:rPr lang="en-US" dirty="0" err="1"/>
              <a:t>Monthly</a:t>
            </a:r>
            <a:r>
              <a:rPr lang="en-US" dirty="0"/>
              <a:t> expense report, books purchased report, cash collected for fee can also be viewed.</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229600" cy="4801314"/>
          </a:xfrm>
          <a:prstGeom prst="rect">
            <a:avLst/>
          </a:prstGeom>
          <a:noFill/>
        </p:spPr>
        <p:txBody>
          <a:bodyPr wrap="square" rtlCol="0">
            <a:spAutoFit/>
          </a:bodyPr>
          <a:lstStyle/>
          <a:p>
            <a:pPr lvl="0"/>
            <a:r>
              <a:rPr lang="en-US" b="1" dirty="0"/>
              <a:t>Literature Survey</a:t>
            </a:r>
            <a:endParaRPr lang="en-US" dirty="0"/>
          </a:p>
          <a:p>
            <a:pPr algn="just"/>
            <a:r>
              <a:rPr lang="en-US" dirty="0"/>
              <a:t> </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concept of the automated parking system is driven by two factors: need for parking space and scarcity of available </a:t>
            </a:r>
            <a:r>
              <a:rPr lang="en-US" dirty="0" err="1">
                <a:latin typeface="Times New Roman" pitchFamily="18" charset="0"/>
                <a:cs typeface="Times New Roman" pitchFamily="18" charset="0"/>
              </a:rPr>
              <a:t>land.The</a:t>
            </a:r>
            <a:r>
              <a:rPr lang="en-US" dirty="0">
                <a:latin typeface="Times New Roman" pitchFamily="18" charset="0"/>
                <a:cs typeface="Times New Roman" pitchFamily="18" charset="0"/>
              </a:rPr>
              <a:t> earliest use of an Automated parking system(APS) was in Paris, France in 1905 at the Garage Rue de Pontius[1].The APS consisted of a groundbreaking multi-story concrete structure with an internal elevator to transport cars to upper levels where attendants parked the cars[2]. In the 1920s, a Ferris wheel-like APS (for cars rather than people) called a paternoster system became popular as it could park eight cars in the ground space normally used for parking two cars. Mechanically simple with a small footprint, the paternoster was easy to use in many places, including inside buildings. In 1957, 74 Bowser, Pigeon Hole systems were installed, and some of these systems remain in operation. However, interest in APS in the U.S. waned due to frequent mechanical problems and long waiting times for patrons to retrieve their cars[3]. Interest in APS in the U.S. was renewed in the 1990s, and there are 25 major current and planned APS projects (representing nearly 6,000 parking spaces) in 2012 [4]. While interest in the APS in the U.S. languished until the</a:t>
            </a:r>
          </a:p>
          <a:p>
            <a:pPr algn="just"/>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C:\Users\Verma\Pictures\Screenshots\Screenshot (98).png"/>
          <p:cNvPicPr>
            <a:picLocks noChangeAspect="1" noChangeArrowheads="1"/>
          </p:cNvPicPr>
          <p:nvPr/>
        </p:nvPicPr>
        <p:blipFill>
          <a:blip r:embed="rId2"/>
          <a:srcRect/>
          <a:stretch>
            <a:fillRect/>
          </a:stretch>
        </p:blipFill>
        <p:spPr bwMode="auto">
          <a:xfrm>
            <a:off x="914400" y="1409700"/>
            <a:ext cx="7086600" cy="40386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C:\Users\Verma\Pictures\Screenshots\Screenshot (99).png"/>
          <p:cNvPicPr>
            <a:picLocks noChangeAspect="1" noChangeArrowheads="1"/>
          </p:cNvPicPr>
          <p:nvPr/>
        </p:nvPicPr>
        <p:blipFill>
          <a:blip r:embed="rId2"/>
          <a:srcRect/>
          <a:stretch>
            <a:fillRect/>
          </a:stretch>
        </p:blipFill>
        <p:spPr bwMode="auto">
          <a:xfrm>
            <a:off x="1203325" y="1143000"/>
            <a:ext cx="6645275" cy="44196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Users\Verma\Pictures\Screenshots\Screenshot (100).png"/>
          <p:cNvPicPr>
            <a:picLocks noChangeAspect="1" noChangeArrowheads="1"/>
          </p:cNvPicPr>
          <p:nvPr/>
        </p:nvPicPr>
        <p:blipFill>
          <a:blip r:embed="rId2"/>
          <a:srcRect/>
          <a:stretch>
            <a:fillRect/>
          </a:stretch>
        </p:blipFill>
        <p:spPr bwMode="auto">
          <a:xfrm>
            <a:off x="1143000" y="838201"/>
            <a:ext cx="6811963" cy="4876799"/>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C:\Users\Verma\Pictures\Screenshots\Screenshot (101).png"/>
          <p:cNvPicPr>
            <a:picLocks noChangeAspect="1" noChangeArrowheads="1"/>
          </p:cNvPicPr>
          <p:nvPr/>
        </p:nvPicPr>
        <p:blipFill>
          <a:blip r:embed="rId2"/>
          <a:srcRect/>
          <a:stretch>
            <a:fillRect/>
          </a:stretch>
        </p:blipFill>
        <p:spPr bwMode="auto">
          <a:xfrm>
            <a:off x="762000" y="728572"/>
            <a:ext cx="7410450" cy="4681628"/>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Line 1"/>
          <p:cNvSpPr>
            <a:spLocks noChangeShapeType="1"/>
          </p:cNvSpPr>
          <p:nvPr/>
        </p:nvSpPr>
        <p:spPr bwMode="auto">
          <a:xfrm>
            <a:off x="596348" y="958738"/>
            <a:ext cx="7967150" cy="0"/>
          </a:xfrm>
          <a:prstGeom prst="line">
            <a:avLst/>
          </a:prstGeom>
          <a:noFill/>
          <a:ln w="54720">
            <a:solidFill>
              <a:srgbClr val="000000"/>
            </a:solidFill>
            <a:round/>
            <a:headEnd/>
            <a:tailEnd/>
          </a:ln>
        </p:spPr>
        <p:txBody>
          <a:bodyPr lIns="82945" tIns="41473" rIns="82945" bIns="41473"/>
          <a:lstStyle/>
          <a:p>
            <a:endParaRPr lang="en-US"/>
          </a:p>
        </p:txBody>
      </p:sp>
      <p:sp>
        <p:nvSpPr>
          <p:cNvPr id="4098" name="Text Box 2"/>
          <p:cNvSpPr txBox="1">
            <a:spLocks noChangeArrowheads="1"/>
          </p:cNvSpPr>
          <p:nvPr/>
        </p:nvSpPr>
        <p:spPr bwMode="auto">
          <a:xfrm>
            <a:off x="533400" y="1447800"/>
            <a:ext cx="7869198" cy="3144451"/>
          </a:xfrm>
          <a:prstGeom prst="rect">
            <a:avLst/>
          </a:prstGeom>
          <a:noFill/>
          <a:ln w="9525">
            <a:noFill/>
            <a:miter lim="800000"/>
            <a:headEnd/>
            <a:tailEnd/>
          </a:ln>
        </p:spPr>
        <p:txBody>
          <a:bodyPr wrap="square" lIns="0" tIns="0" rIns="0" bIns="0">
            <a:spAutoFit/>
          </a:bodyPr>
          <a:lstStyle/>
          <a:p>
            <a:pPr marL="191523" indent="-19152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Times New Roman" pitchFamily="18" charset="0"/>
                <a:cs typeface="Times New Roman" pitchFamily="18" charset="0"/>
              </a:rPr>
              <a:t>It is an object-oriented language developed by Sun in the mid 1990s.</a:t>
            </a:r>
          </a:p>
          <a:p>
            <a:pPr marL="391686" lvl="1" indent="-19584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Times New Roman" pitchFamily="18" charset="0"/>
                <a:cs typeface="Times New Roman" pitchFamily="18" charset="0"/>
              </a:rPr>
              <a:t>Original language called Oak</a:t>
            </a:r>
          </a:p>
          <a:p>
            <a:pPr marL="391686" lvl="1" indent="-19584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Times New Roman" pitchFamily="18" charset="0"/>
                <a:cs typeface="Times New Roman" pitchFamily="18" charset="0"/>
              </a:rPr>
              <a:t>Intended for embedded systems</a:t>
            </a:r>
          </a:p>
          <a:p>
            <a:pPr marL="391686" lvl="1" indent="-19584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Times New Roman" pitchFamily="18" charset="0"/>
              <a:cs typeface="Times New Roman" pitchFamily="18" charset="0"/>
            </a:endParaRPr>
          </a:p>
          <a:p>
            <a:pPr marL="191523" indent="-19152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Times New Roman" pitchFamily="18" charset="0"/>
                <a:cs typeface="Times New Roman" pitchFamily="18" charset="0"/>
              </a:rPr>
              <a:t>Unlike C++, it was developed from scratch.</a:t>
            </a:r>
          </a:p>
          <a:p>
            <a:pPr marL="391686" lvl="1" indent="-19584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Times New Roman" pitchFamily="18" charset="0"/>
                <a:cs typeface="Times New Roman" pitchFamily="18" charset="0"/>
              </a:rPr>
              <a:t>The syntax is very similar to C</a:t>
            </a:r>
            <a:r>
              <a:rPr lang="en-GB" dirty="0">
                <a:latin typeface="Times New Roman" pitchFamily="18" charset="0"/>
                <a:cs typeface="Times New Roman" pitchFamily="18" charset="0"/>
              </a:rPr>
              <a:t>.</a:t>
            </a:r>
          </a:p>
          <a:p>
            <a:pPr marL="191523" indent="-19152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Times New Roman" pitchFamily="18" charset="0"/>
              <a:cs typeface="Times New Roman" pitchFamily="18" charset="0"/>
            </a:endParaRPr>
          </a:p>
          <a:p>
            <a:pPr marL="191523" indent="-19152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Times New Roman" pitchFamily="18" charset="0"/>
                <a:cs typeface="Times New Roman" pitchFamily="18" charset="0"/>
              </a:rPr>
              <a:t>Sun describes it as</a:t>
            </a:r>
          </a:p>
          <a:p>
            <a:pPr marL="391686" lvl="1" indent="-195843">
              <a:spcBef>
                <a:spcPts val="828"/>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Times New Roman" pitchFamily="18" charset="0"/>
                <a:cs typeface="Times New Roman" pitchFamily="18" charset="0"/>
              </a:rPr>
              <a:t>"A simple, object-oriented, distributed, interpreted, robust, secure, architecture neutral, portable, high-performance, multi-threaded and dynamic language</a:t>
            </a:r>
            <a:r>
              <a:rPr lang="en-GB" dirty="0" smtClean="0">
                <a:latin typeface="Times New Roman" pitchFamily="18" charset="0"/>
                <a:cs typeface="Times New Roman" pitchFamily="18" charset="0"/>
              </a:rPr>
              <a:t>."</a:t>
            </a:r>
            <a:endParaRPr lang="en-GB" dirty="0">
              <a:latin typeface="Times New Roman" pitchFamily="18" charset="0"/>
              <a:cs typeface="Times New Roman" pitchFamily="18" charset="0"/>
            </a:endParaRPr>
          </a:p>
        </p:txBody>
      </p:sp>
      <p:sp>
        <p:nvSpPr>
          <p:cNvPr id="4099" name="Text Box 3"/>
          <p:cNvSpPr txBox="1">
            <a:spLocks noChangeArrowheads="1"/>
          </p:cNvSpPr>
          <p:nvPr/>
        </p:nvSpPr>
        <p:spPr bwMode="auto">
          <a:xfrm>
            <a:off x="3583849" y="515358"/>
            <a:ext cx="2108824"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Lst>
            </a:pPr>
            <a:r>
              <a:rPr lang="en-GB" sz="2500" dirty="0">
                <a:latin typeface="Helvetica" charset="0"/>
              </a:rPr>
              <a:t>What is Java?</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Line 1"/>
          <p:cNvSpPr>
            <a:spLocks noChangeShapeType="1"/>
          </p:cNvSpPr>
          <p:nvPr/>
        </p:nvSpPr>
        <p:spPr bwMode="auto">
          <a:xfrm>
            <a:off x="589146" y="958738"/>
            <a:ext cx="7968590" cy="0"/>
          </a:xfrm>
          <a:prstGeom prst="line">
            <a:avLst/>
          </a:prstGeom>
          <a:noFill/>
          <a:ln w="54720">
            <a:solidFill>
              <a:srgbClr val="000000"/>
            </a:solidFill>
            <a:round/>
            <a:headEnd/>
            <a:tailEnd/>
          </a:ln>
        </p:spPr>
        <p:txBody>
          <a:bodyPr lIns="82945" tIns="41473" rIns="82945" bIns="41473"/>
          <a:lstStyle/>
          <a:p>
            <a:endParaRPr lang="en-US"/>
          </a:p>
        </p:txBody>
      </p:sp>
      <p:sp>
        <p:nvSpPr>
          <p:cNvPr id="5122" name="Text Box 2"/>
          <p:cNvSpPr txBox="1">
            <a:spLocks noChangeArrowheads="1"/>
          </p:cNvSpPr>
          <p:nvPr/>
        </p:nvSpPr>
        <p:spPr bwMode="auto">
          <a:xfrm>
            <a:off x="561777" y="1297032"/>
            <a:ext cx="7869199" cy="2826415"/>
          </a:xfrm>
          <a:prstGeom prst="rect">
            <a:avLst/>
          </a:prstGeom>
          <a:noFill/>
          <a:ln w="9525">
            <a:noFill/>
            <a:miter lim="800000"/>
            <a:headEnd/>
            <a:tailEnd/>
          </a:ln>
        </p:spPr>
        <p:txBody>
          <a:bodyPr wrap="square" lIns="0" tIns="0" rIns="0" bIns="0">
            <a:spAutoFit/>
          </a:bodyPr>
          <a:lstStyle/>
          <a:p>
            <a:pPr marL="191523" indent="-19152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Times New Roman" pitchFamily="18" charset="0"/>
                <a:cs typeface="Times New Roman" pitchFamily="18" charset="0"/>
              </a:rPr>
              <a:t>Object-Oriented</a:t>
            </a:r>
          </a:p>
          <a:p>
            <a:pPr marL="391686" lvl="1" indent="-19584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Times New Roman" pitchFamily="18" charset="0"/>
                <a:cs typeface="Times New Roman" pitchFamily="18" charset="0"/>
              </a:rPr>
              <a:t>Designed to support Object-Oriented concepts</a:t>
            </a:r>
          </a:p>
          <a:p>
            <a:pPr marL="391686" lvl="1" indent="-19584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Times New Roman" pitchFamily="18" charset="0"/>
                <a:cs typeface="Times New Roman" pitchFamily="18" charset="0"/>
              </a:rPr>
              <a:t>However, does contain non-Object-Oriented primitive data types</a:t>
            </a:r>
          </a:p>
          <a:p>
            <a:pPr marL="391686" lvl="1" indent="-19584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Times New Roman" pitchFamily="18" charset="0"/>
              <a:cs typeface="Times New Roman" pitchFamily="18" charset="0"/>
            </a:endParaRPr>
          </a:p>
          <a:p>
            <a:pPr marL="191523" indent="-19152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Times New Roman" pitchFamily="18" charset="0"/>
                <a:cs typeface="Times New Roman" pitchFamily="18" charset="0"/>
              </a:rPr>
              <a:t>Distributed</a:t>
            </a:r>
          </a:p>
          <a:p>
            <a:pPr marL="391686" lvl="1" indent="-19584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Times New Roman" pitchFamily="18" charset="0"/>
                <a:cs typeface="Times New Roman" pitchFamily="18" charset="0"/>
              </a:rPr>
              <a:t>Applications are constructed using objects.  Objects can be distributed in multiple locations within a network environment.</a:t>
            </a:r>
          </a:p>
          <a:p>
            <a:pPr marL="391686" lvl="1" indent="-19584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Times New Roman" pitchFamily="18" charset="0"/>
                <a:cs typeface="Times New Roman" pitchFamily="18" charset="0"/>
              </a:rPr>
              <a:t>Extensive integration with TCP/IP</a:t>
            </a:r>
          </a:p>
          <a:p>
            <a:pPr marL="191523" indent="-19152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p:txBody>
      </p:sp>
      <p:sp>
        <p:nvSpPr>
          <p:cNvPr id="5123" name="Text Box 3"/>
          <p:cNvSpPr txBox="1">
            <a:spLocks noChangeArrowheads="1"/>
          </p:cNvSpPr>
          <p:nvPr/>
        </p:nvSpPr>
        <p:spPr bwMode="auto">
          <a:xfrm>
            <a:off x="2831932" y="486567"/>
            <a:ext cx="3274152"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Lst>
            </a:pPr>
            <a:r>
              <a:rPr lang="en-GB" sz="2500" dirty="0">
                <a:latin typeface="Helvetica" charset="0"/>
              </a:rPr>
              <a:t>What is Java? (cont)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Line 1"/>
          <p:cNvSpPr>
            <a:spLocks noChangeShapeType="1"/>
          </p:cNvSpPr>
          <p:nvPr/>
        </p:nvSpPr>
        <p:spPr bwMode="auto">
          <a:xfrm>
            <a:off x="563218" y="958738"/>
            <a:ext cx="7967149" cy="0"/>
          </a:xfrm>
          <a:prstGeom prst="line">
            <a:avLst/>
          </a:prstGeom>
          <a:noFill/>
          <a:ln w="54720">
            <a:solidFill>
              <a:srgbClr val="000000"/>
            </a:solidFill>
            <a:round/>
            <a:headEnd/>
            <a:tailEnd/>
          </a:ln>
        </p:spPr>
        <p:txBody>
          <a:bodyPr lIns="82945" tIns="41473" rIns="82945" bIns="41473"/>
          <a:lstStyle/>
          <a:p>
            <a:endParaRPr lang="en-US"/>
          </a:p>
        </p:txBody>
      </p:sp>
      <p:sp>
        <p:nvSpPr>
          <p:cNvPr id="6146" name="Text Box 2"/>
          <p:cNvSpPr txBox="1">
            <a:spLocks noChangeArrowheads="1"/>
          </p:cNvSpPr>
          <p:nvPr/>
        </p:nvSpPr>
        <p:spPr bwMode="auto">
          <a:xfrm>
            <a:off x="534409" y="1297032"/>
            <a:ext cx="7869198" cy="3462486"/>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Times New Roman" pitchFamily="18" charset="0"/>
                <a:cs typeface="Times New Roman" pitchFamily="18" charset="0"/>
              </a:rPr>
              <a:t>Robust</a:t>
            </a:r>
          </a:p>
          <a:p>
            <a:pPr marL="391686" lvl="1" indent="-19584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Times New Roman" pitchFamily="18" charset="0"/>
                <a:cs typeface="Times New Roman" pitchFamily="18" charset="0"/>
              </a:rPr>
              <a:t>Memory management is done automatically</a:t>
            </a:r>
          </a:p>
          <a:p>
            <a:pPr marL="391686" lvl="1" indent="-19584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Times New Roman" pitchFamily="18" charset="0"/>
                <a:cs typeface="Times New Roman" pitchFamily="18" charset="0"/>
              </a:rPr>
              <a:t>Use of pointers is limited</a:t>
            </a:r>
          </a:p>
          <a:p>
            <a:pPr marL="391686" lvl="1" indent="-19584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Times New Roman" pitchFamily="18" charset="0"/>
              <a:cs typeface="Times New Roman" pitchFamily="18" charset="0"/>
            </a:endParaRPr>
          </a:p>
          <a:p>
            <a:pPr marL="191523" indent="-19152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Times New Roman" pitchFamily="18" charset="0"/>
                <a:cs typeface="Times New Roman" pitchFamily="18" charset="0"/>
              </a:rPr>
              <a:t>Secure</a:t>
            </a:r>
          </a:p>
          <a:p>
            <a:pPr marL="391686" lvl="1" indent="-19584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Times New Roman" pitchFamily="18" charset="0"/>
                <a:cs typeface="Times New Roman" pitchFamily="18" charset="0"/>
              </a:rPr>
              <a:t>All Java code subject to security model.</a:t>
            </a:r>
          </a:p>
          <a:p>
            <a:pPr marL="191523" indent="-19152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Times New Roman" pitchFamily="18" charset="0"/>
              <a:cs typeface="Times New Roman" pitchFamily="18" charset="0"/>
            </a:endParaRPr>
          </a:p>
          <a:p>
            <a:pPr marL="191523" indent="-19152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Times New Roman" pitchFamily="18" charset="0"/>
                <a:cs typeface="Times New Roman" pitchFamily="18" charset="0"/>
              </a:rPr>
              <a:t>Architecture-Neutral/Portable</a:t>
            </a:r>
          </a:p>
          <a:p>
            <a:pPr marL="391686" lvl="1" indent="-19584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Times New Roman" pitchFamily="18" charset="0"/>
                <a:cs typeface="Times New Roman" pitchFamily="18" charset="0"/>
              </a:rPr>
              <a:t>Compiled Java (byte code) will run on any platform which has a Java Virtual Machine</a:t>
            </a:r>
          </a:p>
          <a:p>
            <a:pPr marL="391686" lvl="1" indent="-19584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Times New Roman" pitchFamily="18" charset="0"/>
                <a:cs typeface="Times New Roman" pitchFamily="18" charset="0"/>
              </a:rPr>
              <a:t>The Java Virtual Machine is available for almost all platforms</a:t>
            </a:r>
            <a:r>
              <a:rPr lang="en-GB" sz="2000" dirty="0" smtClean="0">
                <a:latin typeface="Times New Roman" pitchFamily="18" charset="0"/>
                <a:cs typeface="Times New Roman" pitchFamily="18" charset="0"/>
              </a:rPr>
              <a:t>...</a:t>
            </a:r>
            <a:endParaRPr lang="en-GB" sz="2000" dirty="0">
              <a:latin typeface="Times New Roman" pitchFamily="18" charset="0"/>
              <a:cs typeface="Times New Roman" pitchFamily="18" charset="0"/>
            </a:endParaRPr>
          </a:p>
        </p:txBody>
      </p:sp>
      <p:sp>
        <p:nvSpPr>
          <p:cNvPr id="6147" name="Text Box 3"/>
          <p:cNvSpPr txBox="1">
            <a:spLocks noChangeArrowheads="1"/>
          </p:cNvSpPr>
          <p:nvPr/>
        </p:nvSpPr>
        <p:spPr bwMode="auto">
          <a:xfrm>
            <a:off x="2806004" y="486567"/>
            <a:ext cx="3274152"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Lst>
            </a:pPr>
            <a:r>
              <a:rPr lang="en-GB" sz="2500" dirty="0">
                <a:latin typeface="Helvetica" charset="0"/>
              </a:rPr>
              <a:t>What is Java? (cont)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Line 1"/>
          <p:cNvSpPr>
            <a:spLocks noChangeShapeType="1"/>
          </p:cNvSpPr>
          <p:nvPr/>
        </p:nvSpPr>
        <p:spPr bwMode="auto">
          <a:xfrm>
            <a:off x="610753" y="958738"/>
            <a:ext cx="7967150" cy="0"/>
          </a:xfrm>
          <a:prstGeom prst="line">
            <a:avLst/>
          </a:prstGeom>
          <a:noFill/>
          <a:ln w="54720">
            <a:solidFill>
              <a:srgbClr val="000000"/>
            </a:solidFill>
            <a:round/>
            <a:headEnd/>
            <a:tailEnd/>
          </a:ln>
        </p:spPr>
        <p:txBody>
          <a:bodyPr lIns="82945" tIns="41473" rIns="82945" bIns="41473"/>
          <a:lstStyle/>
          <a:p>
            <a:endParaRPr lang="en-US"/>
          </a:p>
        </p:txBody>
      </p:sp>
      <p:sp>
        <p:nvSpPr>
          <p:cNvPr id="7170" name="Text Box 2"/>
          <p:cNvSpPr txBox="1">
            <a:spLocks noChangeArrowheads="1"/>
          </p:cNvSpPr>
          <p:nvPr/>
        </p:nvSpPr>
        <p:spPr bwMode="auto">
          <a:xfrm>
            <a:off x="583384" y="1297032"/>
            <a:ext cx="7869198" cy="3790781"/>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Times New Roman" pitchFamily="18" charset="0"/>
                <a:cs typeface="Times New Roman" pitchFamily="18" charset="0"/>
              </a:rPr>
              <a:t>High-Performance</a:t>
            </a:r>
          </a:p>
          <a:p>
            <a:pPr marL="391686" lvl="1" indent="-19584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Times New Roman" pitchFamily="18" charset="0"/>
                <a:cs typeface="Times New Roman" pitchFamily="18" charset="0"/>
              </a:rPr>
              <a:t>Originally, Java's performance was poor.</a:t>
            </a:r>
          </a:p>
          <a:p>
            <a:pPr marL="391686" lvl="1" indent="-19584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Times New Roman" pitchFamily="18" charset="0"/>
                <a:cs typeface="Times New Roman" pitchFamily="18" charset="0"/>
              </a:rPr>
              <a:t>Now, Java's performance rivals C++.</a:t>
            </a:r>
          </a:p>
          <a:p>
            <a:pPr marL="391686" lvl="1" indent="-19584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Times New Roman" pitchFamily="18" charset="0"/>
              <a:cs typeface="Times New Roman" pitchFamily="18" charset="0"/>
            </a:endParaRPr>
          </a:p>
          <a:p>
            <a:pPr marL="191523" indent="-19152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Times New Roman" pitchFamily="18" charset="0"/>
                <a:cs typeface="Times New Roman" pitchFamily="18" charset="0"/>
              </a:rPr>
              <a:t>Multi-Threaded</a:t>
            </a:r>
          </a:p>
          <a:p>
            <a:pPr marL="391686" lvl="1" indent="-19584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Times New Roman" pitchFamily="18" charset="0"/>
                <a:cs typeface="Times New Roman" pitchFamily="18" charset="0"/>
              </a:rPr>
              <a:t>Processes contain multiple threads of execution.</a:t>
            </a:r>
          </a:p>
          <a:p>
            <a:pPr marL="391686" lvl="1" indent="-19584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Times New Roman" pitchFamily="18" charset="0"/>
                <a:cs typeface="Times New Roman" pitchFamily="18" charset="0"/>
              </a:rPr>
              <a:t>Similar to multi-tasking but all threads share the same memory space.</a:t>
            </a:r>
          </a:p>
          <a:p>
            <a:pPr marL="191523" indent="-19152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Times New Roman" pitchFamily="18" charset="0"/>
              <a:cs typeface="Times New Roman" pitchFamily="18" charset="0"/>
            </a:endParaRPr>
          </a:p>
          <a:p>
            <a:pPr marL="191523" indent="-19152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latin typeface="Times New Roman" pitchFamily="18" charset="0"/>
                <a:cs typeface="Times New Roman" pitchFamily="18" charset="0"/>
              </a:rPr>
              <a:t>Dynamic</a:t>
            </a:r>
          </a:p>
          <a:p>
            <a:pPr marL="391686" lvl="1" indent="-19584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Times New Roman" pitchFamily="18" charset="0"/>
                <a:cs typeface="Times New Roman" pitchFamily="18" charset="0"/>
              </a:rPr>
              <a:t>Makes heavy use of dynamic memory allocation.</a:t>
            </a:r>
          </a:p>
          <a:p>
            <a:pPr marL="391686" lvl="1" indent="-19584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000" dirty="0">
                <a:latin typeface="Times New Roman" pitchFamily="18" charset="0"/>
                <a:cs typeface="Times New Roman" pitchFamily="18" charset="0"/>
              </a:rPr>
              <a:t>Classes can be dynamically loaded at any time.</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latin typeface="Helvetica" charset="0"/>
            </a:endParaRPr>
          </a:p>
        </p:txBody>
      </p:sp>
      <p:sp>
        <p:nvSpPr>
          <p:cNvPr id="7171" name="Text Box 3"/>
          <p:cNvSpPr txBox="1">
            <a:spLocks noChangeArrowheads="1"/>
          </p:cNvSpPr>
          <p:nvPr/>
        </p:nvSpPr>
        <p:spPr bwMode="auto">
          <a:xfrm>
            <a:off x="2853540" y="486567"/>
            <a:ext cx="3274151"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Lst>
            </a:pPr>
            <a:r>
              <a:rPr lang="en-GB" sz="2500" dirty="0">
                <a:latin typeface="Helvetica" charset="0"/>
              </a:rPr>
              <a:t>What is Java? (cont)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Line 1"/>
          <p:cNvSpPr>
            <a:spLocks noChangeShapeType="1"/>
          </p:cNvSpPr>
          <p:nvPr/>
        </p:nvSpPr>
        <p:spPr bwMode="auto">
          <a:xfrm>
            <a:off x="574741" y="958738"/>
            <a:ext cx="7967149" cy="0"/>
          </a:xfrm>
          <a:prstGeom prst="line">
            <a:avLst/>
          </a:prstGeom>
          <a:noFill/>
          <a:ln w="54720">
            <a:solidFill>
              <a:srgbClr val="000000"/>
            </a:solidFill>
            <a:round/>
            <a:headEnd/>
            <a:tailEnd/>
          </a:ln>
        </p:spPr>
        <p:txBody>
          <a:bodyPr lIns="82945" tIns="41473" rIns="82945" bIns="41473"/>
          <a:lstStyle/>
          <a:p>
            <a:endParaRPr lang="en-US"/>
          </a:p>
        </p:txBody>
      </p:sp>
      <p:sp>
        <p:nvSpPr>
          <p:cNvPr id="8194" name="Text Box 2"/>
          <p:cNvSpPr txBox="1">
            <a:spLocks noChangeArrowheads="1"/>
          </p:cNvSpPr>
          <p:nvPr/>
        </p:nvSpPr>
        <p:spPr bwMode="auto">
          <a:xfrm>
            <a:off x="459505" y="1315745"/>
            <a:ext cx="8180336" cy="3098284"/>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Times New Roman" pitchFamily="18" charset="0"/>
                <a:cs typeface="Times New Roman" pitchFamily="18" charset="0"/>
              </a:rPr>
              <a:t>Java has been described as WORA (Write once, Run Anywhere)</a:t>
            </a:r>
          </a:p>
          <a:p>
            <a:pPr marL="391686" lvl="1" indent="-19584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Times New Roman" pitchFamily="18" charset="0"/>
                <a:cs typeface="Times New Roman" pitchFamily="18" charset="0"/>
              </a:rPr>
              <a:t>In most cases, this is true.  </a:t>
            </a:r>
          </a:p>
          <a:p>
            <a:pPr marL="391686" lvl="1" indent="-19584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Times New Roman" pitchFamily="18" charset="0"/>
                <a:cs typeface="Times New Roman" pitchFamily="18" charset="0"/>
              </a:rPr>
              <a:t>Not always true with GUI.</a:t>
            </a:r>
          </a:p>
          <a:p>
            <a:pPr marL="391686" lvl="1" indent="-19584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Times New Roman" pitchFamily="18" charset="0"/>
                <a:cs typeface="Times New Roman" pitchFamily="18" charset="0"/>
              </a:rPr>
              <a:t>Doesn't always come for free.  Can require a lot of testing.</a:t>
            </a:r>
          </a:p>
          <a:p>
            <a:pPr marL="391686" lvl="1" indent="-19584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latin typeface="Times New Roman" pitchFamily="18" charset="0"/>
              <a:cs typeface="Times New Roman" pitchFamily="18" charset="0"/>
            </a:endParaRPr>
          </a:p>
          <a:p>
            <a:pPr marL="191523" indent="-19152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Times New Roman" pitchFamily="18" charset="0"/>
                <a:cs typeface="Times New Roman" pitchFamily="18" charset="0"/>
              </a:rPr>
              <a:t>Because Java source code is compiled to byte code and the byte code is interpreted, Java code can be executed anywhere an interpreter is available.</a:t>
            </a:r>
          </a:p>
          <a:p>
            <a:pPr marL="191523" indent="-19152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2000" dirty="0">
              <a:latin typeface="Times New Roman" pitchFamily="18" charset="0"/>
              <a:cs typeface="Times New Roman" pitchFamily="18" charset="0"/>
            </a:endParaRPr>
          </a:p>
          <a:p>
            <a:pPr marL="191523" indent="-19152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Times New Roman" pitchFamily="18" charset="0"/>
                <a:cs typeface="Times New Roman" pitchFamily="18" charset="0"/>
              </a:rPr>
              <a:t>The "Interpreter" is call the Java Virtual Machine</a:t>
            </a: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latin typeface="Helvetica" charset="0"/>
            </a:endParaRPr>
          </a:p>
        </p:txBody>
      </p:sp>
      <p:sp>
        <p:nvSpPr>
          <p:cNvPr id="8195" name="Text Box 3"/>
          <p:cNvSpPr txBox="1">
            <a:spLocks noChangeArrowheads="1"/>
          </p:cNvSpPr>
          <p:nvPr/>
        </p:nvSpPr>
        <p:spPr bwMode="auto">
          <a:xfrm>
            <a:off x="1127876" y="476491"/>
            <a:ext cx="7127365"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 pos="3283248" algn="l"/>
                <a:tab pos="3939898" algn="l"/>
                <a:tab pos="4596548" algn="l"/>
                <a:tab pos="5253198" algn="l"/>
                <a:tab pos="5909847" algn="l"/>
                <a:tab pos="6566497" algn="l"/>
              </a:tabLst>
            </a:pPr>
            <a:r>
              <a:rPr lang="en-GB" sz="2500" dirty="0">
                <a:latin typeface="Helvetica" charset="0"/>
              </a:rPr>
              <a:t>Platform Independence.  How does Java do it?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Line 1"/>
          <p:cNvSpPr>
            <a:spLocks noChangeShapeType="1"/>
          </p:cNvSpPr>
          <p:nvPr/>
        </p:nvSpPr>
        <p:spPr bwMode="auto">
          <a:xfrm>
            <a:off x="527206" y="958738"/>
            <a:ext cx="7967150" cy="0"/>
          </a:xfrm>
          <a:prstGeom prst="line">
            <a:avLst/>
          </a:prstGeom>
          <a:noFill/>
          <a:ln w="54720">
            <a:solidFill>
              <a:srgbClr val="000000"/>
            </a:solidFill>
            <a:round/>
            <a:headEnd/>
            <a:tailEnd/>
          </a:ln>
        </p:spPr>
        <p:txBody>
          <a:bodyPr lIns="82945" tIns="41473" rIns="82945" bIns="41473"/>
          <a:lstStyle/>
          <a:p>
            <a:endParaRPr lang="en-US"/>
          </a:p>
        </p:txBody>
      </p:sp>
      <p:sp>
        <p:nvSpPr>
          <p:cNvPr id="9218" name="Text Box 2"/>
          <p:cNvSpPr txBox="1">
            <a:spLocks noChangeArrowheads="1"/>
          </p:cNvSpPr>
          <p:nvPr/>
        </p:nvSpPr>
        <p:spPr bwMode="auto">
          <a:xfrm>
            <a:off x="411970" y="1315746"/>
            <a:ext cx="8180337" cy="615553"/>
          </a:xfrm>
          <a:prstGeom prst="rect">
            <a:avLst/>
          </a:prstGeom>
          <a:noFill/>
          <a:ln w="9525">
            <a:noFill/>
            <a:miter lim="800000"/>
            <a:headEnd/>
            <a:tailEnd/>
          </a:ln>
        </p:spPr>
        <p:txBody>
          <a:bodyPr lIns="0" tIns="0" rIns="0" bIns="0">
            <a:spAutoFit/>
          </a:bodyPr>
          <a:lstStyle/>
          <a:p>
            <a:pPr marL="191523" indent="-191523">
              <a:buClr>
                <a:srgbClr val="000000"/>
              </a:buClr>
              <a:buSzPct val="70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Times New Roman" pitchFamily="18" charset="0"/>
                <a:cs typeface="Times New Roman" pitchFamily="18" charset="0"/>
              </a:rPr>
              <a:t>Traditionally, source code had to be compiled for the target hardware and OS platform:</a:t>
            </a:r>
          </a:p>
        </p:txBody>
      </p:sp>
      <p:sp>
        <p:nvSpPr>
          <p:cNvPr id="9219" name="Text Box 3"/>
          <p:cNvSpPr txBox="1">
            <a:spLocks noChangeArrowheads="1"/>
          </p:cNvSpPr>
          <p:nvPr/>
        </p:nvSpPr>
        <p:spPr bwMode="auto">
          <a:xfrm>
            <a:off x="2610103" y="447700"/>
            <a:ext cx="3755263"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 pos="3283248" algn="l"/>
              </a:tabLst>
            </a:pPr>
            <a:r>
              <a:rPr lang="en-GB" sz="2500" dirty="0">
                <a:latin typeface="Helvetica" charset="0"/>
              </a:rPr>
              <a:t>The Java Virtual Machine.</a:t>
            </a:r>
          </a:p>
        </p:txBody>
      </p:sp>
      <p:sp>
        <p:nvSpPr>
          <p:cNvPr id="9220" name="AutoShape 4"/>
          <p:cNvSpPr>
            <a:spLocks noChangeArrowheads="1"/>
          </p:cNvSpPr>
          <p:nvPr/>
        </p:nvSpPr>
        <p:spPr bwMode="auto">
          <a:xfrm>
            <a:off x="857070" y="3564318"/>
            <a:ext cx="1404442" cy="246221"/>
          </a:xfrm>
          <a:prstGeom prst="roundRect">
            <a:avLst>
              <a:gd name="adj" fmla="val 199"/>
            </a:avLst>
          </a:prstGeom>
          <a:solidFill>
            <a:srgbClr val="FFFFFF"/>
          </a:solidFill>
          <a:ln w="18360">
            <a:solidFill>
              <a:srgbClr val="000000"/>
            </a:solidFill>
            <a:round/>
            <a:headEnd/>
            <a:tailEnd/>
          </a:ln>
        </p:spPr>
        <p:txBody>
          <a:bodyPr lIns="0" tIns="0" rIns="0" bIns="0" anchor="ctr" anchorCtr="1">
            <a:spAutoFit/>
          </a:bodyPr>
          <a:lstStyle/>
          <a:p>
            <a:pPr>
              <a:buClr>
                <a:srgbClr val="000000"/>
              </a:buClr>
              <a:buSzPct val="60000"/>
              <a:tabLst>
                <a:tab pos="656650" algn="l"/>
                <a:tab pos="1313299" algn="l"/>
              </a:tabLst>
            </a:pPr>
            <a:r>
              <a:rPr lang="en-GB" sz="1600" dirty="0">
                <a:latin typeface="Helvetica" charset="0"/>
              </a:rPr>
              <a:t>Source.cpp</a:t>
            </a:r>
          </a:p>
        </p:txBody>
      </p:sp>
      <p:sp>
        <p:nvSpPr>
          <p:cNvPr id="9221" name="AutoShape 5"/>
          <p:cNvSpPr>
            <a:spLocks noChangeArrowheads="1"/>
          </p:cNvSpPr>
          <p:nvPr/>
        </p:nvSpPr>
        <p:spPr bwMode="auto">
          <a:xfrm>
            <a:off x="6107524" y="2196748"/>
            <a:ext cx="1549928" cy="246221"/>
          </a:xfrm>
          <a:prstGeom prst="roundRect">
            <a:avLst>
              <a:gd name="adj" fmla="val 199"/>
            </a:avLst>
          </a:prstGeom>
          <a:solidFill>
            <a:srgbClr val="FFFFFF"/>
          </a:solidFill>
          <a:ln w="18360">
            <a:solidFill>
              <a:srgbClr val="000000"/>
            </a:solidFill>
            <a:round/>
            <a:headEnd/>
            <a:tailEnd/>
          </a:ln>
        </p:spPr>
        <p:txBody>
          <a:bodyPr lIns="0" tIns="0" rIns="0" bIns="0" anchor="ctr" anchorCtr="1">
            <a:spAutoFit/>
          </a:bodyPr>
          <a:lstStyle/>
          <a:p>
            <a:pPr>
              <a:buClr>
                <a:srgbClr val="000000"/>
              </a:buClr>
              <a:buSzPct val="60000"/>
              <a:tabLst>
                <a:tab pos="656650" algn="l"/>
                <a:tab pos="1313299" algn="l"/>
              </a:tabLst>
            </a:pPr>
            <a:r>
              <a:rPr lang="en-GB" sz="1600" dirty="0">
                <a:latin typeface="Helvetica" charset="0"/>
              </a:rPr>
              <a:t>i386 binary</a:t>
            </a:r>
          </a:p>
        </p:txBody>
      </p:sp>
      <p:sp>
        <p:nvSpPr>
          <p:cNvPr id="9222" name="AutoShape 6"/>
          <p:cNvSpPr>
            <a:spLocks noChangeArrowheads="1"/>
          </p:cNvSpPr>
          <p:nvPr/>
        </p:nvSpPr>
        <p:spPr bwMode="auto">
          <a:xfrm>
            <a:off x="6107524" y="3306639"/>
            <a:ext cx="1547047" cy="246221"/>
          </a:xfrm>
          <a:prstGeom prst="roundRect">
            <a:avLst>
              <a:gd name="adj" fmla="val 199"/>
            </a:avLst>
          </a:prstGeom>
          <a:solidFill>
            <a:srgbClr val="FFFFFF"/>
          </a:solidFill>
          <a:ln w="18360">
            <a:solidFill>
              <a:srgbClr val="000000"/>
            </a:solidFill>
            <a:round/>
            <a:headEnd/>
            <a:tailEnd/>
          </a:ln>
        </p:spPr>
        <p:txBody>
          <a:bodyPr lIns="0" tIns="0" rIns="0" bIns="0" anchor="ctr" anchorCtr="1">
            <a:spAutoFit/>
          </a:bodyPr>
          <a:lstStyle/>
          <a:p>
            <a:pPr>
              <a:buClr>
                <a:srgbClr val="000000"/>
              </a:buClr>
              <a:buSzPct val="60000"/>
              <a:tabLst>
                <a:tab pos="656650" algn="l"/>
                <a:tab pos="1313299" algn="l"/>
              </a:tabLst>
            </a:pPr>
            <a:r>
              <a:rPr lang="en-GB" sz="1600" dirty="0">
                <a:latin typeface="Helvetica" charset="0"/>
              </a:rPr>
              <a:t>SPARC binary</a:t>
            </a:r>
          </a:p>
        </p:txBody>
      </p:sp>
      <p:sp>
        <p:nvSpPr>
          <p:cNvPr id="9223" name="AutoShape 7"/>
          <p:cNvSpPr>
            <a:spLocks noChangeArrowheads="1"/>
          </p:cNvSpPr>
          <p:nvPr/>
        </p:nvSpPr>
        <p:spPr bwMode="auto">
          <a:xfrm>
            <a:off x="6107524" y="4415090"/>
            <a:ext cx="1547047" cy="246221"/>
          </a:xfrm>
          <a:prstGeom prst="roundRect">
            <a:avLst>
              <a:gd name="adj" fmla="val 199"/>
            </a:avLst>
          </a:prstGeom>
          <a:solidFill>
            <a:srgbClr val="FFFFFF"/>
          </a:solidFill>
          <a:ln w="18360">
            <a:solidFill>
              <a:srgbClr val="000000"/>
            </a:solidFill>
            <a:round/>
            <a:headEnd/>
            <a:tailEnd/>
          </a:ln>
        </p:spPr>
        <p:txBody>
          <a:bodyPr lIns="0" tIns="0" rIns="0" bIns="0" anchor="ctr" anchorCtr="1">
            <a:spAutoFit/>
          </a:bodyPr>
          <a:lstStyle/>
          <a:p>
            <a:pPr>
              <a:buClr>
                <a:srgbClr val="000000"/>
              </a:buClr>
              <a:buSzPct val="60000"/>
              <a:tabLst>
                <a:tab pos="656650" algn="l"/>
                <a:tab pos="1313299" algn="l"/>
              </a:tabLst>
            </a:pPr>
            <a:r>
              <a:rPr lang="en-GB" sz="1600" dirty="0">
                <a:latin typeface="Helvetica" charset="0"/>
              </a:rPr>
              <a:t>PPC binary</a:t>
            </a:r>
          </a:p>
        </p:txBody>
      </p:sp>
      <p:sp>
        <p:nvSpPr>
          <p:cNvPr id="9224" name="Oval 8"/>
          <p:cNvSpPr>
            <a:spLocks noChangeArrowheads="1"/>
          </p:cNvSpPr>
          <p:nvPr/>
        </p:nvSpPr>
        <p:spPr bwMode="auto">
          <a:xfrm>
            <a:off x="3197808" y="2196748"/>
            <a:ext cx="1714140" cy="692468"/>
          </a:xfrm>
          <a:prstGeom prst="ellipse">
            <a:avLst/>
          </a:prstGeom>
          <a:solidFill>
            <a:srgbClr val="FFFFFF"/>
          </a:solidFill>
          <a:ln w="9525">
            <a:solidFill>
              <a:srgbClr val="000000"/>
            </a:solidFill>
            <a:round/>
            <a:headEnd/>
            <a:tailEnd/>
          </a:ln>
        </p:spPr>
        <p:txBody>
          <a:bodyPr lIns="0" tIns="0" rIns="0" bIns="0" anchor="ctr" anchorCtr="1">
            <a:spAutoFit/>
          </a:bodyPr>
          <a:lstStyle/>
          <a:p>
            <a:pPr algn="ctr">
              <a:buClr>
                <a:srgbClr val="000000"/>
              </a:buClr>
              <a:buSzPct val="60000"/>
              <a:tabLst>
                <a:tab pos="656650" algn="l"/>
                <a:tab pos="1313299" algn="l"/>
              </a:tabLst>
            </a:pPr>
            <a:r>
              <a:rPr lang="en-GB" sz="1600" dirty="0">
                <a:latin typeface="Helvetica" charset="0"/>
              </a:rPr>
              <a:t>Windows </a:t>
            </a:r>
          </a:p>
          <a:p>
            <a:pPr algn="ctr">
              <a:buClr>
                <a:srgbClr val="000000"/>
              </a:buClr>
              <a:buSzPct val="60000"/>
              <a:tabLst>
                <a:tab pos="656650" algn="l"/>
                <a:tab pos="1313299" algn="l"/>
              </a:tabLst>
            </a:pPr>
            <a:r>
              <a:rPr lang="en-GB" sz="1600" dirty="0">
                <a:latin typeface="Helvetica" charset="0"/>
              </a:rPr>
              <a:t>Compiler</a:t>
            </a:r>
          </a:p>
        </p:txBody>
      </p:sp>
      <p:sp>
        <p:nvSpPr>
          <p:cNvPr id="9225" name="Oval 9"/>
          <p:cNvSpPr>
            <a:spLocks noChangeArrowheads="1"/>
          </p:cNvSpPr>
          <p:nvPr/>
        </p:nvSpPr>
        <p:spPr bwMode="auto">
          <a:xfrm>
            <a:off x="3217974" y="3306639"/>
            <a:ext cx="1714140" cy="692468"/>
          </a:xfrm>
          <a:prstGeom prst="ellipse">
            <a:avLst/>
          </a:prstGeom>
          <a:solidFill>
            <a:srgbClr val="FFFFFF"/>
          </a:solidFill>
          <a:ln w="9525">
            <a:solidFill>
              <a:srgbClr val="000000"/>
            </a:solidFill>
            <a:round/>
            <a:headEnd/>
            <a:tailEnd/>
          </a:ln>
        </p:spPr>
        <p:txBody>
          <a:bodyPr lIns="0" tIns="0" rIns="0" bIns="0" anchor="ctr" anchorCtr="1">
            <a:spAutoFit/>
          </a:bodyPr>
          <a:lstStyle/>
          <a:p>
            <a:pPr algn="ctr">
              <a:buClr>
                <a:srgbClr val="000000"/>
              </a:buClr>
              <a:buSzPct val="60000"/>
              <a:tabLst>
                <a:tab pos="656650" algn="l"/>
                <a:tab pos="1313299" algn="l"/>
              </a:tabLst>
            </a:pPr>
            <a:r>
              <a:rPr lang="en-GB" sz="1600" dirty="0">
                <a:latin typeface="Helvetica" charset="0"/>
              </a:rPr>
              <a:t>Solaris</a:t>
            </a:r>
          </a:p>
          <a:p>
            <a:pPr algn="ctr">
              <a:buClr>
                <a:srgbClr val="000000"/>
              </a:buClr>
              <a:buSzPct val="60000"/>
              <a:tabLst>
                <a:tab pos="656650" algn="l"/>
                <a:tab pos="1313299" algn="l"/>
              </a:tabLst>
            </a:pPr>
            <a:r>
              <a:rPr lang="en-GB" sz="1600" dirty="0">
                <a:latin typeface="Helvetica" charset="0"/>
              </a:rPr>
              <a:t>Compiler</a:t>
            </a:r>
          </a:p>
        </p:txBody>
      </p:sp>
      <p:sp>
        <p:nvSpPr>
          <p:cNvPr id="9226" name="Oval 10"/>
          <p:cNvSpPr>
            <a:spLocks noChangeArrowheads="1"/>
          </p:cNvSpPr>
          <p:nvPr/>
        </p:nvSpPr>
        <p:spPr bwMode="auto">
          <a:xfrm>
            <a:off x="3199248" y="4415090"/>
            <a:ext cx="1714140" cy="692468"/>
          </a:xfrm>
          <a:prstGeom prst="ellipse">
            <a:avLst/>
          </a:prstGeom>
          <a:solidFill>
            <a:srgbClr val="FFFFFF"/>
          </a:solidFill>
          <a:ln w="9525">
            <a:solidFill>
              <a:srgbClr val="000000"/>
            </a:solidFill>
            <a:round/>
            <a:headEnd/>
            <a:tailEnd/>
          </a:ln>
        </p:spPr>
        <p:txBody>
          <a:bodyPr lIns="0" tIns="0" rIns="0" bIns="0" anchor="ctr" anchorCtr="1">
            <a:spAutoFit/>
          </a:bodyPr>
          <a:lstStyle/>
          <a:p>
            <a:pPr algn="ctr">
              <a:buClr>
                <a:srgbClr val="000000"/>
              </a:buClr>
              <a:buSzPct val="60000"/>
              <a:tabLst>
                <a:tab pos="656650" algn="l"/>
                <a:tab pos="1313299" algn="l"/>
              </a:tabLst>
            </a:pPr>
            <a:r>
              <a:rPr lang="en-GB" sz="1600" dirty="0">
                <a:latin typeface="Helvetica" charset="0"/>
              </a:rPr>
              <a:t>Mac</a:t>
            </a:r>
          </a:p>
          <a:p>
            <a:pPr algn="ctr">
              <a:buClr>
                <a:srgbClr val="000000"/>
              </a:buClr>
              <a:buSzPct val="60000"/>
              <a:tabLst>
                <a:tab pos="656650" algn="l"/>
                <a:tab pos="1313299" algn="l"/>
              </a:tabLst>
            </a:pPr>
            <a:r>
              <a:rPr lang="en-GB" sz="1600" dirty="0">
                <a:latin typeface="Helvetica" charset="0"/>
              </a:rPr>
              <a:t>Compiler</a:t>
            </a:r>
          </a:p>
        </p:txBody>
      </p:sp>
      <p:sp>
        <p:nvSpPr>
          <p:cNvPr id="9227" name="Line 11"/>
          <p:cNvSpPr>
            <a:spLocks noChangeShapeType="1"/>
          </p:cNvSpPr>
          <p:nvPr/>
        </p:nvSpPr>
        <p:spPr bwMode="auto">
          <a:xfrm>
            <a:off x="2273036" y="3715470"/>
            <a:ext cx="906046" cy="0"/>
          </a:xfrm>
          <a:prstGeom prst="line">
            <a:avLst/>
          </a:prstGeom>
          <a:noFill/>
          <a:ln w="18360">
            <a:solidFill>
              <a:srgbClr val="000000"/>
            </a:solidFill>
            <a:round/>
            <a:headEnd/>
            <a:tailEnd type="triangle" w="lg" len="lg"/>
          </a:ln>
        </p:spPr>
        <p:txBody>
          <a:bodyPr lIns="82945" tIns="41473" rIns="82945" bIns="41473"/>
          <a:lstStyle/>
          <a:p>
            <a:endParaRPr lang="en-US"/>
          </a:p>
        </p:txBody>
      </p:sp>
      <p:sp>
        <p:nvSpPr>
          <p:cNvPr id="9228" name="Line 12"/>
          <p:cNvSpPr>
            <a:spLocks noChangeShapeType="1"/>
          </p:cNvSpPr>
          <p:nvPr/>
        </p:nvSpPr>
        <p:spPr bwMode="auto">
          <a:xfrm flipV="1">
            <a:off x="2283120" y="2811435"/>
            <a:ext cx="1021281" cy="738487"/>
          </a:xfrm>
          <a:prstGeom prst="line">
            <a:avLst/>
          </a:prstGeom>
          <a:noFill/>
          <a:ln w="18360">
            <a:solidFill>
              <a:srgbClr val="000000"/>
            </a:solidFill>
            <a:round/>
            <a:headEnd/>
            <a:tailEnd type="triangle" w="lg" len="lg"/>
          </a:ln>
        </p:spPr>
        <p:txBody>
          <a:bodyPr lIns="82945" tIns="41473" rIns="82945" bIns="41473"/>
          <a:lstStyle/>
          <a:p>
            <a:endParaRPr lang="en-US"/>
          </a:p>
        </p:txBody>
      </p:sp>
      <p:sp>
        <p:nvSpPr>
          <p:cNvPr id="9229" name="Line 13"/>
          <p:cNvSpPr>
            <a:spLocks noChangeShapeType="1"/>
          </p:cNvSpPr>
          <p:nvPr/>
        </p:nvSpPr>
        <p:spPr bwMode="auto">
          <a:xfrm>
            <a:off x="2283119" y="3899732"/>
            <a:ext cx="972306" cy="729850"/>
          </a:xfrm>
          <a:prstGeom prst="line">
            <a:avLst/>
          </a:prstGeom>
          <a:noFill/>
          <a:ln w="18360">
            <a:solidFill>
              <a:srgbClr val="000000"/>
            </a:solidFill>
            <a:round/>
            <a:headEnd/>
            <a:tailEnd type="triangle" w="lg" len="lg"/>
          </a:ln>
        </p:spPr>
        <p:txBody>
          <a:bodyPr lIns="82945" tIns="41473" rIns="82945" bIns="41473"/>
          <a:lstStyle/>
          <a:p>
            <a:endParaRPr lang="en-US"/>
          </a:p>
        </p:txBody>
      </p:sp>
      <p:sp>
        <p:nvSpPr>
          <p:cNvPr id="9230" name="Line 14"/>
          <p:cNvSpPr>
            <a:spLocks noChangeShapeType="1"/>
          </p:cNvSpPr>
          <p:nvPr/>
        </p:nvSpPr>
        <p:spPr bwMode="auto">
          <a:xfrm>
            <a:off x="4913388" y="2586866"/>
            <a:ext cx="1146601" cy="0"/>
          </a:xfrm>
          <a:prstGeom prst="line">
            <a:avLst/>
          </a:prstGeom>
          <a:noFill/>
          <a:ln w="18360">
            <a:solidFill>
              <a:srgbClr val="000000"/>
            </a:solidFill>
            <a:round/>
            <a:headEnd/>
            <a:tailEnd type="triangle" w="lg" len="lg"/>
          </a:ln>
        </p:spPr>
        <p:txBody>
          <a:bodyPr lIns="82945" tIns="41473" rIns="82945" bIns="41473"/>
          <a:lstStyle/>
          <a:p>
            <a:endParaRPr lang="en-US"/>
          </a:p>
        </p:txBody>
      </p:sp>
      <p:sp>
        <p:nvSpPr>
          <p:cNvPr id="9231" name="Line 15"/>
          <p:cNvSpPr>
            <a:spLocks noChangeShapeType="1"/>
          </p:cNvSpPr>
          <p:nvPr/>
        </p:nvSpPr>
        <p:spPr bwMode="auto">
          <a:xfrm>
            <a:off x="4937875" y="3682360"/>
            <a:ext cx="1146601" cy="0"/>
          </a:xfrm>
          <a:prstGeom prst="line">
            <a:avLst/>
          </a:prstGeom>
          <a:noFill/>
          <a:ln w="18360">
            <a:solidFill>
              <a:srgbClr val="000000"/>
            </a:solidFill>
            <a:round/>
            <a:headEnd/>
            <a:tailEnd type="triangle" w="lg" len="lg"/>
          </a:ln>
        </p:spPr>
        <p:txBody>
          <a:bodyPr lIns="82945" tIns="41473" rIns="82945" bIns="41473"/>
          <a:lstStyle/>
          <a:p>
            <a:endParaRPr lang="en-US"/>
          </a:p>
        </p:txBody>
      </p:sp>
      <p:sp>
        <p:nvSpPr>
          <p:cNvPr id="9232" name="Line 16"/>
          <p:cNvSpPr>
            <a:spLocks noChangeShapeType="1"/>
          </p:cNvSpPr>
          <p:nvPr/>
        </p:nvSpPr>
        <p:spPr bwMode="auto">
          <a:xfrm>
            <a:off x="4929233" y="4799448"/>
            <a:ext cx="1145161" cy="0"/>
          </a:xfrm>
          <a:prstGeom prst="line">
            <a:avLst/>
          </a:prstGeom>
          <a:noFill/>
          <a:ln w="18360">
            <a:solidFill>
              <a:srgbClr val="000000"/>
            </a:solidFill>
            <a:round/>
            <a:headEnd/>
            <a:tailEnd type="triangle" w="lg" len="lg"/>
          </a:ln>
        </p:spPr>
        <p:txBody>
          <a:bodyPr lIns="82945" tIns="41473" rIns="82945" bIns="41473"/>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Line 1"/>
          <p:cNvSpPr>
            <a:spLocks noChangeShapeType="1"/>
          </p:cNvSpPr>
          <p:nvPr/>
        </p:nvSpPr>
        <p:spPr bwMode="auto">
          <a:xfrm>
            <a:off x="498397" y="958738"/>
            <a:ext cx="7967150" cy="0"/>
          </a:xfrm>
          <a:prstGeom prst="line">
            <a:avLst/>
          </a:prstGeom>
          <a:noFill/>
          <a:ln w="54720">
            <a:solidFill>
              <a:srgbClr val="000000"/>
            </a:solidFill>
            <a:round/>
            <a:headEnd/>
            <a:tailEnd/>
          </a:ln>
        </p:spPr>
        <p:txBody>
          <a:bodyPr lIns="82945" tIns="41473" rIns="82945" bIns="41473"/>
          <a:lstStyle/>
          <a:p>
            <a:endParaRPr lang="en-US"/>
          </a:p>
        </p:txBody>
      </p:sp>
      <p:sp>
        <p:nvSpPr>
          <p:cNvPr id="10242" name="Text Box 2"/>
          <p:cNvSpPr txBox="1">
            <a:spLocks noChangeArrowheads="1"/>
          </p:cNvSpPr>
          <p:nvPr/>
        </p:nvSpPr>
        <p:spPr bwMode="auto">
          <a:xfrm>
            <a:off x="527207" y="1317185"/>
            <a:ext cx="7948423" cy="641201"/>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Times New Roman" pitchFamily="18" charset="0"/>
                <a:cs typeface="Times New Roman" pitchFamily="18" charset="0"/>
              </a:rPr>
              <a:t>Java source files (.java) are compiled to Java </a:t>
            </a:r>
            <a:r>
              <a:rPr lang="en-GB" sz="2000" dirty="0" err="1">
                <a:latin typeface="Times New Roman" pitchFamily="18" charset="0"/>
                <a:cs typeface="Times New Roman" pitchFamily="18" charset="0"/>
              </a:rPr>
              <a:t>bytecode</a:t>
            </a:r>
            <a:r>
              <a:rPr lang="en-GB" sz="2000" dirty="0">
                <a:latin typeface="Times New Roman" pitchFamily="18" charset="0"/>
                <a:cs typeface="Times New Roman" pitchFamily="18" charset="0"/>
              </a:rPr>
              <a:t> (.class)</a:t>
            </a:r>
          </a:p>
          <a:p>
            <a:pPr marL="191523" indent="-19152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err="1">
                <a:latin typeface="Times New Roman" pitchFamily="18" charset="0"/>
                <a:cs typeface="Times New Roman" pitchFamily="18" charset="0"/>
              </a:rPr>
              <a:t>Bytecode</a:t>
            </a:r>
            <a:r>
              <a:rPr lang="en-GB" sz="2000" dirty="0">
                <a:latin typeface="Times New Roman" pitchFamily="18" charset="0"/>
                <a:cs typeface="Times New Roman" pitchFamily="18" charset="0"/>
              </a:rPr>
              <a:t> is interpreted on the target platform within a Java Virtual Machine</a:t>
            </a:r>
          </a:p>
        </p:txBody>
      </p:sp>
      <p:sp>
        <p:nvSpPr>
          <p:cNvPr id="10243" name="Text Box 3"/>
          <p:cNvSpPr txBox="1">
            <a:spLocks noChangeArrowheads="1"/>
          </p:cNvSpPr>
          <p:nvPr/>
        </p:nvSpPr>
        <p:spPr bwMode="auto">
          <a:xfrm>
            <a:off x="2581294" y="447700"/>
            <a:ext cx="3755263"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 pos="3283248" algn="l"/>
              </a:tabLst>
            </a:pPr>
            <a:r>
              <a:rPr lang="en-GB" sz="2500" dirty="0">
                <a:latin typeface="Helvetica" charset="0"/>
              </a:rPr>
              <a:t>The Java Virtual Machine.</a:t>
            </a:r>
          </a:p>
        </p:txBody>
      </p:sp>
      <p:sp>
        <p:nvSpPr>
          <p:cNvPr id="10244" name="AutoShape 4"/>
          <p:cNvSpPr>
            <a:spLocks noChangeArrowheads="1"/>
          </p:cNvSpPr>
          <p:nvPr/>
        </p:nvSpPr>
        <p:spPr bwMode="auto">
          <a:xfrm>
            <a:off x="675573" y="3958753"/>
            <a:ext cx="1404442" cy="246221"/>
          </a:xfrm>
          <a:prstGeom prst="roundRect">
            <a:avLst>
              <a:gd name="adj" fmla="val 199"/>
            </a:avLst>
          </a:prstGeom>
          <a:solidFill>
            <a:srgbClr val="FFFFFF"/>
          </a:solidFill>
          <a:ln w="18360">
            <a:solidFill>
              <a:srgbClr val="000000"/>
            </a:solidFill>
            <a:round/>
            <a:headEnd/>
            <a:tailEnd/>
          </a:ln>
        </p:spPr>
        <p:txBody>
          <a:bodyPr lIns="0" tIns="0" rIns="0" bIns="0" anchor="ctr" anchorCtr="1">
            <a:spAutoFit/>
          </a:bodyPr>
          <a:lstStyle/>
          <a:p>
            <a:pPr>
              <a:buClr>
                <a:srgbClr val="000000"/>
              </a:buClr>
              <a:buSzPct val="60000"/>
              <a:tabLst>
                <a:tab pos="656650" algn="l"/>
                <a:tab pos="1313299" algn="l"/>
              </a:tabLst>
            </a:pPr>
            <a:r>
              <a:rPr lang="en-GB" sz="1600" dirty="0">
                <a:latin typeface="Helvetica" charset="0"/>
              </a:rPr>
              <a:t>Source.java</a:t>
            </a:r>
          </a:p>
        </p:txBody>
      </p:sp>
      <p:sp>
        <p:nvSpPr>
          <p:cNvPr id="10245" name="AutoShape 5"/>
          <p:cNvSpPr>
            <a:spLocks noChangeArrowheads="1"/>
          </p:cNvSpPr>
          <p:nvPr/>
        </p:nvSpPr>
        <p:spPr bwMode="auto">
          <a:xfrm>
            <a:off x="6569910" y="2799919"/>
            <a:ext cx="1549928" cy="246221"/>
          </a:xfrm>
          <a:prstGeom prst="roundRect">
            <a:avLst>
              <a:gd name="adj" fmla="val 199"/>
            </a:avLst>
          </a:prstGeom>
          <a:solidFill>
            <a:srgbClr val="FFFFFF"/>
          </a:solidFill>
          <a:ln w="18360">
            <a:solidFill>
              <a:srgbClr val="000000"/>
            </a:solidFill>
            <a:round/>
            <a:headEnd/>
            <a:tailEnd/>
          </a:ln>
        </p:spPr>
        <p:txBody>
          <a:bodyPr lIns="0" tIns="0" rIns="0" bIns="0" anchor="ctr" anchorCtr="1">
            <a:spAutoFit/>
          </a:bodyPr>
          <a:lstStyle/>
          <a:p>
            <a:pPr>
              <a:buClr>
                <a:srgbClr val="000000"/>
              </a:buClr>
              <a:buSzPct val="60000"/>
              <a:tabLst>
                <a:tab pos="656650" algn="l"/>
                <a:tab pos="1313299" algn="l"/>
              </a:tabLst>
            </a:pPr>
            <a:r>
              <a:rPr lang="en-GB" sz="1600" dirty="0">
                <a:latin typeface="Helvetica" charset="0"/>
              </a:rPr>
              <a:t>i386 VM</a:t>
            </a:r>
          </a:p>
        </p:txBody>
      </p:sp>
      <p:sp>
        <p:nvSpPr>
          <p:cNvPr id="10246" name="AutoShape 6"/>
          <p:cNvSpPr>
            <a:spLocks noChangeArrowheads="1"/>
          </p:cNvSpPr>
          <p:nvPr/>
        </p:nvSpPr>
        <p:spPr bwMode="auto">
          <a:xfrm>
            <a:off x="6569910" y="3909809"/>
            <a:ext cx="1547047" cy="246221"/>
          </a:xfrm>
          <a:prstGeom prst="roundRect">
            <a:avLst>
              <a:gd name="adj" fmla="val 199"/>
            </a:avLst>
          </a:prstGeom>
          <a:solidFill>
            <a:srgbClr val="FFFFFF"/>
          </a:solidFill>
          <a:ln w="18360">
            <a:solidFill>
              <a:srgbClr val="000000"/>
            </a:solidFill>
            <a:round/>
            <a:headEnd/>
            <a:tailEnd/>
          </a:ln>
        </p:spPr>
        <p:txBody>
          <a:bodyPr lIns="0" tIns="0" rIns="0" bIns="0" anchor="ctr" anchorCtr="1">
            <a:spAutoFit/>
          </a:bodyPr>
          <a:lstStyle/>
          <a:p>
            <a:pPr>
              <a:buClr>
                <a:srgbClr val="000000"/>
              </a:buClr>
              <a:buSzPct val="60000"/>
              <a:tabLst>
                <a:tab pos="656650" algn="l"/>
                <a:tab pos="1313299" algn="l"/>
              </a:tabLst>
            </a:pPr>
            <a:r>
              <a:rPr lang="en-GB" sz="1600" dirty="0">
                <a:latin typeface="Helvetica" charset="0"/>
              </a:rPr>
              <a:t>SPARC VM</a:t>
            </a:r>
          </a:p>
        </p:txBody>
      </p:sp>
      <p:sp>
        <p:nvSpPr>
          <p:cNvPr id="10247" name="AutoShape 7"/>
          <p:cNvSpPr>
            <a:spLocks noChangeArrowheads="1"/>
          </p:cNvSpPr>
          <p:nvPr/>
        </p:nvSpPr>
        <p:spPr bwMode="auto">
          <a:xfrm>
            <a:off x="6569910" y="5018259"/>
            <a:ext cx="1547047" cy="246221"/>
          </a:xfrm>
          <a:prstGeom prst="roundRect">
            <a:avLst>
              <a:gd name="adj" fmla="val 199"/>
            </a:avLst>
          </a:prstGeom>
          <a:solidFill>
            <a:srgbClr val="FFFFFF"/>
          </a:solidFill>
          <a:ln w="18360">
            <a:solidFill>
              <a:srgbClr val="000000"/>
            </a:solidFill>
            <a:round/>
            <a:headEnd/>
            <a:tailEnd/>
          </a:ln>
        </p:spPr>
        <p:txBody>
          <a:bodyPr lIns="0" tIns="0" rIns="0" bIns="0" anchor="ctr" anchorCtr="1">
            <a:spAutoFit/>
          </a:bodyPr>
          <a:lstStyle/>
          <a:p>
            <a:pPr>
              <a:buClr>
                <a:srgbClr val="000000"/>
              </a:buClr>
              <a:buSzPct val="60000"/>
              <a:tabLst>
                <a:tab pos="656650" algn="l"/>
                <a:tab pos="1313299" algn="l"/>
              </a:tabLst>
            </a:pPr>
            <a:r>
              <a:rPr lang="en-GB" sz="1600" dirty="0">
                <a:latin typeface="Helvetica" charset="0"/>
              </a:rPr>
              <a:t>PPC VM</a:t>
            </a:r>
          </a:p>
        </p:txBody>
      </p:sp>
      <p:sp>
        <p:nvSpPr>
          <p:cNvPr id="10248" name="Oval 8"/>
          <p:cNvSpPr>
            <a:spLocks noChangeArrowheads="1"/>
          </p:cNvSpPr>
          <p:nvPr/>
        </p:nvSpPr>
        <p:spPr bwMode="auto">
          <a:xfrm>
            <a:off x="2669162" y="3958753"/>
            <a:ext cx="1270480" cy="692468"/>
          </a:xfrm>
          <a:prstGeom prst="ellipse">
            <a:avLst/>
          </a:prstGeom>
          <a:solidFill>
            <a:srgbClr val="FFFFFF"/>
          </a:solidFill>
          <a:ln w="9525">
            <a:solidFill>
              <a:srgbClr val="000000"/>
            </a:solidFill>
            <a:round/>
            <a:headEnd/>
            <a:tailEnd/>
          </a:ln>
        </p:spPr>
        <p:txBody>
          <a:bodyPr lIns="0" tIns="0" rIns="0" bIns="0" anchor="ctr" anchorCtr="1">
            <a:spAutoFit/>
          </a:bodyPr>
          <a:lstStyle/>
          <a:p>
            <a:pPr algn="ctr">
              <a:buClr>
                <a:srgbClr val="000000"/>
              </a:buClr>
              <a:buSzPct val="60000"/>
              <a:tabLst>
                <a:tab pos="656650" algn="l"/>
              </a:tabLst>
            </a:pPr>
            <a:r>
              <a:rPr lang="en-GB" sz="1600" dirty="0">
                <a:latin typeface="Helvetica" charset="0"/>
              </a:rPr>
              <a:t>Java</a:t>
            </a:r>
          </a:p>
          <a:p>
            <a:pPr algn="ctr">
              <a:buClr>
                <a:srgbClr val="000000"/>
              </a:buClr>
              <a:buSzPct val="60000"/>
              <a:tabLst>
                <a:tab pos="656650" algn="l"/>
              </a:tabLst>
            </a:pPr>
            <a:r>
              <a:rPr lang="en-GB" sz="1600" dirty="0">
                <a:latin typeface="Helvetica" charset="0"/>
              </a:rPr>
              <a:t>Compiler</a:t>
            </a:r>
          </a:p>
        </p:txBody>
      </p:sp>
      <p:sp>
        <p:nvSpPr>
          <p:cNvPr id="10249" name="AutoShape 9"/>
          <p:cNvSpPr>
            <a:spLocks noChangeArrowheads="1"/>
          </p:cNvSpPr>
          <p:nvPr/>
        </p:nvSpPr>
        <p:spPr bwMode="auto">
          <a:xfrm>
            <a:off x="4517263" y="3986105"/>
            <a:ext cx="1348265" cy="738664"/>
          </a:xfrm>
          <a:prstGeom prst="roundRect">
            <a:avLst>
              <a:gd name="adj" fmla="val 111"/>
            </a:avLst>
          </a:prstGeom>
          <a:solidFill>
            <a:srgbClr val="FFFFFF"/>
          </a:solidFill>
          <a:ln w="18360">
            <a:solidFill>
              <a:srgbClr val="000000"/>
            </a:solidFill>
            <a:round/>
            <a:headEnd/>
            <a:tailEnd/>
          </a:ln>
        </p:spPr>
        <p:txBody>
          <a:bodyPr lIns="0" tIns="0" rIns="0" bIns="0" anchor="ctr" anchorCtr="1">
            <a:spAutoFit/>
          </a:bodyPr>
          <a:lstStyle/>
          <a:p>
            <a:pPr algn="ctr">
              <a:buClr>
                <a:srgbClr val="000000"/>
              </a:buClr>
              <a:buSzPct val="60000"/>
              <a:tabLst>
                <a:tab pos="656650" algn="l"/>
                <a:tab pos="1313299" algn="l"/>
              </a:tabLst>
            </a:pPr>
            <a:r>
              <a:rPr lang="en-GB" sz="1600" dirty="0">
                <a:latin typeface="Helvetica" charset="0"/>
              </a:rPr>
              <a:t>Java </a:t>
            </a:r>
          </a:p>
          <a:p>
            <a:pPr algn="ctr">
              <a:buClr>
                <a:srgbClr val="000000"/>
              </a:buClr>
              <a:buSzPct val="60000"/>
              <a:tabLst>
                <a:tab pos="656650" algn="l"/>
                <a:tab pos="1313299" algn="l"/>
              </a:tabLst>
            </a:pPr>
            <a:r>
              <a:rPr lang="en-GB" sz="1600" dirty="0" err="1">
                <a:latin typeface="Helvetica" charset="0"/>
              </a:rPr>
              <a:t>Bytecode</a:t>
            </a:r>
            <a:endParaRPr lang="en-GB" sz="1600" dirty="0">
              <a:latin typeface="Helvetica" charset="0"/>
            </a:endParaRPr>
          </a:p>
          <a:p>
            <a:pPr algn="ctr">
              <a:buClr>
                <a:srgbClr val="000000"/>
              </a:buClr>
              <a:buSzPct val="60000"/>
              <a:tabLst>
                <a:tab pos="656650" algn="l"/>
                <a:tab pos="1313299" algn="l"/>
              </a:tabLst>
            </a:pPr>
            <a:r>
              <a:rPr lang="en-GB" sz="1600" dirty="0" err="1">
                <a:latin typeface="Helvetica" charset="0"/>
              </a:rPr>
              <a:t>Source.class</a:t>
            </a:r>
            <a:endParaRPr lang="en-GB" sz="1600" dirty="0">
              <a:latin typeface="Helvetica" charset="0"/>
            </a:endParaRPr>
          </a:p>
        </p:txBody>
      </p:sp>
      <p:sp>
        <p:nvSpPr>
          <p:cNvPr id="10250" name="Line 10"/>
          <p:cNvSpPr>
            <a:spLocks noChangeShapeType="1"/>
          </p:cNvSpPr>
          <p:nvPr/>
        </p:nvSpPr>
        <p:spPr bwMode="auto">
          <a:xfrm>
            <a:off x="2120348" y="4337354"/>
            <a:ext cx="520004" cy="0"/>
          </a:xfrm>
          <a:prstGeom prst="line">
            <a:avLst/>
          </a:prstGeom>
          <a:noFill/>
          <a:ln w="18360">
            <a:solidFill>
              <a:srgbClr val="000000"/>
            </a:solidFill>
            <a:round/>
            <a:headEnd/>
            <a:tailEnd type="triangle" w="lg" len="lg"/>
          </a:ln>
        </p:spPr>
        <p:txBody>
          <a:bodyPr lIns="82945" tIns="41473" rIns="82945" bIns="41473"/>
          <a:lstStyle/>
          <a:p>
            <a:endParaRPr lang="en-US"/>
          </a:p>
        </p:txBody>
      </p:sp>
      <p:sp>
        <p:nvSpPr>
          <p:cNvPr id="10251" name="Line 11"/>
          <p:cNvSpPr>
            <a:spLocks noChangeShapeType="1"/>
          </p:cNvSpPr>
          <p:nvPr/>
        </p:nvSpPr>
        <p:spPr bwMode="auto">
          <a:xfrm>
            <a:off x="3959808" y="4357508"/>
            <a:ext cx="548812" cy="0"/>
          </a:xfrm>
          <a:prstGeom prst="line">
            <a:avLst/>
          </a:prstGeom>
          <a:noFill/>
          <a:ln w="18360">
            <a:solidFill>
              <a:srgbClr val="000000"/>
            </a:solidFill>
            <a:round/>
            <a:headEnd/>
            <a:tailEnd type="triangle" w="lg" len="lg"/>
          </a:ln>
        </p:spPr>
        <p:txBody>
          <a:bodyPr lIns="82945" tIns="41473" rIns="82945" bIns="41473"/>
          <a:lstStyle/>
          <a:p>
            <a:endParaRPr lang="en-US"/>
          </a:p>
        </p:txBody>
      </p:sp>
      <p:sp>
        <p:nvSpPr>
          <p:cNvPr id="10252" name="Line 12"/>
          <p:cNvSpPr>
            <a:spLocks noChangeShapeType="1"/>
          </p:cNvSpPr>
          <p:nvPr/>
        </p:nvSpPr>
        <p:spPr bwMode="auto">
          <a:xfrm flipV="1">
            <a:off x="5905861" y="3355584"/>
            <a:ext cx="653966" cy="797509"/>
          </a:xfrm>
          <a:prstGeom prst="line">
            <a:avLst/>
          </a:prstGeom>
          <a:noFill/>
          <a:ln w="18360">
            <a:solidFill>
              <a:srgbClr val="000000"/>
            </a:solidFill>
            <a:round/>
            <a:headEnd/>
            <a:tailEnd type="triangle" w="lg" len="lg"/>
          </a:ln>
        </p:spPr>
        <p:txBody>
          <a:bodyPr lIns="82945" tIns="41473" rIns="82945" bIns="41473"/>
          <a:lstStyle/>
          <a:p>
            <a:endParaRPr lang="en-US"/>
          </a:p>
        </p:txBody>
      </p:sp>
      <p:sp>
        <p:nvSpPr>
          <p:cNvPr id="10253" name="Line 13"/>
          <p:cNvSpPr>
            <a:spLocks noChangeShapeType="1"/>
          </p:cNvSpPr>
          <p:nvPr/>
        </p:nvSpPr>
        <p:spPr bwMode="auto">
          <a:xfrm>
            <a:off x="5877051" y="4386299"/>
            <a:ext cx="674132" cy="0"/>
          </a:xfrm>
          <a:prstGeom prst="line">
            <a:avLst/>
          </a:prstGeom>
          <a:noFill/>
          <a:ln w="18360">
            <a:solidFill>
              <a:srgbClr val="000000"/>
            </a:solidFill>
            <a:round/>
            <a:headEnd/>
            <a:tailEnd type="triangle" w="lg" len="lg"/>
          </a:ln>
        </p:spPr>
        <p:txBody>
          <a:bodyPr lIns="82945" tIns="41473" rIns="82945" bIns="41473"/>
          <a:lstStyle/>
          <a:p>
            <a:endParaRPr lang="en-US"/>
          </a:p>
        </p:txBody>
      </p:sp>
      <p:sp>
        <p:nvSpPr>
          <p:cNvPr id="10254" name="Line 14"/>
          <p:cNvSpPr>
            <a:spLocks noChangeShapeType="1"/>
          </p:cNvSpPr>
          <p:nvPr/>
        </p:nvSpPr>
        <p:spPr bwMode="auto">
          <a:xfrm>
            <a:off x="5895778" y="4590715"/>
            <a:ext cx="645323" cy="738487"/>
          </a:xfrm>
          <a:prstGeom prst="line">
            <a:avLst/>
          </a:prstGeom>
          <a:noFill/>
          <a:ln w="18360">
            <a:solidFill>
              <a:srgbClr val="000000"/>
            </a:solidFill>
            <a:round/>
            <a:headEnd/>
            <a:tailEnd type="triangle" w="lg" len="lg"/>
          </a:ln>
        </p:spPr>
        <p:txBody>
          <a:bodyPr lIns="82945" tIns="41473" rIns="82945" bIns="41473"/>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Line 1"/>
          <p:cNvSpPr>
            <a:spLocks noChangeShapeType="1"/>
          </p:cNvSpPr>
          <p:nvPr/>
        </p:nvSpPr>
        <p:spPr bwMode="auto">
          <a:xfrm>
            <a:off x="537290" y="958738"/>
            <a:ext cx="7967149" cy="0"/>
          </a:xfrm>
          <a:prstGeom prst="line">
            <a:avLst/>
          </a:prstGeom>
          <a:noFill/>
          <a:ln w="54720">
            <a:solidFill>
              <a:srgbClr val="000000"/>
            </a:solidFill>
            <a:round/>
            <a:headEnd/>
            <a:tailEnd/>
          </a:ln>
        </p:spPr>
        <p:txBody>
          <a:bodyPr lIns="82945" tIns="41473" rIns="82945" bIns="41473"/>
          <a:lstStyle/>
          <a:p>
            <a:endParaRPr lang="en-US"/>
          </a:p>
        </p:txBody>
      </p:sp>
      <p:sp>
        <p:nvSpPr>
          <p:cNvPr id="12290" name="Text Box 2"/>
          <p:cNvSpPr txBox="1">
            <a:spLocks noChangeArrowheads="1"/>
          </p:cNvSpPr>
          <p:nvPr/>
        </p:nvSpPr>
        <p:spPr bwMode="auto">
          <a:xfrm>
            <a:off x="422054" y="1317186"/>
            <a:ext cx="8334465" cy="3698448"/>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Times New Roman" pitchFamily="18" charset="0"/>
                <a:cs typeface="Times New Roman" pitchFamily="18" charset="0"/>
              </a:rPr>
              <a:t>The Java SDK comes in three versions:</a:t>
            </a:r>
          </a:p>
          <a:p>
            <a:pPr marL="391686" lvl="1" indent="-19584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Times New Roman" pitchFamily="18" charset="0"/>
                <a:cs typeface="Times New Roman" pitchFamily="18" charset="0"/>
              </a:rPr>
              <a:t>J2ME - Micro Edition (for handheld and portable devices)</a:t>
            </a:r>
          </a:p>
          <a:p>
            <a:pPr marL="391686" lvl="1" indent="-19584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Times New Roman" pitchFamily="18" charset="0"/>
                <a:cs typeface="Times New Roman" pitchFamily="18" charset="0"/>
              </a:rPr>
              <a:t>J2SE - Standard Edition (PC development)</a:t>
            </a:r>
          </a:p>
          <a:p>
            <a:pPr marL="391686" lvl="1" indent="-195843">
              <a:spcBef>
                <a:spcPts val="249"/>
              </a:spcBef>
              <a:buClr>
                <a:srgbClr val="000000"/>
              </a:buClr>
              <a:buSzPct val="70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Times New Roman" pitchFamily="18" charset="0"/>
                <a:cs typeface="Times New Roman" pitchFamily="18" charset="0"/>
              </a:rPr>
              <a:t>J2EE - Enterprise Edition (Distributed and Enterprise Computing)</a:t>
            </a:r>
          </a:p>
          <a:p>
            <a:pPr marL="391686" lvl="1" indent="-19584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latin typeface="Times New Roman" pitchFamily="18" charset="0"/>
              <a:cs typeface="Times New Roman" pitchFamily="18" charset="0"/>
            </a:endParaRPr>
          </a:p>
          <a:p>
            <a:pPr marL="191523" indent="-19152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Times New Roman" pitchFamily="18" charset="0"/>
                <a:cs typeface="Times New Roman" pitchFamily="18" charset="0"/>
              </a:rPr>
              <a:t>The SDK is a set of command line tools for developing Java applications:</a:t>
            </a: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err="1">
                <a:latin typeface="Times New Roman" pitchFamily="18" charset="0"/>
                <a:cs typeface="Times New Roman" pitchFamily="18" charset="0"/>
              </a:rPr>
              <a:t>javac</a:t>
            </a:r>
            <a:r>
              <a:rPr lang="en-GB" dirty="0">
                <a:latin typeface="Times New Roman" pitchFamily="18" charset="0"/>
                <a:cs typeface="Times New Roman" pitchFamily="18" charset="0"/>
              </a:rPr>
              <a:t> - Java Compiler</a:t>
            </a: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latin typeface="Times New Roman" pitchFamily="18" charset="0"/>
                <a:cs typeface="Times New Roman" pitchFamily="18" charset="0"/>
              </a:rPr>
              <a:t>java - Java Interpreter (Java VM)</a:t>
            </a: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err="1">
                <a:latin typeface="Times New Roman" pitchFamily="18" charset="0"/>
                <a:cs typeface="Times New Roman" pitchFamily="18" charset="0"/>
              </a:rPr>
              <a:t>appletviewer</a:t>
            </a:r>
            <a:r>
              <a:rPr lang="en-GB" dirty="0">
                <a:latin typeface="Times New Roman" pitchFamily="18" charset="0"/>
                <a:cs typeface="Times New Roman" pitchFamily="18" charset="0"/>
              </a:rPr>
              <a:t> - Run applets without a browser</a:t>
            </a: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err="1">
                <a:latin typeface="Times New Roman" pitchFamily="18" charset="0"/>
                <a:cs typeface="Times New Roman" pitchFamily="18" charset="0"/>
              </a:rPr>
              <a:t>javadoc</a:t>
            </a:r>
            <a:r>
              <a:rPr lang="en-GB" dirty="0">
                <a:latin typeface="Times New Roman" pitchFamily="18" charset="0"/>
                <a:cs typeface="Times New Roman" pitchFamily="18" charset="0"/>
              </a:rPr>
              <a:t> - automated documentation generator</a:t>
            </a: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err="1">
                <a:latin typeface="Times New Roman" pitchFamily="18" charset="0"/>
                <a:cs typeface="Times New Roman" pitchFamily="18" charset="0"/>
              </a:rPr>
              <a:t>jdb</a:t>
            </a:r>
            <a:r>
              <a:rPr lang="en-GB" dirty="0">
                <a:latin typeface="Times New Roman" pitchFamily="18" charset="0"/>
                <a:cs typeface="Times New Roman" pitchFamily="18" charset="0"/>
              </a:rPr>
              <a:t> - Java debugger</a:t>
            </a:r>
          </a:p>
          <a:p>
            <a:pPr marL="391686" lvl="1" indent="-195843">
              <a:spcBef>
                <a:spcPts val="249"/>
              </a:spcBef>
              <a:buClr>
                <a:srgbClr val="000000"/>
              </a:buClr>
              <a:buSzPct val="8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latin typeface="Helvetica" charset="0"/>
            </a:endParaRPr>
          </a:p>
        </p:txBody>
      </p:sp>
      <p:sp>
        <p:nvSpPr>
          <p:cNvPr id="12291" name="Text Box 3"/>
          <p:cNvSpPr txBox="1">
            <a:spLocks noChangeArrowheads="1"/>
          </p:cNvSpPr>
          <p:nvPr/>
        </p:nvSpPr>
        <p:spPr bwMode="auto">
          <a:xfrm>
            <a:off x="1561452" y="457776"/>
            <a:ext cx="6299104" cy="384721"/>
          </a:xfrm>
          <a:prstGeom prst="rect">
            <a:avLst/>
          </a:prstGeom>
          <a:noFill/>
          <a:ln w="9525">
            <a:noFill/>
            <a:miter lim="800000"/>
            <a:headEnd/>
            <a:tailEnd/>
          </a:ln>
        </p:spPr>
        <p:txBody>
          <a:bodyPr lIns="0" tIns="0" rIns="0" bIns="0">
            <a:spAutoFit/>
          </a:bodyPr>
          <a:lstStyle/>
          <a:p>
            <a:pPr>
              <a:buClr>
                <a:srgbClr val="000000"/>
              </a:buClr>
              <a:buSzPct val="38000"/>
              <a:tabLst>
                <a:tab pos="656650" algn="l"/>
                <a:tab pos="1313299" algn="l"/>
                <a:tab pos="1969949" algn="l"/>
                <a:tab pos="2626599" algn="l"/>
                <a:tab pos="3283248" algn="l"/>
                <a:tab pos="3939898" algn="l"/>
                <a:tab pos="4596548" algn="l"/>
                <a:tab pos="5253198" algn="l"/>
                <a:tab pos="5909847" algn="l"/>
              </a:tabLst>
            </a:pPr>
            <a:r>
              <a:rPr lang="en-GB" sz="2500" dirty="0">
                <a:latin typeface="Helvetica" charset="0"/>
              </a:rPr>
              <a:t>The Java Software Development Kit (SDK)</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TotalTime>
  <Words>714</Words>
  <Application>Microsoft Office PowerPoint</Application>
  <PresentationFormat>On-screen Show (4:3)</PresentationFormat>
  <Paragraphs>111</Paragraphs>
  <Slides>17</Slides>
  <Notes>9</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Himanshu Verma</dc:creator>
  <cp:lastModifiedBy>hp</cp:lastModifiedBy>
  <cp:revision>12</cp:revision>
  <dcterms:created xsi:type="dcterms:W3CDTF">2017-03-11T08:40:30Z</dcterms:created>
  <dcterms:modified xsi:type="dcterms:W3CDTF">2018-08-16T09:09:53Z</dcterms:modified>
</cp:coreProperties>
</file>