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63" r:id="rId10"/>
    <p:sldId id="266" r:id="rId11"/>
    <p:sldId id="264" r:id="rId12"/>
    <p:sldId id="265" r:id="rId13"/>
    <p:sldId id="267" r:id="rId14"/>
    <p:sldId id="268" r:id="rId15"/>
    <p:sldId id="262" r:id="rId16"/>
    <p:sldId id="273" r:id="rId17"/>
    <p:sldId id="274" r:id="rId18"/>
    <p:sldId id="278" r:id="rId19"/>
    <p:sldId id="279" r:id="rId20"/>
    <p:sldId id="280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>
      <p:cViewPr varScale="1">
        <p:scale>
          <a:sx n="86" d="100"/>
          <a:sy n="86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60180324681637"/>
          <c:y val="0.24280555555555555"/>
          <c:w val="0.77005480217750566"/>
          <c:h val="0.50627843394575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FrontEnd</c:v>
                </c:pt>
                <c:pt idx="1">
                  <c:v>BackEnd</c:v>
                </c:pt>
                <c:pt idx="2">
                  <c:v>Goal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25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3-47EE-80DA-B5092C75B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5843488"/>
        <c:axId val="355844144"/>
      </c:barChart>
      <c:catAx>
        <c:axId val="35584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44144"/>
        <c:crosses val="autoZero"/>
        <c:auto val="1"/>
        <c:lblAlgn val="ctr"/>
        <c:lblOffset val="100"/>
        <c:noMultiLvlLbl val="0"/>
      </c:catAx>
      <c:valAx>
        <c:axId val="3558441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584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0.74336</cdr:x>
      <cdr:y>0.29925</cdr:y>
    </cdr:from>
    <cdr:to>
      <cdr:x>0.98097</cdr:x>
      <cdr:y>0.37799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2A5A7EE-3C2D-484F-890E-3B76FD7D6141}"/>
            </a:ext>
          </a:extLst>
        </cdr:cNvPr>
        <cdr:cNvSpPr txBox="1"/>
      </cdr:nvSpPr>
      <cdr:spPr>
        <a:xfrm xmlns:a="http://schemas.openxmlformats.org/drawingml/2006/main">
          <a:off x="6048672" y="1368152"/>
          <a:ext cx="1933364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100%</a:t>
          </a:r>
          <a:endParaRPr lang="en-IN" sz="2000" b="1" dirty="0"/>
        </a:p>
      </cdr:txBody>
    </cdr:sp>
  </cdr:relSizeAnchor>
  <cdr:relSizeAnchor xmlns:cdr="http://schemas.openxmlformats.org/drawingml/2006/chartDrawing">
    <cdr:from>
      <cdr:x>0.27434</cdr:x>
      <cdr:y>0.45674</cdr:y>
    </cdr:from>
    <cdr:to>
      <cdr:x>0.38671</cdr:x>
      <cdr:y>0.65674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11A1DFB-5CEF-4B95-8C83-5A67FC654E3E}"/>
            </a:ext>
          </a:extLst>
        </cdr:cNvPr>
        <cdr:cNvSpPr txBox="1"/>
      </cdr:nvSpPr>
      <cdr:spPr>
        <a:xfrm xmlns:a="http://schemas.openxmlformats.org/drawingml/2006/main">
          <a:off x="2232248" y="208823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25%</a:t>
          </a:r>
          <a:endParaRPr lang="en-IN" sz="2000" b="1" dirty="0"/>
        </a:p>
      </cdr:txBody>
    </cdr:sp>
  </cdr:relSizeAnchor>
  <cdr:relSizeAnchor xmlns:cdr="http://schemas.openxmlformats.org/drawingml/2006/chartDrawing">
    <cdr:from>
      <cdr:x>0.15087</cdr:x>
      <cdr:y>0.61424</cdr:y>
    </cdr:from>
    <cdr:to>
      <cdr:x>0.26324</cdr:x>
      <cdr:y>0.72584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1B2BD32-590C-4512-BAFE-6DB57DDBE347}"/>
            </a:ext>
          </a:extLst>
        </cdr:cNvPr>
        <cdr:cNvSpPr txBox="1"/>
      </cdr:nvSpPr>
      <cdr:spPr>
        <a:xfrm xmlns:a="http://schemas.openxmlformats.org/drawingml/2006/main">
          <a:off x="1227591" y="2808312"/>
          <a:ext cx="914400" cy="510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5%</a:t>
          </a:r>
          <a:endParaRPr lang="en-IN" sz="20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10/23/2020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" TargetMode="External"/><Relationship Id="rId2" Type="http://schemas.openxmlformats.org/officeDocument/2006/relationships/hyperlink" Target="https://in.tradingview.com/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reframe.cc/" TargetMode="External"/><Relationship Id="rId4" Type="http://schemas.openxmlformats.org/officeDocument/2006/relationships/hyperlink" Target="https://stockchart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7487840" cy="1740249"/>
          </a:xfrm>
        </p:spPr>
        <p:txBody>
          <a:bodyPr/>
          <a:lstStyle/>
          <a:p>
            <a:r>
              <a:rPr lang="en-US" sz="4400" dirty="0"/>
              <a:t>Back-Testing For </a:t>
            </a:r>
            <a:br>
              <a:rPr lang="en-US" sz="4400" dirty="0"/>
            </a:br>
            <a:r>
              <a:rPr lang="en-US" sz="4400" dirty="0"/>
              <a:t>Stock Market Strategies </a:t>
            </a:r>
            <a:endParaRPr lang="en-US" sz="4400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55776" y="4109653"/>
            <a:ext cx="6335712" cy="1234575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</a:p>
          <a:p>
            <a:r>
              <a:rPr lang="en-US" dirty="0"/>
              <a:t>Darshan ,Priyanshu ,Tanmay &amp; Yash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4A7F-EEF5-4FA9-9196-71645E5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B365-667C-43A7-950A-A8825632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16564"/>
            <a:ext cx="8229600" cy="4572000"/>
          </a:xfrm>
        </p:spPr>
        <p:txBody>
          <a:bodyPr/>
          <a:lstStyle/>
          <a:p>
            <a:r>
              <a:rPr lang="en-US" dirty="0"/>
              <a:t>Text Editors – To easily manage Different Files at once while working with different files altogether.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9E81A-D817-4D0D-B8A5-F71F73645A9C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F6352-BB8D-460B-BE7C-44FE42F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0" y="3764474"/>
            <a:ext cx="2058969" cy="1565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5A35C-C6DB-446F-9AC3-91D08C79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97" y="3902564"/>
            <a:ext cx="2058969" cy="1484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A20248-119A-438B-A8E4-B62A8CFDA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631" y="3813281"/>
            <a:ext cx="1855069" cy="1855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A0A59-7A9E-45CD-B90A-74F9DBDC7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862120"/>
            <a:ext cx="2382353" cy="15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EE3F-7C1E-42C9-8CBB-0FB777E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AE67-387F-42E9-A84D-9CA11550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Front End:- To Make A series of Webpages with distinct design.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02AFB-9061-4132-B286-FC8D0BF6B5C6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4BCFB-B6F5-4AC1-9FCB-FDDF341A8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3" r="1679" b="32150"/>
          <a:stretch/>
        </p:blipFill>
        <p:spPr>
          <a:xfrm>
            <a:off x="755576" y="3140968"/>
            <a:ext cx="5993975" cy="2116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145F-2584-435F-899E-43B48076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140968"/>
            <a:ext cx="2646040" cy="2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081-D029-4D6B-9B7E-515889CA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  <a:endParaRPr lang="en-IN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A166E8F-FE4C-4D52-8994-708FF6AA1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97327"/>
              </p:ext>
            </p:extLst>
          </p:nvPr>
        </p:nvGraphicFramePr>
        <p:xfrm>
          <a:off x="755576" y="1340768"/>
          <a:ext cx="8136904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30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246DB-0D2A-47C9-8017-8C722AD76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02" y="1600199"/>
            <a:ext cx="8153638" cy="50691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BE5F7-93A8-4B87-B873-EEF5E785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4906888" cy="1047382"/>
          </a:xfrm>
        </p:spPr>
        <p:txBody>
          <a:bodyPr/>
          <a:lstStyle/>
          <a:p>
            <a:r>
              <a:rPr lang="en-IN" dirty="0"/>
              <a:t>Prototypes For Front-End</a:t>
            </a:r>
          </a:p>
        </p:txBody>
      </p:sp>
    </p:spTree>
    <p:extLst>
      <p:ext uri="{BB962C8B-B14F-4D97-AF65-F5344CB8AC3E}">
        <p14:creationId xmlns:p14="http://schemas.microsoft.com/office/powerpoint/2010/main" val="42106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264179-6553-4AD9-9EF0-7BFC5FE91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86" y="1772816"/>
            <a:ext cx="7710146" cy="47197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0C2215-3CDF-4AB9-A16F-354DFC4AF873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E9A724-E402-4B4C-8761-E95C3354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4906888" cy="1047382"/>
          </a:xfrm>
        </p:spPr>
        <p:txBody>
          <a:bodyPr/>
          <a:lstStyle/>
          <a:p>
            <a:r>
              <a:rPr lang="en-IN" dirty="0"/>
              <a:t>Prototypes For Front-End</a:t>
            </a:r>
          </a:p>
        </p:txBody>
      </p:sp>
    </p:spTree>
    <p:extLst>
      <p:ext uri="{BB962C8B-B14F-4D97-AF65-F5344CB8AC3E}">
        <p14:creationId xmlns:p14="http://schemas.microsoft.com/office/powerpoint/2010/main" val="102200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BA0EE8-F838-40EB-97E7-C539001A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26" y="1600199"/>
            <a:ext cx="7704897" cy="480134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F15654-F49A-4DE3-94C0-B66EBFF2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4906888" cy="1047382"/>
          </a:xfrm>
        </p:spPr>
        <p:txBody>
          <a:bodyPr/>
          <a:lstStyle/>
          <a:p>
            <a:r>
              <a:rPr lang="en-IN" dirty="0"/>
              <a:t>Prototypes For 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32591-FE19-4207-81DE-D70B4D9B63A9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9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8BF3FC-AE60-4D70-A716-B47855A86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600200"/>
            <a:ext cx="5976664" cy="520714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926432-1A84-4292-9667-C7DCE494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4906888" cy="1047382"/>
          </a:xfrm>
        </p:spPr>
        <p:txBody>
          <a:bodyPr/>
          <a:lstStyle/>
          <a:p>
            <a:r>
              <a:rPr lang="en-IN" dirty="0"/>
              <a:t>Prototypes For 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23F7A-3E9E-4D0E-9ED1-151534F7864E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1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9CAF3-2632-49AA-A7F2-DB0B00379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84" y="1600200"/>
            <a:ext cx="7724756" cy="478112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EDFBC0-A99D-4A6F-9342-A1E1B7F4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4"/>
            <a:ext cx="4906888" cy="1047382"/>
          </a:xfrm>
        </p:spPr>
        <p:txBody>
          <a:bodyPr/>
          <a:lstStyle/>
          <a:p>
            <a:r>
              <a:rPr lang="en-IN" dirty="0"/>
              <a:t>Prototypes For 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008C7-81C9-46D8-93F2-A05EFAF3BCAC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2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CDBE-0BED-4111-8010-53BA1840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Each Group 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2FD3-CE41-4C95-B5C0-F26797FB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Indicators will be done by all.</a:t>
            </a:r>
          </a:p>
          <a:p>
            <a:r>
              <a:rPr lang="en-US" dirty="0"/>
              <a:t>Priyanshu will Code the Back Testing Algorithm.</a:t>
            </a:r>
          </a:p>
          <a:p>
            <a:r>
              <a:rPr lang="en-US" dirty="0"/>
              <a:t>Tanmay will Integrate that code to HTML &amp; make a basic set of webpages.</a:t>
            </a:r>
          </a:p>
          <a:p>
            <a:r>
              <a:rPr lang="en-US" dirty="0"/>
              <a:t>Darshan &amp; Yash will use HTML,CSS,JS &amp; BOOTSTRAP to design our website into our desired stage.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76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0114-C5BF-4268-A4F4-7C719E9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Expected Outcome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593A-DFE7-4EAE-84C3-C12149F9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Completion of project : -</a:t>
            </a:r>
          </a:p>
          <a:p>
            <a:r>
              <a:rPr lang="en-US" dirty="0"/>
              <a:t>For Us:-</a:t>
            </a:r>
          </a:p>
          <a:p>
            <a:r>
              <a:rPr lang="en-IN" dirty="0"/>
              <a:t>Learn Python, Django, HTML, CSS, JAVASCRIPT, BOOTSTRAP, etc.</a:t>
            </a:r>
          </a:p>
          <a:p>
            <a:r>
              <a:rPr lang="en-IN" b="1" dirty="0"/>
              <a:t>Team Work.</a:t>
            </a:r>
          </a:p>
          <a:p>
            <a:r>
              <a:rPr lang="en-IN" dirty="0"/>
              <a:t>How to deal with such future projects.</a:t>
            </a:r>
          </a:p>
          <a:p>
            <a:r>
              <a:rPr lang="en-IN" dirty="0"/>
              <a:t>For Project Purposes:-</a:t>
            </a:r>
          </a:p>
          <a:p>
            <a:pPr marL="64008" indent="0">
              <a:buNone/>
            </a:pPr>
            <a:r>
              <a:rPr lang="en-IN" dirty="0">
                <a:sym typeface="Wingdings" panose="05000000000000000000" pitchFamily="2" charset="2"/>
              </a:rPr>
              <a:t>      A Working Website that show profit/loss in % by          	back-testing of different strategies, using 	different &amp; multiple indicators.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8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3852-33B7-4406-BA99-95E4593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10FA-504C-4AA8-9E23-A4C809DD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34888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To Make A Back Testing Algorithm to Check Different Trading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2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B982-ECC2-4B22-829E-FFD1DB3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EB3B-B32B-487E-8BAD-2F3930BD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Yahoo For Fetching Data of different Stocks/Companies.</a:t>
            </a:r>
          </a:p>
          <a:p>
            <a:r>
              <a:rPr lang="en-IN" dirty="0"/>
              <a:t>Trading View- </a:t>
            </a:r>
            <a:r>
              <a:rPr lang="en-IN" dirty="0">
                <a:hlinkClick r:id="rId2"/>
              </a:rPr>
              <a:t>https://in.tradingview.com/chart/</a:t>
            </a:r>
            <a:r>
              <a:rPr lang="en-IN" dirty="0"/>
              <a:t>- as a reference to check our algorithms for indicators &amp; also to few formulas for indicators.</a:t>
            </a:r>
          </a:p>
          <a:p>
            <a:r>
              <a:rPr lang="en-IN" dirty="0"/>
              <a:t>Investopedia - </a:t>
            </a:r>
            <a:r>
              <a:rPr lang="en-IN" dirty="0">
                <a:hlinkClick r:id="rId3"/>
              </a:rPr>
              <a:t>https://www.investopedia.com/</a:t>
            </a:r>
            <a:r>
              <a:rPr lang="en-IN" dirty="0"/>
              <a:t> &amp; </a:t>
            </a:r>
          </a:p>
          <a:p>
            <a:r>
              <a:rPr lang="en-IN" dirty="0"/>
              <a:t> Stock charts - </a:t>
            </a:r>
            <a:r>
              <a:rPr lang="en-IN" dirty="0">
                <a:hlinkClick r:id="rId4"/>
              </a:rPr>
              <a:t>https://stockcharts.com/</a:t>
            </a:r>
            <a:r>
              <a:rPr lang="en-IN" dirty="0"/>
              <a:t> for formulas of different indicators.</a:t>
            </a:r>
          </a:p>
          <a:p>
            <a:r>
              <a:rPr lang="en-IN" dirty="0"/>
              <a:t>Wireframing - </a:t>
            </a:r>
            <a:r>
              <a:rPr lang="en-IN" dirty="0">
                <a:hlinkClick r:id="rId5"/>
              </a:rPr>
              <a:t>https://wireframe.cc/</a:t>
            </a:r>
            <a:r>
              <a:rPr lang="en-IN" dirty="0"/>
              <a:t> for making website’s wireframe(sketch).</a:t>
            </a:r>
          </a:p>
        </p:txBody>
      </p:sp>
    </p:spTree>
    <p:extLst>
      <p:ext uri="{BB962C8B-B14F-4D97-AF65-F5344CB8AC3E}">
        <p14:creationId xmlns:p14="http://schemas.microsoft.com/office/powerpoint/2010/main" val="210734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F28C-FC69-48D4-8559-BA23D4C8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029347"/>
            <a:ext cx="4876800" cy="799306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17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BA2A-F456-48F6-BC42-E8F47A1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52C4-178E-4074-A9F8-F6947E0A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Trade or Invest In a Company, certain People use Different Trading Strategies.</a:t>
            </a:r>
          </a:p>
          <a:p>
            <a:r>
              <a:rPr lang="en-US" dirty="0"/>
              <a:t>First, we have to download the </a:t>
            </a:r>
            <a:r>
              <a:rPr lang="en-US" b="1" dirty="0"/>
              <a:t>accurate</a:t>
            </a:r>
            <a:r>
              <a:rPr lang="en-US" dirty="0"/>
              <a:t> data into excel sheets.</a:t>
            </a:r>
          </a:p>
          <a:p>
            <a:r>
              <a:rPr lang="en-US" dirty="0"/>
              <a:t>Then after that we have to make formula applicable in excel for indicators used in strategies.</a:t>
            </a:r>
          </a:p>
          <a:p>
            <a:r>
              <a:rPr lang="en-US" dirty="0"/>
              <a:t>But Still We Can’t Use Excel To Back-Test Strategies.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35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3F10-58AB-424B-B096-EDEFAD73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CF4B-1DC3-4D66-8E9A-751B8D69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Problems with this process: -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/>
              <a:t>It is a very long process.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/>
              <a:t>Finding Accurate Data is Much Harder as we’ve experienced such problem.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/>
              <a:t>Making Formulas In Excel Isn’t Easy, For Complex Algorithms(formulas) of Indicators.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/>
              <a:t>To Even Find Correct Formulas For indicators &amp; Back testing Algorithm is a challenge.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/>
              <a:t>We Will Have to Update Data Again &amp; Again after each Day because Stock-Market changes Everyday.</a:t>
            </a:r>
          </a:p>
          <a:p>
            <a:pPr marL="578358" indent="-514350">
              <a:buFont typeface="+mj-lt"/>
              <a:buAutoNum type="arabicPeriod"/>
            </a:pPr>
            <a:endParaRPr lang="en-US" sz="2400" dirty="0"/>
          </a:p>
          <a:p>
            <a:pPr marL="64008" indent="0">
              <a:buNone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7A3DA-69FF-4CAE-A21F-6088E0615F4B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6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2B38-46A2-494A-BD24-62730546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482952" cy="799306"/>
          </a:xfrm>
        </p:spPr>
        <p:txBody>
          <a:bodyPr/>
          <a:lstStyle/>
          <a:p>
            <a:r>
              <a:rPr lang="en-US" dirty="0"/>
              <a:t>Proposed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691E-D74F-4456-9AC1-393C3762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286000"/>
            <a:ext cx="8229600" cy="4572000"/>
          </a:xfrm>
        </p:spPr>
        <p:txBody>
          <a:bodyPr/>
          <a:lstStyle/>
          <a:p>
            <a:r>
              <a:rPr lang="en-US" dirty="0"/>
              <a:t>Our Website Will Overcome all The Previously Stated Problems because it will directly take data from Internet as per the date entered.</a:t>
            </a:r>
          </a:p>
          <a:p>
            <a:r>
              <a:rPr lang="en-US" dirty="0"/>
              <a:t>Algorithms Will Be Programmed &amp; will be more efficient than in excel.</a:t>
            </a:r>
          </a:p>
          <a:p>
            <a:r>
              <a:rPr lang="en-US" dirty="0"/>
              <a:t>It Will be Much Faster Comparatively.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AA5-97F5-4ADA-8643-8BA5E2F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5626968" cy="1234805"/>
          </a:xfrm>
        </p:spPr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A4DB-19D7-4F45-8CE7-DBDECB00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– To Code The Complex Algorithms.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2233E-D80E-41A3-B118-25119FC9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84" y="270892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BB1-F59D-4F1A-A80D-496B40B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	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02A5E22-7543-4054-8F20-14E0B5F8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5" y="1556792"/>
            <a:ext cx="8229600" cy="4572000"/>
          </a:xfrm>
        </p:spPr>
        <p:txBody>
          <a:bodyPr/>
          <a:lstStyle/>
          <a:p>
            <a:r>
              <a:rPr lang="en-US" dirty="0"/>
              <a:t>Django  – As a framework to Integrate Our Python Code into Html Easily.</a:t>
            </a:r>
          </a:p>
          <a:p>
            <a:r>
              <a:rPr lang="en-US" dirty="0"/>
              <a:t>Pandas – To Fetch Data From The Internet.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01D1FC-F160-4891-8A1B-ED20D6DA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8" y="3809503"/>
            <a:ext cx="3911509" cy="1779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B2DC4-127D-4204-AC12-E7584EB8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792734"/>
            <a:ext cx="2952328" cy="17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A0B8-1CF6-4167-AFBA-6D4CFA82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6622-419E-42B0-BCA1-D3BB8005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 – To Easily Compile, Run &amp; Organize  python code.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9602-C76F-4CF9-9692-E8107405C69E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D1EE5-ACFA-497F-B8DD-36A3D028C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71"/>
          <a:stretch/>
        </p:blipFill>
        <p:spPr>
          <a:xfrm>
            <a:off x="2931106" y="2564904"/>
            <a:ext cx="3273897" cy="29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C66-5926-46D5-A0F7-CF8BB44F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0244-7A44-443B-ABD9-3583B74E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– To Be Easily able to contribute to the code by team members &amp; To Organize our Code as we make Progress.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204CD-D799-4F1C-A4BF-B338CB324BCA}"/>
              </a:ext>
            </a:extLst>
          </p:cNvPr>
          <p:cNvSpPr txBox="1"/>
          <p:nvPr/>
        </p:nvSpPr>
        <p:spPr>
          <a:xfrm>
            <a:off x="5004048" y="1013118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C71F9-EF68-47EF-83E7-53E8F01A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99" y="2870517"/>
            <a:ext cx="3091002" cy="33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217</TotalTime>
  <Words>572</Words>
  <Application>Microsoft Office PowerPoint</Application>
  <PresentationFormat>On-screen Show (4:3)</PresentationFormat>
  <Paragraphs>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Wingdings 2</vt:lpstr>
      <vt:lpstr>Verve</vt:lpstr>
      <vt:lpstr>Back-Testing For  Stock Market Strategies </vt:lpstr>
      <vt:lpstr>Problem statement</vt:lpstr>
      <vt:lpstr>General Hypothesis</vt:lpstr>
      <vt:lpstr>General Hypothesis</vt:lpstr>
      <vt:lpstr>Proposed Hypothesis</vt:lpstr>
      <vt:lpstr>Software Requirements</vt:lpstr>
      <vt:lpstr>Python Libraries </vt:lpstr>
      <vt:lpstr>Software Requirements</vt:lpstr>
      <vt:lpstr>Software Requirements</vt:lpstr>
      <vt:lpstr>Software Requirements</vt:lpstr>
      <vt:lpstr>Software Requirements</vt:lpstr>
      <vt:lpstr>Project Progress</vt:lpstr>
      <vt:lpstr>Prototypes For Front-End</vt:lpstr>
      <vt:lpstr>Prototypes For Front-End</vt:lpstr>
      <vt:lpstr>Prototypes For Front-End</vt:lpstr>
      <vt:lpstr>Prototypes For Front-End</vt:lpstr>
      <vt:lpstr>Prototypes For Front-End</vt:lpstr>
      <vt:lpstr>Roles Of Each Group Member</vt:lpstr>
      <vt:lpstr> Expected Outcome 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Back-Testing For Stock Market Stratagies </dc:title>
  <dc:creator>tanmay damle</dc:creator>
  <cp:lastModifiedBy>tanmay damle</cp:lastModifiedBy>
  <cp:revision>114</cp:revision>
  <dcterms:created xsi:type="dcterms:W3CDTF">2020-09-10T15:23:07Z</dcterms:created>
  <dcterms:modified xsi:type="dcterms:W3CDTF">2020-10-23T08:57:32Z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