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8" r:id="rId6"/>
    <p:sldId id="269" r:id="rId7"/>
    <p:sldId id="270" r:id="rId8"/>
    <p:sldId id="271" r:id="rId9"/>
    <p:sldId id="272" r:id="rId10"/>
    <p:sldId id="265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75" r:id="rId19"/>
    <p:sldId id="281" r:id="rId20"/>
    <p:sldId id="285" r:id="rId21"/>
    <p:sldId id="282" r:id="rId22"/>
    <p:sldId id="284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36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7706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0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2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265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382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78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0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56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07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66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92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913B9A-BA80-4128-9082-D3A8C14B7AFB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6EC39A-67E1-4AA5-BB6B-FCFA9BD355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0141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6758431-5EA6-5F23-2D04-946BD44C7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737" y="298764"/>
            <a:ext cx="10483914" cy="35851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Exploratory Data Analysis (EDA) for Real Estate Pricing: Unveiling the Dynamics of House Valuation in a Dynamic Market</a:t>
            </a:r>
            <a:endParaRPr lang="en-US" sz="4000" dirty="0"/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EA79E2D8-7F3F-F21A-54FD-42A27712ED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6407" y="5361264"/>
            <a:ext cx="3646713" cy="60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BY:PRIYANSHU KUMAR</a:t>
            </a:r>
          </a:p>
          <a:p>
            <a:r>
              <a:rPr lang="en-US" sz="1200" dirty="0"/>
              <a:t>DATE:- </a:t>
            </a:r>
            <a:r>
              <a:rPr lang="en-US" sz="1200" dirty="0" smtClean="0"/>
              <a:t>Feb 2025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78536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898" y="1729212"/>
            <a:ext cx="100914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is the statistical analysis of a single variable (one feature at a time). "</a:t>
            </a:r>
            <a:r>
              <a:rPr lang="en-US" dirty="0" err="1" smtClean="0"/>
              <a:t>Uni</a:t>
            </a:r>
            <a:r>
              <a:rPr lang="en-US" dirty="0" smtClean="0"/>
              <a:t>" means</a:t>
            </a:r>
          </a:p>
          <a:p>
            <a:r>
              <a:rPr lang="en-US" dirty="0" smtClean="0"/>
              <a:t> one, so we examine one column/feature in a dataset to understand its distribution, central tendency, and</a:t>
            </a:r>
          </a:p>
          <a:p>
            <a:r>
              <a:rPr lang="en-US" dirty="0" smtClean="0"/>
              <a:t> variability.</a:t>
            </a:r>
          </a:p>
          <a:p>
            <a:r>
              <a:rPr lang="en-US" dirty="0" smtClean="0"/>
              <a:t>we use it to :- 1. Understand the Data Distribution 2. Identify Outliers 3. Detect Missing or Invalid Data </a:t>
            </a:r>
          </a:p>
          <a:p>
            <a:r>
              <a:rPr lang="en-US" dirty="0" smtClean="0"/>
              <a:t>                         4. Choose the Right Data Transformation 5. Feature Engineering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Following are the steps to perform the </a:t>
            </a:r>
            <a:r>
              <a:rPr lang="en-US" dirty="0" err="1" smtClean="0"/>
              <a:t>univariate</a:t>
            </a:r>
            <a:r>
              <a:rPr lang="en-US" dirty="0" smtClean="0"/>
              <a:t> analysis are :-</a:t>
            </a:r>
          </a:p>
          <a:p>
            <a:pPr marL="342900" indent="-342900">
              <a:buAutoNum type="arabicPeriod"/>
            </a:pPr>
            <a:r>
              <a:rPr lang="en-US" dirty="0" smtClean="0"/>
              <a:t>Understanding Data Types (Numerical vs. Categorical)</a:t>
            </a:r>
          </a:p>
          <a:p>
            <a:pPr marL="342900" indent="-342900"/>
            <a:r>
              <a:rPr lang="en-US" b="1" dirty="0" smtClean="0"/>
              <a:t>2. </a:t>
            </a:r>
            <a:r>
              <a:rPr lang="en-US" b="1" dirty="0" err="1" smtClean="0"/>
              <a:t>Univariate</a:t>
            </a:r>
            <a:r>
              <a:rPr lang="en-US" b="1" dirty="0" smtClean="0"/>
              <a:t> analysis for numerical variable </a:t>
            </a:r>
          </a:p>
          <a:p>
            <a:r>
              <a:rPr lang="en-US" dirty="0" smtClean="0"/>
              <a:t>     For numerical features, we analyze </a:t>
            </a:r>
            <a:r>
              <a:rPr lang="en-US" b="1" dirty="0" smtClean="0"/>
              <a:t>distribution, outliers, and summary statistics</a:t>
            </a:r>
            <a:r>
              <a:rPr lang="en-US" dirty="0" smtClean="0"/>
              <a:t>.</a:t>
            </a:r>
          </a:p>
          <a:p>
            <a:pPr marL="342900" indent="-342900">
              <a:buAutoNum type="alphaUcParenBoth"/>
            </a:pPr>
            <a:r>
              <a:rPr lang="en-US" b="1" dirty="0" smtClean="0"/>
              <a:t>Summary Statistics (Mean, Median, Std)</a:t>
            </a:r>
          </a:p>
          <a:p>
            <a:pPr marL="342900" indent="-342900"/>
            <a:r>
              <a:rPr lang="en-US" b="1" dirty="0" smtClean="0"/>
              <a:t>       Visualization:- Histogram(for distribution) , </a:t>
            </a:r>
            <a:r>
              <a:rPr lang="en-US" b="1" dirty="0" err="1" smtClean="0"/>
              <a:t>Boxplot</a:t>
            </a:r>
            <a:r>
              <a:rPr lang="en-US" b="1" dirty="0" smtClean="0"/>
              <a:t>(For outlier) , KDE Plot(For density)</a:t>
            </a:r>
          </a:p>
          <a:p>
            <a:pPr marL="342900" indent="-342900"/>
            <a:r>
              <a:rPr lang="en-US" b="1" dirty="0" smtClean="0"/>
              <a:t>3. </a:t>
            </a:r>
            <a:r>
              <a:rPr lang="en-US" b="1" dirty="0" err="1" smtClean="0"/>
              <a:t>Univariate</a:t>
            </a:r>
            <a:r>
              <a:rPr lang="en-US" b="1" dirty="0" smtClean="0"/>
              <a:t> analysis for categorical column </a:t>
            </a:r>
          </a:p>
          <a:p>
            <a:pPr marL="342900" indent="-342900"/>
            <a:r>
              <a:rPr lang="en-US" b="1" dirty="0" smtClean="0"/>
              <a:t>4. Handling outliers and </a:t>
            </a:r>
            <a:r>
              <a:rPr lang="en-US" b="1" dirty="0" err="1" smtClean="0"/>
              <a:t>skewness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218" y="2037023"/>
            <a:ext cx="9958811" cy="4273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7898" y="1720159"/>
            <a:ext cx="43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it shows the distribution and </a:t>
            </a:r>
            <a:r>
              <a:rPr lang="en-US" dirty="0" err="1" smtClean="0"/>
              <a:t>skewness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271" y="2055136"/>
            <a:ext cx="9958812" cy="4255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8844" y="1747320"/>
            <a:ext cx="934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 Use </a:t>
            </a:r>
            <a:r>
              <a:rPr lang="en-US" dirty="0" err="1" smtClean="0"/>
              <a:t>Boxplots</a:t>
            </a:r>
            <a:r>
              <a:rPr lang="en-US" dirty="0" smtClean="0"/>
              <a:t> to:- 1.Detect Outliers 2.Understand Distribution 3.Compare Different Features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0326" y="2055136"/>
            <a:ext cx="9931650" cy="4255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8844" y="1747320"/>
            <a:ext cx="529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Histograms/KDE plots</a:t>
            </a:r>
            <a:r>
              <a:rPr lang="en-US" dirty="0" smtClean="0"/>
              <a:t> reveal </a:t>
            </a:r>
            <a:r>
              <a:rPr lang="en-US" b="1" dirty="0" err="1" smtClean="0"/>
              <a:t>skewness</a:t>
            </a:r>
            <a:r>
              <a:rPr lang="en-US" dirty="0" smtClean="0"/>
              <a:t> and </a:t>
            </a:r>
            <a:r>
              <a:rPr lang="en-US" b="1" dirty="0" smtClean="0"/>
              <a:t>normality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8844" y="1747320"/>
            <a:ext cx="99391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a statistical technique used to analyze multiple variables at the same time. It helps in understanding</a:t>
            </a:r>
          </a:p>
          <a:p>
            <a:r>
              <a:rPr lang="en-US" dirty="0" smtClean="0"/>
              <a:t> relationships, patterns, and dependencies between different features in a dataset.</a:t>
            </a:r>
          </a:p>
          <a:p>
            <a:endParaRPr lang="en-US" dirty="0" smtClean="0"/>
          </a:p>
          <a:p>
            <a:r>
              <a:rPr lang="en-US" dirty="0" smtClean="0"/>
              <a:t>we use it to:- 1. Detect Relationships Between Features</a:t>
            </a:r>
          </a:p>
          <a:p>
            <a:r>
              <a:rPr lang="en-US" dirty="0" smtClean="0"/>
              <a:t>                        2. Identify Feature Importance for Prediction Models </a:t>
            </a:r>
          </a:p>
          <a:p>
            <a:r>
              <a:rPr lang="en-US" dirty="0" smtClean="0"/>
              <a:t>                        3. Detect </a:t>
            </a:r>
            <a:r>
              <a:rPr lang="en-US" dirty="0" err="1" smtClean="0"/>
              <a:t>Multicollinearity</a:t>
            </a:r>
            <a:r>
              <a:rPr lang="en-US" dirty="0" smtClean="0"/>
              <a:t> (Highly Correlated Features)</a:t>
            </a:r>
          </a:p>
          <a:p>
            <a:r>
              <a:rPr lang="en-US" dirty="0" smtClean="0"/>
              <a:t>                        4. Find Hidden Patterns in Data</a:t>
            </a:r>
          </a:p>
          <a:p>
            <a:r>
              <a:rPr lang="en-US" dirty="0" smtClean="0"/>
              <a:t>                        5. Improve Machine Learning Model Performance</a:t>
            </a:r>
          </a:p>
          <a:p>
            <a:endParaRPr lang="en-US" dirty="0" smtClean="0"/>
          </a:p>
          <a:p>
            <a:r>
              <a:rPr lang="en-US" dirty="0" smtClean="0"/>
              <a:t>Common Techniques for Multivariate Analysis are:-</a:t>
            </a:r>
          </a:p>
          <a:p>
            <a:r>
              <a:rPr lang="en-US" dirty="0" smtClean="0"/>
              <a:t>                        1. Correlation </a:t>
            </a:r>
            <a:r>
              <a:rPr lang="en-US" dirty="0" err="1" smtClean="0"/>
              <a:t>Heatmap</a:t>
            </a:r>
            <a:r>
              <a:rPr lang="en-US" dirty="0" smtClean="0"/>
              <a:t> (Detects Feature Relationships)</a:t>
            </a:r>
          </a:p>
          <a:p>
            <a:r>
              <a:rPr lang="en-US" dirty="0" smtClean="0"/>
              <a:t>                        2. </a:t>
            </a:r>
            <a:r>
              <a:rPr lang="en-US" dirty="0" err="1" smtClean="0"/>
              <a:t>Pairplot</a:t>
            </a:r>
            <a:r>
              <a:rPr lang="en-US" dirty="0" smtClean="0"/>
              <a:t> (Visualizing Multiple Variables Together)</a:t>
            </a:r>
          </a:p>
          <a:p>
            <a:r>
              <a:rPr lang="en-US" dirty="0" smtClean="0"/>
              <a:t>                        3. Principal Component Analysis (PCA - Dimensionality Reduction)</a:t>
            </a:r>
          </a:p>
          <a:p>
            <a:r>
              <a:rPr lang="en-US" dirty="0" smtClean="0"/>
              <a:t>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  <p:pic>
        <p:nvPicPr>
          <p:cNvPr id="5" name="Picture 4" descr="Screenshot (4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915" y="2145671"/>
            <a:ext cx="10031328" cy="41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5469" y="1774478"/>
            <a:ext cx="10357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Here I use the correlation matrix  between the numerical column  so that I can remove those columns which are not correlated with any of the column.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  <p:pic>
        <p:nvPicPr>
          <p:cNvPr id="5" name="Picture 4" descr="Screenshot (4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217" y="2145671"/>
            <a:ext cx="9931651" cy="41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5469" y="1774478"/>
            <a:ext cx="10357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Use scatter plot to visualize the relationship between the two numerical  variable .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  <p:pic>
        <p:nvPicPr>
          <p:cNvPr id="5" name="Picture 4" descr="Screenshot (4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5057" y="2027976"/>
            <a:ext cx="9995025" cy="41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5469" y="1774478"/>
            <a:ext cx="10357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Finding the correlation with the sales price.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6950" y="1901227"/>
            <a:ext cx="9985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Engineering is the process of transforming raw data into meaningful features that improve the performance of a machine learning model. It involves selecting, modifying, or creating new features from existing data to enhance the model’s predictive power.</a:t>
            </a:r>
          </a:p>
          <a:p>
            <a:endParaRPr lang="en-US" dirty="0" smtClean="0"/>
          </a:p>
          <a:p>
            <a:r>
              <a:rPr lang="en-US" dirty="0" smtClean="0"/>
              <a:t>we use feature engineering to:- </a:t>
            </a:r>
          </a:p>
          <a:p>
            <a:r>
              <a:rPr lang="en-US" dirty="0" smtClean="0"/>
              <a:t>1.Improves Model Accuracy </a:t>
            </a:r>
          </a:p>
          <a:p>
            <a:r>
              <a:rPr lang="en-US" dirty="0" smtClean="0"/>
              <a:t>2.Reduces </a:t>
            </a:r>
            <a:r>
              <a:rPr lang="en-US" dirty="0" err="1" smtClean="0"/>
              <a:t>Overfitting</a:t>
            </a:r>
            <a:r>
              <a:rPr lang="en-US" dirty="0" smtClean="0"/>
              <a:t> &amp; </a:t>
            </a:r>
            <a:r>
              <a:rPr lang="en-US" dirty="0" err="1" smtClean="0"/>
              <a:t>Underfitting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3.Handles Missing or Noisy Data </a:t>
            </a:r>
          </a:p>
          <a:p>
            <a:r>
              <a:rPr lang="en-US" dirty="0" smtClean="0"/>
              <a:t>4.Transforms Data for Better Learning </a:t>
            </a:r>
          </a:p>
          <a:p>
            <a:r>
              <a:rPr lang="en-US" dirty="0" smtClean="0"/>
              <a:t>5.Creates New Meaningful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pic>
        <p:nvPicPr>
          <p:cNvPr id="5" name="Picture 4" descr="Screenshot (4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0324" y="2135160"/>
            <a:ext cx="9912584" cy="41086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4725" y="1777673"/>
            <a:ext cx="9959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Create new column by using the other column which related with it and drop those columns which are used in creating new column.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01E28-FB51-BCA8-E655-D714913E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394961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7E04ED6-2F88-0E7A-0146-E0C80810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Project overview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Univariate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Multivariate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Machine learning model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Machine learning model creation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Final machine Learning model creation 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012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 selection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4725" y="1777673"/>
            <a:ext cx="9959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Machine Learning Model Selection</a:t>
            </a:r>
            <a:r>
              <a:rPr lang="en-US" sz="1200" dirty="0" smtClean="0"/>
              <a:t> is the process of choosing the best algorithm to solve a given problem based on factors like </a:t>
            </a:r>
            <a:r>
              <a:rPr lang="en-US" sz="1200" b="1" dirty="0" smtClean="0"/>
              <a:t>dataset size, feature types, computational efficiency, and performance metrics</a:t>
            </a:r>
            <a:r>
              <a:rPr lang="en-US" sz="1200" dirty="0" smtClean="0"/>
              <a:t>. The goal is to </a:t>
            </a:r>
            <a:r>
              <a:rPr lang="en-US" sz="1200" b="1" dirty="0" smtClean="0"/>
              <a:t>find the most accurate and efficient model</a:t>
            </a:r>
            <a:r>
              <a:rPr lang="en-US" sz="1200" dirty="0" smtClean="0"/>
              <a:t> for the task. </a:t>
            </a:r>
          </a:p>
          <a:p>
            <a:endParaRPr lang="en-US" sz="1200" dirty="0"/>
          </a:p>
        </p:txBody>
      </p:sp>
      <p:pic>
        <p:nvPicPr>
          <p:cNvPr id="7" name="Picture 6" descr="Screenshot (4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4894" y="2219602"/>
            <a:ext cx="10007081" cy="40091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 creation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2696" y="1884459"/>
            <a:ext cx="998683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</a:t>
            </a:r>
            <a:r>
              <a:rPr lang="en-US" b="1" dirty="0" smtClean="0"/>
              <a:t> am using the random forest because on comparing the MAE and RMSE of all the three model  the MAE and RMSE of random forest is small.</a:t>
            </a:r>
          </a:p>
          <a:p>
            <a:endParaRPr lang="en-US" b="1" dirty="0" smtClean="0"/>
          </a:p>
          <a:p>
            <a:r>
              <a:rPr lang="en-US" b="1" dirty="0" smtClean="0"/>
              <a:t>RMSE:- It </a:t>
            </a:r>
            <a:r>
              <a:rPr lang="en-US" b="1" dirty="0" smtClean="0"/>
              <a:t>stands for </a:t>
            </a:r>
            <a:r>
              <a:rPr lang="en-US" b="1" dirty="0" smtClean="0"/>
              <a:t>Root </a:t>
            </a:r>
            <a:r>
              <a:rPr lang="en-US" b="1" dirty="0" smtClean="0"/>
              <a:t>Mean Squared </a:t>
            </a:r>
            <a:r>
              <a:rPr lang="en-US" b="1" dirty="0" smtClean="0"/>
              <a:t>Error. It </a:t>
            </a:r>
            <a:r>
              <a:rPr lang="en-US" dirty="0" smtClean="0"/>
              <a:t> </a:t>
            </a:r>
            <a:r>
              <a:rPr lang="en-US" dirty="0" smtClean="0"/>
              <a:t>is a widely used </a:t>
            </a:r>
            <a:r>
              <a:rPr lang="en-US" b="1" dirty="0" smtClean="0"/>
              <a:t>performance metric for regression models</a:t>
            </a:r>
            <a:r>
              <a:rPr lang="en-US" dirty="0" smtClean="0"/>
              <a:t>. It measures the difference between the predicted </a:t>
            </a:r>
            <a:r>
              <a:rPr lang="en-US" dirty="0" smtClean="0"/>
              <a:t>values (y hat) and </a:t>
            </a:r>
            <a:r>
              <a:rPr lang="en-US" dirty="0" smtClean="0"/>
              <a:t>actual values </a:t>
            </a:r>
            <a:r>
              <a:rPr lang="en-US" dirty="0" smtClean="0"/>
              <a:t>(y) </a:t>
            </a:r>
            <a:r>
              <a:rPr lang="en-US" dirty="0" smtClean="0"/>
              <a:t>in a dataset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MAE:- </a:t>
            </a:r>
            <a:r>
              <a:rPr lang="en-US" dirty="0" smtClean="0"/>
              <a:t>It stands for</a:t>
            </a:r>
            <a:r>
              <a:rPr lang="en-US" b="1" dirty="0" smtClean="0"/>
              <a:t> Mean </a:t>
            </a:r>
            <a:r>
              <a:rPr lang="en-US" b="1" dirty="0" smtClean="0"/>
              <a:t>Absolute </a:t>
            </a:r>
            <a:r>
              <a:rPr lang="en-US" b="1" dirty="0" smtClean="0"/>
              <a:t>Error. </a:t>
            </a:r>
            <a:r>
              <a:rPr lang="en-US" dirty="0" smtClean="0"/>
              <a:t>I</a:t>
            </a:r>
            <a:r>
              <a:rPr lang="en-US" dirty="0" smtClean="0"/>
              <a:t>s </a:t>
            </a:r>
            <a:r>
              <a:rPr lang="en-US" dirty="0" smtClean="0"/>
              <a:t>a metric used to measure the average absolute differences between actual and predicted values in regression models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=100, </a:t>
            </a:r>
            <a:r>
              <a:rPr lang="en-US" dirty="0" err="1" smtClean="0"/>
              <a:t>random_state</a:t>
            </a:r>
            <a:r>
              <a:rPr lang="en-US" dirty="0" smtClean="0"/>
              <a:t>=42</a:t>
            </a:r>
            <a:r>
              <a:rPr lang="en-US" dirty="0" smtClean="0"/>
              <a:t>):-</a:t>
            </a:r>
          </a:p>
          <a:p>
            <a:r>
              <a:rPr lang="en-US" dirty="0" err="1" smtClean="0"/>
              <a:t>n_estimators</a:t>
            </a:r>
            <a:r>
              <a:rPr lang="en-US" dirty="0" smtClean="0"/>
              <a:t>=100:- </a:t>
            </a:r>
            <a:r>
              <a:rPr lang="en-US" dirty="0" smtClean="0"/>
              <a:t>(Number of trees)This </a:t>
            </a:r>
            <a:r>
              <a:rPr lang="en-US" dirty="0" smtClean="0"/>
              <a:t>defines the </a:t>
            </a:r>
            <a:r>
              <a:rPr lang="en-US" b="1" dirty="0" smtClean="0"/>
              <a:t>number of decision trees</a:t>
            </a:r>
            <a:r>
              <a:rPr lang="en-US" dirty="0" smtClean="0"/>
              <a:t> in the Random </a:t>
            </a:r>
            <a:r>
              <a:rPr lang="en-US" dirty="0" smtClean="0"/>
              <a:t>Forest . A               higher </a:t>
            </a:r>
            <a:r>
              <a:rPr lang="en-US" dirty="0" smtClean="0"/>
              <a:t>value generally leads to </a:t>
            </a:r>
            <a:r>
              <a:rPr lang="en-US" b="1" dirty="0" smtClean="0"/>
              <a:t>better accuracy</a:t>
            </a:r>
            <a:r>
              <a:rPr lang="en-US" dirty="0" smtClean="0"/>
              <a:t> but increases </a:t>
            </a:r>
            <a:r>
              <a:rPr lang="en-US" b="1" dirty="0" smtClean="0"/>
              <a:t>computational cost</a:t>
            </a:r>
            <a:r>
              <a:rPr lang="en-US" dirty="0" smtClean="0"/>
              <a:t>. When it is to low the model is under fit and when it is to </a:t>
            </a:r>
            <a:r>
              <a:rPr lang="en-US" dirty="0" smtClean="0"/>
              <a:t>high </a:t>
            </a:r>
            <a:r>
              <a:rPr lang="en-US" dirty="0" smtClean="0"/>
              <a:t>there is no major </a:t>
            </a:r>
            <a:r>
              <a:rPr lang="en-US" dirty="0" smtClean="0"/>
              <a:t>improvement, just slows down training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random_state</a:t>
            </a:r>
            <a:r>
              <a:rPr lang="en-US" dirty="0" smtClean="0"/>
              <a:t>=42</a:t>
            </a:r>
            <a:r>
              <a:rPr lang="en-US" dirty="0" smtClean="0"/>
              <a:t>:- It Ensures that every time you train the model, you get </a:t>
            </a:r>
            <a:r>
              <a:rPr lang="en-US" b="1" dirty="0" smtClean="0"/>
              <a:t>the same results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 creation</a:t>
            </a:r>
            <a:endParaRPr lang="en-US" dirty="0"/>
          </a:p>
        </p:txBody>
      </p:sp>
      <p:pic>
        <p:nvPicPr>
          <p:cNvPr id="7" name="Picture 6" descr="Screenshot (4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111" y="2127564"/>
            <a:ext cx="9949758" cy="41555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586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7E7DBAD-D76D-9B18-3CFB-1DB0EFE1E45C}"/>
              </a:ext>
            </a:extLst>
          </p:cNvPr>
          <p:cNvSpPr txBox="1"/>
          <p:nvPr/>
        </p:nvSpPr>
        <p:spPr>
          <a:xfrm>
            <a:off x="2683566" y="2415208"/>
            <a:ext cx="704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Thankyou</a:t>
            </a:r>
          </a:p>
        </p:txBody>
      </p:sp>
    </p:spTree>
    <p:extLst>
      <p:ext uri="{BB962C8B-B14F-4D97-AF65-F5344CB8AC3E}">
        <p14:creationId xmlns="" xmlns:p14="http://schemas.microsoft.com/office/powerpoint/2010/main" val="22155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1027122-1D3D-F6ED-F463-4825328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3AAA6A-25D5-6501-43D3-AF09DD05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/>
              <a:t>The goal of this project is to </a:t>
            </a:r>
            <a:r>
              <a:rPr lang="en-US" b="1" dirty="0" smtClean="0"/>
              <a:t>predict house prices</a:t>
            </a:r>
            <a:r>
              <a:rPr lang="en-US" dirty="0" smtClean="0"/>
              <a:t> based on various features like lot size, number of rooms, quality, and other housing attributes. Using </a:t>
            </a:r>
            <a:r>
              <a:rPr lang="en-US" b="1" dirty="0" smtClean="0"/>
              <a:t>machine learning models</a:t>
            </a:r>
            <a:r>
              <a:rPr lang="en-US" dirty="0" smtClean="0"/>
              <a:t>, we analyze historical housing data to build an accurate price prediction system..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573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906B7-E4A5-9B8E-1F7F-260DA9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0326" y="2091350"/>
            <a:ext cx="9931650" cy="4217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7897" y="1765427"/>
            <a:ext cx="40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Importing libraries and loading dataset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07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906B7-E4A5-9B8E-1F7F-260DA9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112" y="2046083"/>
            <a:ext cx="9967864" cy="4246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5057" y="1747320"/>
            <a:ext cx="219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Filling the null values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07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906B7-E4A5-9B8E-1F7F-260DA9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218" y="2136618"/>
            <a:ext cx="9949757" cy="4137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432" y="1810693"/>
            <a:ext cx="565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Dividing the columns into Numerical , Categorical and Year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07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906B7-E4A5-9B8E-1F7F-260DA9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271" y="2116316"/>
            <a:ext cx="9922597" cy="41748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6005" y="1765425"/>
            <a:ext cx="19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Finding the outliers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07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906B7-E4A5-9B8E-1F7F-260DA9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3163" y="2009869"/>
            <a:ext cx="9976919" cy="42888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5057" y="1711105"/>
            <a:ext cx="2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Removing the outliers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079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906B7-E4A5-9B8E-1F7F-260DA9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950" y="2145671"/>
            <a:ext cx="9985974" cy="4074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3164" y="1828800"/>
            <a:ext cx="796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 removing the outliers only for those columns which outliers are not removed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0797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2208</TotalTime>
  <Words>841</Words>
  <Application>Microsoft Office PowerPoint</Application>
  <PresentationFormat>Custom</PresentationFormat>
  <Paragraphs>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Exploratory Data Analysis (EDA) for Real Estate Pricing: Unveiling the Dynamics of House Valuation in a Dynamic Market</vt:lpstr>
      <vt:lpstr>Agenda</vt:lpstr>
      <vt:lpstr>Project Overview </vt:lpstr>
      <vt:lpstr>EDA</vt:lpstr>
      <vt:lpstr>EDA</vt:lpstr>
      <vt:lpstr>EDA</vt:lpstr>
      <vt:lpstr>EDA</vt:lpstr>
      <vt:lpstr>EDA</vt:lpstr>
      <vt:lpstr>EDA</vt:lpstr>
      <vt:lpstr>Univariate Analysis</vt:lpstr>
      <vt:lpstr>Univariate analysis</vt:lpstr>
      <vt:lpstr>Univariate analysis</vt:lpstr>
      <vt:lpstr>Univariate analysis</vt:lpstr>
      <vt:lpstr>Multivariate analysis</vt:lpstr>
      <vt:lpstr>Multivariate analysis</vt:lpstr>
      <vt:lpstr>Multivariate analysis</vt:lpstr>
      <vt:lpstr>Multivariate analysis</vt:lpstr>
      <vt:lpstr>Feature engineering</vt:lpstr>
      <vt:lpstr>Feature engineering</vt:lpstr>
      <vt:lpstr>ML model selection </vt:lpstr>
      <vt:lpstr>ML model creation</vt:lpstr>
      <vt:lpstr>ML model creation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CALCULATOR</dc:title>
  <dc:creator>Priyanshu Kumar</dc:creator>
  <cp:lastModifiedBy>windows 10</cp:lastModifiedBy>
  <cp:revision>52</cp:revision>
  <dcterms:created xsi:type="dcterms:W3CDTF">2024-11-19T04:14:04Z</dcterms:created>
  <dcterms:modified xsi:type="dcterms:W3CDTF">2025-02-11T16:37:02Z</dcterms:modified>
</cp:coreProperties>
</file>