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legreya Sans SC Bold" charset="1" panose="00000800000000000000"/>
      <p:regular r:id="rId17"/>
    </p:embeddedFont>
    <p:embeddedFont>
      <p:font typeface="Alegreya Sans SC" charset="1" panose="00000500000000000000"/>
      <p:regular r:id="rId18"/>
    </p:embeddedFont>
    <p:embeddedFont>
      <p:font typeface="Fira Sans" charset="1" panose="020B0503050000020004"/>
      <p:regular r:id="rId19"/>
    </p:embeddedFont>
    <p:embeddedFont>
      <p:font typeface="Fira Sans Bold" charset="1" panose="020B08030500000200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 Id="rId8" Target="../media/image17.png" Type="http://schemas.openxmlformats.org/officeDocument/2006/relationships/image"/><Relationship Id="rId9"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476399" y="2173146"/>
            <a:ext cx="5249238" cy="6896447"/>
          </a:xfrm>
          <a:custGeom>
            <a:avLst/>
            <a:gdLst/>
            <a:ahLst/>
            <a:cxnLst/>
            <a:rect r="r" b="b" t="t" l="l"/>
            <a:pathLst>
              <a:path h="6896447" w="5249238">
                <a:moveTo>
                  <a:pt x="0" y="0"/>
                </a:moveTo>
                <a:lnTo>
                  <a:pt x="5249238" y="0"/>
                </a:lnTo>
                <a:lnTo>
                  <a:pt x="5249238" y="6896447"/>
                </a:lnTo>
                <a:lnTo>
                  <a:pt x="0" y="6896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10800000">
            <a:off x="-286818" y="1217407"/>
            <a:ext cx="5208407" cy="6842803"/>
          </a:xfrm>
          <a:custGeom>
            <a:avLst/>
            <a:gdLst/>
            <a:ahLst/>
            <a:cxnLst/>
            <a:rect r="r" b="b" t="t" l="l"/>
            <a:pathLst>
              <a:path h="6842803" w="5208407">
                <a:moveTo>
                  <a:pt x="0" y="0"/>
                </a:moveTo>
                <a:lnTo>
                  <a:pt x="5208407" y="0"/>
                </a:lnTo>
                <a:lnTo>
                  <a:pt x="5208407" y="6842803"/>
                </a:lnTo>
                <a:lnTo>
                  <a:pt x="0" y="68428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false" flipV="false" rot="0">
            <a:off x="13780228" y="-659099"/>
            <a:ext cx="11605199" cy="11605199"/>
          </a:xfrm>
          <a:custGeom>
            <a:avLst/>
            <a:gdLst/>
            <a:ahLst/>
            <a:cxnLst/>
            <a:rect r="r" b="b" t="t" l="l"/>
            <a:pathLst>
              <a:path h="11605199" w="11605199">
                <a:moveTo>
                  <a:pt x="0" y="0"/>
                </a:moveTo>
                <a:lnTo>
                  <a:pt x="11605198" y="0"/>
                </a:lnTo>
                <a:lnTo>
                  <a:pt x="11605198" y="11605198"/>
                </a:lnTo>
                <a:lnTo>
                  <a:pt x="0" y="116051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false" flipV="false" rot="0">
            <a:off x="4969214" y="3528942"/>
            <a:ext cx="13366411" cy="3043429"/>
          </a:xfrm>
          <a:custGeom>
            <a:avLst/>
            <a:gdLst/>
            <a:ahLst/>
            <a:cxnLst/>
            <a:rect r="r" b="b" t="t" l="l"/>
            <a:pathLst>
              <a:path h="3043429" w="13366411">
                <a:moveTo>
                  <a:pt x="0" y="0"/>
                </a:moveTo>
                <a:lnTo>
                  <a:pt x="13366411" y="0"/>
                </a:lnTo>
                <a:lnTo>
                  <a:pt x="13366411" y="3043429"/>
                </a:lnTo>
                <a:lnTo>
                  <a:pt x="0" y="30434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522487" y="3164840"/>
            <a:ext cx="11062939" cy="1978660"/>
          </a:xfrm>
          <a:prstGeom prst="rect">
            <a:avLst/>
          </a:prstGeom>
        </p:spPr>
        <p:txBody>
          <a:bodyPr anchor="t" rtlCol="false" tIns="0" lIns="0" bIns="0" rIns="0">
            <a:spAutoFit/>
          </a:bodyPr>
          <a:lstStyle/>
          <a:p>
            <a:pPr algn="l">
              <a:lnSpc>
                <a:spcPts val="7069"/>
              </a:lnSpc>
            </a:pPr>
            <a:r>
              <a:rPr lang="en-US" sz="6999" spc="1875" b="true">
                <a:solidFill>
                  <a:srgbClr val="F7F636"/>
                </a:solidFill>
                <a:latin typeface="Alegreya Sans SC Bold"/>
                <a:ea typeface="Alegreya Sans SC Bold"/>
                <a:cs typeface="Alegreya Sans SC Bold"/>
                <a:sym typeface="Alegreya Sans SC Bold"/>
              </a:rPr>
              <a:t>Blinkit Grocery Data Analysis</a:t>
            </a:r>
          </a:p>
        </p:txBody>
      </p:sp>
      <p:sp>
        <p:nvSpPr>
          <p:cNvPr name="TextBox 7" id="7"/>
          <p:cNvSpPr txBox="true"/>
          <p:nvPr/>
        </p:nvSpPr>
        <p:spPr>
          <a:xfrm rot="0">
            <a:off x="5522487" y="5133975"/>
            <a:ext cx="11062939" cy="553595"/>
          </a:xfrm>
          <a:prstGeom prst="rect">
            <a:avLst/>
          </a:prstGeom>
        </p:spPr>
        <p:txBody>
          <a:bodyPr anchor="t" rtlCol="false" tIns="0" lIns="0" bIns="0" rIns="0">
            <a:spAutoFit/>
          </a:bodyPr>
          <a:lstStyle/>
          <a:p>
            <a:pPr algn="l">
              <a:lnSpc>
                <a:spcPts val="3636"/>
              </a:lnSpc>
            </a:pPr>
            <a:r>
              <a:rPr lang="en-US" sz="3600" spc="964">
                <a:solidFill>
                  <a:srgbClr val="F7F636"/>
                </a:solidFill>
                <a:latin typeface="Alegreya Sans SC"/>
                <a:ea typeface="Alegreya Sans SC"/>
                <a:cs typeface="Alegreya Sans SC"/>
                <a:sym typeface="Alegreya Sans SC"/>
              </a:rPr>
              <a:t>Powered by Microsoft SQL Server</a:t>
            </a:r>
          </a:p>
        </p:txBody>
      </p:sp>
      <p:sp>
        <p:nvSpPr>
          <p:cNvPr name="TextBox 8" id="8"/>
          <p:cNvSpPr txBox="true"/>
          <p:nvPr/>
        </p:nvSpPr>
        <p:spPr>
          <a:xfrm rot="0">
            <a:off x="6934308" y="9448067"/>
            <a:ext cx="11062939" cy="553595"/>
          </a:xfrm>
          <a:prstGeom prst="rect">
            <a:avLst/>
          </a:prstGeom>
        </p:spPr>
        <p:txBody>
          <a:bodyPr anchor="t" rtlCol="false" tIns="0" lIns="0" bIns="0" rIns="0">
            <a:spAutoFit/>
          </a:bodyPr>
          <a:lstStyle/>
          <a:p>
            <a:pPr algn="r">
              <a:lnSpc>
                <a:spcPts val="3636"/>
              </a:lnSpc>
            </a:pPr>
            <a:r>
              <a:rPr lang="en-US" sz="3600" spc="964">
                <a:solidFill>
                  <a:srgbClr val="F7F636"/>
                </a:solidFill>
                <a:latin typeface="Alegreya Sans SC"/>
                <a:ea typeface="Alegreya Sans SC"/>
                <a:cs typeface="Alegreya Sans SC"/>
                <a:sym typeface="Alegreya Sans SC"/>
              </a:rPr>
              <a:t>by Priyanshu maheshwari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true" flipV="false" rot="-10800000">
            <a:off x="-767315" y="-135036"/>
            <a:ext cx="3274057" cy="4301455"/>
          </a:xfrm>
          <a:custGeom>
            <a:avLst/>
            <a:gdLst/>
            <a:ahLst/>
            <a:cxnLst/>
            <a:rect r="r" b="b" t="t" l="l"/>
            <a:pathLst>
              <a:path h="4301455" w="3274057">
                <a:moveTo>
                  <a:pt x="3274057" y="0"/>
                </a:moveTo>
                <a:lnTo>
                  <a:pt x="0" y="0"/>
                </a:lnTo>
                <a:lnTo>
                  <a:pt x="0" y="4301455"/>
                </a:lnTo>
                <a:lnTo>
                  <a:pt x="3274057" y="4301455"/>
                </a:lnTo>
                <a:lnTo>
                  <a:pt x="32740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26844" y="4668389"/>
            <a:ext cx="13876999" cy="1513784"/>
          </a:xfrm>
          <a:prstGeom prst="rect">
            <a:avLst/>
          </a:prstGeom>
        </p:spPr>
        <p:txBody>
          <a:bodyPr anchor="t" rtlCol="false" tIns="0" lIns="0" bIns="0" rIns="0">
            <a:spAutoFit/>
          </a:bodyPr>
          <a:lstStyle/>
          <a:p>
            <a:pPr algn="just">
              <a:lnSpc>
                <a:spcPts val="4066"/>
              </a:lnSpc>
              <a:spcBef>
                <a:spcPct val="0"/>
              </a:spcBef>
            </a:pPr>
            <a:r>
              <a:rPr lang="en-US" sz="2904">
                <a:solidFill>
                  <a:srgbClr val="F7F636"/>
                </a:solidFill>
                <a:latin typeface="Fira Sans"/>
                <a:ea typeface="Fira Sans"/>
                <a:cs typeface="Fira Sans"/>
                <a:sym typeface="Fira Sans"/>
              </a:rPr>
              <a:t>SQL Server helped transform raw data into actionable insights. Cleaned data led to better understanding of sales trends. The analysis highlights the importance of outlet size and product type in revenue generation.</a:t>
            </a:r>
          </a:p>
        </p:txBody>
      </p:sp>
      <p:sp>
        <p:nvSpPr>
          <p:cNvPr name="TextBox 4" id="4"/>
          <p:cNvSpPr txBox="true"/>
          <p:nvPr/>
        </p:nvSpPr>
        <p:spPr>
          <a:xfrm rot="0">
            <a:off x="4784487" y="2971323"/>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F7F636"/>
                </a:solidFill>
                <a:latin typeface="Alegreya Sans SC Bold"/>
                <a:ea typeface="Alegreya Sans SC Bold"/>
                <a:cs typeface="Alegreya Sans SC Bold"/>
                <a:sym typeface="Alegreya Sans SC Bold"/>
              </a:rPr>
              <a:t>Conclusion </a:t>
            </a:r>
          </a:p>
        </p:txBody>
      </p:sp>
      <p:sp>
        <p:nvSpPr>
          <p:cNvPr name="Freeform 5" id="5">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true" rot="0">
            <a:off x="1222889" y="-387411"/>
            <a:ext cx="2567706" cy="3373451"/>
          </a:xfrm>
          <a:custGeom>
            <a:avLst/>
            <a:gdLst/>
            <a:ahLst/>
            <a:cxnLst/>
            <a:rect r="r" b="b" t="t" l="l"/>
            <a:pathLst>
              <a:path h="3373451" w="2567706">
                <a:moveTo>
                  <a:pt x="0" y="3373452"/>
                </a:moveTo>
                <a:lnTo>
                  <a:pt x="2567706" y="3373452"/>
                </a:lnTo>
                <a:lnTo>
                  <a:pt x="2567706" y="0"/>
                </a:lnTo>
                <a:lnTo>
                  <a:pt x="0" y="0"/>
                </a:lnTo>
                <a:lnTo>
                  <a:pt x="0" y="33734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false" flipV="true" rot="-10800000">
            <a:off x="14786756" y="7403374"/>
            <a:ext cx="2582789" cy="3393268"/>
          </a:xfrm>
          <a:custGeom>
            <a:avLst/>
            <a:gdLst/>
            <a:ahLst/>
            <a:cxnLst/>
            <a:rect r="r" b="b" t="t" l="l"/>
            <a:pathLst>
              <a:path h="3393268" w="2582789">
                <a:moveTo>
                  <a:pt x="0" y="3393267"/>
                </a:moveTo>
                <a:lnTo>
                  <a:pt x="2582789" y="3393267"/>
                </a:lnTo>
                <a:lnTo>
                  <a:pt x="2582789" y="0"/>
                </a:lnTo>
                <a:lnTo>
                  <a:pt x="0" y="0"/>
                </a:lnTo>
                <a:lnTo>
                  <a:pt x="0" y="3393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0">
            <a:off x="16078150" y="6216062"/>
            <a:ext cx="3293290" cy="4326723"/>
          </a:xfrm>
          <a:custGeom>
            <a:avLst/>
            <a:gdLst/>
            <a:ahLst/>
            <a:cxnLst/>
            <a:rect r="r" b="b" t="t" l="l"/>
            <a:pathLst>
              <a:path h="4326723" w="3293290">
                <a:moveTo>
                  <a:pt x="3293290" y="0"/>
                </a:moveTo>
                <a:lnTo>
                  <a:pt x="0" y="0"/>
                </a:lnTo>
                <a:lnTo>
                  <a:pt x="0" y="4326722"/>
                </a:lnTo>
                <a:lnTo>
                  <a:pt x="3293290" y="4326722"/>
                </a:lnTo>
                <a:lnTo>
                  <a:pt x="329329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476399" y="2173146"/>
            <a:ext cx="5249238" cy="6896447"/>
          </a:xfrm>
          <a:custGeom>
            <a:avLst/>
            <a:gdLst/>
            <a:ahLst/>
            <a:cxnLst/>
            <a:rect r="r" b="b" t="t" l="l"/>
            <a:pathLst>
              <a:path h="6896447" w="5249238">
                <a:moveTo>
                  <a:pt x="0" y="0"/>
                </a:moveTo>
                <a:lnTo>
                  <a:pt x="5249238" y="0"/>
                </a:lnTo>
                <a:lnTo>
                  <a:pt x="5249238" y="6896447"/>
                </a:lnTo>
                <a:lnTo>
                  <a:pt x="0" y="6896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10800000">
            <a:off x="-286818" y="1217407"/>
            <a:ext cx="5208407" cy="6842803"/>
          </a:xfrm>
          <a:custGeom>
            <a:avLst/>
            <a:gdLst/>
            <a:ahLst/>
            <a:cxnLst/>
            <a:rect r="r" b="b" t="t" l="l"/>
            <a:pathLst>
              <a:path h="6842803" w="5208407">
                <a:moveTo>
                  <a:pt x="0" y="0"/>
                </a:moveTo>
                <a:lnTo>
                  <a:pt x="5208407" y="0"/>
                </a:lnTo>
                <a:lnTo>
                  <a:pt x="5208407" y="6842803"/>
                </a:lnTo>
                <a:lnTo>
                  <a:pt x="0" y="68428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false" flipV="false" rot="0">
            <a:off x="4921589" y="3557484"/>
            <a:ext cx="13366411" cy="3043429"/>
          </a:xfrm>
          <a:custGeom>
            <a:avLst/>
            <a:gdLst/>
            <a:ahLst/>
            <a:cxnLst/>
            <a:rect r="r" b="b" t="t" l="l"/>
            <a:pathLst>
              <a:path h="3043429" w="13366411">
                <a:moveTo>
                  <a:pt x="0" y="0"/>
                </a:moveTo>
                <a:lnTo>
                  <a:pt x="13366411" y="0"/>
                </a:lnTo>
                <a:lnTo>
                  <a:pt x="13366411" y="3043429"/>
                </a:lnTo>
                <a:lnTo>
                  <a:pt x="0" y="30434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false" flipV="false" rot="0">
            <a:off x="13780228" y="-659099"/>
            <a:ext cx="11605199" cy="11605199"/>
          </a:xfrm>
          <a:custGeom>
            <a:avLst/>
            <a:gdLst/>
            <a:ahLst/>
            <a:cxnLst/>
            <a:rect r="r" b="b" t="t" l="l"/>
            <a:pathLst>
              <a:path h="11605199" w="11605199">
                <a:moveTo>
                  <a:pt x="0" y="0"/>
                </a:moveTo>
                <a:lnTo>
                  <a:pt x="11605198" y="0"/>
                </a:lnTo>
                <a:lnTo>
                  <a:pt x="11605198" y="11605198"/>
                </a:lnTo>
                <a:lnTo>
                  <a:pt x="0" y="116051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6315970" y="4223324"/>
            <a:ext cx="7464258" cy="1821302"/>
          </a:xfrm>
          <a:prstGeom prst="rect">
            <a:avLst/>
          </a:prstGeom>
        </p:spPr>
        <p:txBody>
          <a:bodyPr anchor="t" rtlCol="false" tIns="0" lIns="0" bIns="0" rIns="0">
            <a:spAutoFit/>
          </a:bodyPr>
          <a:lstStyle/>
          <a:p>
            <a:pPr algn="l">
              <a:lnSpc>
                <a:spcPts val="11985"/>
              </a:lnSpc>
            </a:pPr>
            <a:r>
              <a:rPr lang="en-US" sz="11866">
                <a:solidFill>
                  <a:srgbClr val="F7F636"/>
                </a:solidFill>
                <a:latin typeface="Alegreya Sans SC"/>
                <a:ea typeface="Alegreya Sans SC"/>
                <a:cs typeface="Alegreya Sans SC"/>
                <a:sym typeface="Alegreya Sans SC"/>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784487" y="1828323"/>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F7F636"/>
                </a:solidFill>
                <a:latin typeface="Alegreya Sans SC Bold"/>
                <a:ea typeface="Alegreya Sans SC Bold"/>
                <a:cs typeface="Alegreya Sans SC Bold"/>
                <a:sym typeface="Alegreya Sans SC Bold"/>
              </a:rPr>
              <a:t>Introduction</a:t>
            </a:r>
          </a:p>
        </p:txBody>
      </p:sp>
      <p:sp>
        <p:nvSpPr>
          <p:cNvPr name="Freeform 3" id="3">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739935" y="3462269"/>
            <a:ext cx="12808130" cy="2803525"/>
          </a:xfrm>
          <a:prstGeom prst="rect">
            <a:avLst/>
          </a:prstGeom>
        </p:spPr>
        <p:txBody>
          <a:bodyPr anchor="t" rtlCol="false" tIns="0" lIns="0" bIns="0" rIns="0">
            <a:spAutoFit/>
          </a:bodyPr>
          <a:lstStyle/>
          <a:p>
            <a:pPr algn="just">
              <a:lnSpc>
                <a:spcPts val="5600"/>
              </a:lnSpc>
            </a:pPr>
            <a:r>
              <a:rPr lang="en-US" sz="4000">
                <a:solidFill>
                  <a:srgbClr val="F7F636"/>
                </a:solidFill>
                <a:latin typeface="Fira Sans"/>
                <a:ea typeface="Fira Sans"/>
                <a:cs typeface="Fira Sans"/>
                <a:sym typeface="Fira Sans"/>
              </a:rPr>
              <a:t>This project focuses on analyzing sales and product data from Blinkit, a grocery delivery platform. The objective is to explore patterns in customer preferences and outlet performance using SQL Server.</a:t>
            </a:r>
          </a:p>
        </p:txBody>
      </p:sp>
      <p:sp>
        <p:nvSpPr>
          <p:cNvPr name="Freeform 5" id="5">
            <a:extLst>
              <a:ext uri="{C183D7F6-B498-43B3-948B-1728B52AA6E4}">
                <adec:decorative xmlns:adec="http://schemas.microsoft.com/office/drawing/2017/decorative" val="1"/>
              </a:ext>
            </a:extLst>
          </p:cNvPr>
          <p:cNvSpPr/>
          <p:nvPr/>
        </p:nvSpPr>
        <p:spPr>
          <a:xfrm flipH="true" flipV="true" rot="-10800000">
            <a:off x="1086558" y="6425555"/>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true" rot="0">
            <a:off x="239162" y="5259319"/>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true" rot="-10800000">
            <a:off x="15390121" y="1822870"/>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true" rot="0">
            <a:off x="14542725" y="656634"/>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39935" y="3462269"/>
            <a:ext cx="12808130" cy="2803525"/>
          </a:xfrm>
          <a:prstGeom prst="rect">
            <a:avLst/>
          </a:prstGeom>
        </p:spPr>
        <p:txBody>
          <a:bodyPr anchor="t" rtlCol="false" tIns="0" lIns="0" bIns="0" rIns="0">
            <a:spAutoFit/>
          </a:bodyPr>
          <a:lstStyle/>
          <a:p>
            <a:pPr algn="just">
              <a:lnSpc>
                <a:spcPts val="5600"/>
              </a:lnSpc>
              <a:spcBef>
                <a:spcPct val="0"/>
              </a:spcBef>
            </a:pPr>
            <a:r>
              <a:rPr lang="en-US" sz="4000">
                <a:solidFill>
                  <a:srgbClr val="F7F636"/>
                </a:solidFill>
                <a:latin typeface="Fira Sans"/>
                <a:ea typeface="Fira Sans"/>
                <a:cs typeface="Fira Sans"/>
                <a:sym typeface="Fira Sans"/>
              </a:rPr>
              <a:t>The dataset includes item details, fat content, ratings, total sales, and outlet characteristics. The analysis helps in understanding how different outlets and products contribute to overall sales.</a:t>
            </a:r>
          </a:p>
        </p:txBody>
      </p:sp>
      <p:sp>
        <p:nvSpPr>
          <p:cNvPr name="TextBox 4" id="4"/>
          <p:cNvSpPr txBox="true"/>
          <p:nvPr/>
        </p:nvSpPr>
        <p:spPr>
          <a:xfrm rot="0">
            <a:off x="4784487" y="1828323"/>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F7F636"/>
                </a:solidFill>
                <a:latin typeface="Alegreya Sans SC Bold"/>
                <a:ea typeface="Alegreya Sans SC Bold"/>
                <a:cs typeface="Alegreya Sans SC Bold"/>
                <a:sym typeface="Alegreya Sans SC Bold"/>
              </a:rPr>
              <a:t>Background </a:t>
            </a:r>
          </a:p>
        </p:txBody>
      </p:sp>
      <p:sp>
        <p:nvSpPr>
          <p:cNvPr name="Freeform 5" id="5">
            <a:extLst>
              <a:ext uri="{C183D7F6-B498-43B3-948B-1728B52AA6E4}">
                <adec:decorative xmlns:adec="http://schemas.microsoft.com/office/drawing/2017/decorative" val="1"/>
              </a:ext>
            </a:extLst>
          </p:cNvPr>
          <p:cNvSpPr/>
          <p:nvPr/>
        </p:nvSpPr>
        <p:spPr>
          <a:xfrm flipH="false" flipV="true" rot="0">
            <a:off x="15548065" y="6970644"/>
            <a:ext cx="2300142" cy="3021926"/>
          </a:xfrm>
          <a:custGeom>
            <a:avLst/>
            <a:gdLst/>
            <a:ahLst/>
            <a:cxnLst/>
            <a:rect r="r" b="b" t="t" l="l"/>
            <a:pathLst>
              <a:path h="3021926" w="2300142">
                <a:moveTo>
                  <a:pt x="0" y="3021926"/>
                </a:moveTo>
                <a:lnTo>
                  <a:pt x="2300142" y="3021926"/>
                </a:lnTo>
                <a:lnTo>
                  <a:pt x="2300142" y="0"/>
                </a:lnTo>
                <a:lnTo>
                  <a:pt x="0" y="0"/>
                </a:lnTo>
                <a:lnTo>
                  <a:pt x="0" y="302192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true" rot="-10800000">
            <a:off x="15372969" y="5781025"/>
            <a:ext cx="3772662" cy="4956521"/>
          </a:xfrm>
          <a:custGeom>
            <a:avLst/>
            <a:gdLst/>
            <a:ahLst/>
            <a:cxnLst/>
            <a:rect r="r" b="b" t="t" l="l"/>
            <a:pathLst>
              <a:path h="4956521" w="3772662">
                <a:moveTo>
                  <a:pt x="0" y="4956522"/>
                </a:moveTo>
                <a:lnTo>
                  <a:pt x="3772662" y="4956522"/>
                </a:lnTo>
                <a:lnTo>
                  <a:pt x="3772662" y="0"/>
                </a:lnTo>
                <a:lnTo>
                  <a:pt x="0" y="0"/>
                </a:lnTo>
                <a:lnTo>
                  <a:pt x="0" y="495652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false" flipV="false" rot="0">
            <a:off x="-3209211" y="1721233"/>
            <a:ext cx="6538053" cy="6538053"/>
          </a:xfrm>
          <a:custGeom>
            <a:avLst/>
            <a:gdLst/>
            <a:ahLst/>
            <a:cxnLst/>
            <a:rect r="r" b="b" t="t" l="l"/>
            <a:pathLst>
              <a:path h="6538053" w="6538053">
                <a:moveTo>
                  <a:pt x="0" y="0"/>
                </a:moveTo>
                <a:lnTo>
                  <a:pt x="6538053" y="0"/>
                </a:lnTo>
                <a:lnTo>
                  <a:pt x="6538053"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0">
            <a:off x="1028700" y="210270"/>
            <a:ext cx="2300142" cy="3021926"/>
          </a:xfrm>
          <a:custGeom>
            <a:avLst/>
            <a:gdLst/>
            <a:ahLst/>
            <a:cxnLst/>
            <a:rect r="r" b="b" t="t" l="l"/>
            <a:pathLst>
              <a:path h="3021926" w="2300142">
                <a:moveTo>
                  <a:pt x="2300142" y="0"/>
                </a:moveTo>
                <a:lnTo>
                  <a:pt x="0" y="0"/>
                </a:lnTo>
                <a:lnTo>
                  <a:pt x="0" y="3021926"/>
                </a:lnTo>
                <a:lnTo>
                  <a:pt x="2300142" y="3021926"/>
                </a:lnTo>
                <a:lnTo>
                  <a:pt x="23001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true" flipV="false" rot="-10800000">
            <a:off x="-857631" y="-364188"/>
            <a:ext cx="3772662" cy="4956521"/>
          </a:xfrm>
          <a:custGeom>
            <a:avLst/>
            <a:gdLst/>
            <a:ahLst/>
            <a:cxnLst/>
            <a:rect r="r" b="b" t="t" l="l"/>
            <a:pathLst>
              <a:path h="4956521" w="3772662">
                <a:moveTo>
                  <a:pt x="3772662" y="0"/>
                </a:moveTo>
                <a:lnTo>
                  <a:pt x="0" y="0"/>
                </a:lnTo>
                <a:lnTo>
                  <a:pt x="0" y="4956522"/>
                </a:lnTo>
                <a:lnTo>
                  <a:pt x="3772662" y="4956522"/>
                </a:lnTo>
                <a:lnTo>
                  <a:pt x="37726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a:extLst>
              <a:ext uri="{C183D7F6-B498-43B3-948B-1728B52AA6E4}">
                <adec:decorative xmlns:adec="http://schemas.microsoft.com/office/drawing/2017/decorative" val="1"/>
              </a:ext>
            </a:extLst>
          </p:cNvPr>
          <p:cNvSpPr/>
          <p:nvPr/>
        </p:nvSpPr>
        <p:spPr>
          <a:xfrm flipH="false" flipV="false" rot="0">
            <a:off x="14960838" y="2114073"/>
            <a:ext cx="6538053" cy="6538053"/>
          </a:xfrm>
          <a:custGeom>
            <a:avLst/>
            <a:gdLst/>
            <a:ahLst/>
            <a:cxnLst/>
            <a:rect r="r" b="b" t="t" l="l"/>
            <a:pathLst>
              <a:path h="6538053" w="6538053">
                <a:moveTo>
                  <a:pt x="0" y="0"/>
                </a:moveTo>
                <a:lnTo>
                  <a:pt x="6538054" y="0"/>
                </a:lnTo>
                <a:lnTo>
                  <a:pt x="6538054"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1511640" y="3582539"/>
            <a:ext cx="316295" cy="316295"/>
          </a:xfrm>
          <a:custGeom>
            <a:avLst/>
            <a:gdLst/>
            <a:ahLst/>
            <a:cxnLst/>
            <a:rect r="r" b="b" t="t" l="l"/>
            <a:pathLst>
              <a:path h="316295" w="316295">
                <a:moveTo>
                  <a:pt x="0" y="0"/>
                </a:moveTo>
                <a:lnTo>
                  <a:pt x="316295" y="0"/>
                </a:lnTo>
                <a:lnTo>
                  <a:pt x="316295" y="316295"/>
                </a:lnTo>
                <a:lnTo>
                  <a:pt x="0" y="316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26844" y="3525389"/>
            <a:ext cx="13876999" cy="493506"/>
          </a:xfrm>
          <a:prstGeom prst="rect">
            <a:avLst/>
          </a:prstGeom>
        </p:spPr>
        <p:txBody>
          <a:bodyPr anchor="t" rtlCol="false" tIns="0" lIns="0" bIns="0" rIns="0">
            <a:spAutoFit/>
          </a:bodyPr>
          <a:lstStyle/>
          <a:p>
            <a:pPr algn="just">
              <a:lnSpc>
                <a:spcPts val="4066"/>
              </a:lnSpc>
              <a:spcBef>
                <a:spcPct val="0"/>
              </a:spcBef>
            </a:pPr>
            <a:r>
              <a:rPr lang="en-US" sz="2904">
                <a:solidFill>
                  <a:srgbClr val="F7F636"/>
                </a:solidFill>
                <a:latin typeface="Fira Sans"/>
                <a:ea typeface="Fira Sans"/>
                <a:cs typeface="Fira Sans"/>
                <a:sym typeface="Fira Sans"/>
              </a:rPr>
              <a:t>The data contains inconsistent entries like 'LF', 'low fat', and 'reg'.</a:t>
            </a:r>
          </a:p>
        </p:txBody>
      </p:sp>
      <p:sp>
        <p:nvSpPr>
          <p:cNvPr name="TextBox 4" id="4"/>
          <p:cNvSpPr txBox="true"/>
          <p:nvPr/>
        </p:nvSpPr>
        <p:spPr>
          <a:xfrm rot="0">
            <a:off x="4784487" y="1828323"/>
            <a:ext cx="8719027" cy="1402671"/>
          </a:xfrm>
          <a:prstGeom prst="rect">
            <a:avLst/>
          </a:prstGeom>
        </p:spPr>
        <p:txBody>
          <a:bodyPr anchor="t" rtlCol="false" tIns="0" lIns="0" bIns="0" rIns="0">
            <a:spAutoFit/>
          </a:bodyPr>
          <a:lstStyle/>
          <a:p>
            <a:pPr algn="ctr">
              <a:lnSpc>
                <a:spcPts val="10296"/>
              </a:lnSpc>
              <a:spcBef>
                <a:spcPct val="0"/>
              </a:spcBef>
            </a:pPr>
            <a:r>
              <a:rPr lang="en-US" sz="7354">
                <a:solidFill>
                  <a:srgbClr val="F7F636"/>
                </a:solidFill>
                <a:latin typeface="Alegreya Sans SC"/>
                <a:ea typeface="Alegreya Sans SC"/>
                <a:cs typeface="Alegreya Sans SC"/>
                <a:sym typeface="Alegreya Sans SC"/>
              </a:rPr>
              <a:t>Problems</a:t>
            </a:r>
          </a:p>
        </p:txBody>
      </p:sp>
      <p:sp>
        <p:nvSpPr>
          <p:cNvPr name="Freeform 5" id="5">
            <a:extLst>
              <a:ext uri="{C183D7F6-B498-43B3-948B-1728B52AA6E4}">
                <adec:decorative xmlns:adec="http://schemas.microsoft.com/office/drawing/2017/decorative" val="1"/>
              </a:ext>
            </a:extLst>
          </p:cNvPr>
          <p:cNvSpPr/>
          <p:nvPr/>
        </p:nvSpPr>
        <p:spPr>
          <a:xfrm flipH="false" flipV="false" rot="0">
            <a:off x="-3343097" y="3582539"/>
            <a:ext cx="6258128" cy="6258128"/>
          </a:xfrm>
          <a:custGeom>
            <a:avLst/>
            <a:gdLst/>
            <a:ahLst/>
            <a:cxnLst/>
            <a:rect r="r" b="b" t="t" l="l"/>
            <a:pathLst>
              <a:path h="6258128" w="6258128">
                <a:moveTo>
                  <a:pt x="0" y="0"/>
                </a:moveTo>
                <a:lnTo>
                  <a:pt x="6258128" y="0"/>
                </a:lnTo>
                <a:lnTo>
                  <a:pt x="6258128" y="6258128"/>
                </a:lnTo>
                <a:lnTo>
                  <a:pt x="0" y="62581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205501" y="4659345"/>
            <a:ext cx="13876999" cy="493506"/>
          </a:xfrm>
          <a:prstGeom prst="rect">
            <a:avLst/>
          </a:prstGeom>
        </p:spPr>
        <p:txBody>
          <a:bodyPr anchor="t" rtlCol="false" tIns="0" lIns="0" bIns="0" rIns="0">
            <a:spAutoFit/>
          </a:bodyPr>
          <a:lstStyle/>
          <a:p>
            <a:pPr algn="just">
              <a:lnSpc>
                <a:spcPts val="4066"/>
              </a:lnSpc>
              <a:spcBef>
                <a:spcPct val="0"/>
              </a:spcBef>
            </a:pPr>
            <a:r>
              <a:rPr lang="en-US" sz="2904">
                <a:solidFill>
                  <a:srgbClr val="F7F636"/>
                </a:solidFill>
                <a:latin typeface="Fira Sans"/>
                <a:ea typeface="Fira Sans"/>
                <a:cs typeface="Fira Sans"/>
                <a:sym typeface="Fira Sans"/>
              </a:rPr>
              <a:t>KPIs like total sales and average ratings were not readily available.</a:t>
            </a:r>
          </a:p>
        </p:txBody>
      </p:sp>
      <p:sp>
        <p:nvSpPr>
          <p:cNvPr name="Freeform 7" id="7">
            <a:extLst>
              <a:ext uri="{C183D7F6-B498-43B3-948B-1728B52AA6E4}">
                <adec:decorative xmlns:adec="http://schemas.microsoft.com/office/drawing/2017/decorative" val="1"/>
              </a:ext>
            </a:extLst>
          </p:cNvPr>
          <p:cNvSpPr/>
          <p:nvPr/>
        </p:nvSpPr>
        <p:spPr>
          <a:xfrm flipH="false" flipV="false" rot="0">
            <a:off x="1511640" y="4716495"/>
            <a:ext cx="316295" cy="316295"/>
          </a:xfrm>
          <a:custGeom>
            <a:avLst/>
            <a:gdLst/>
            <a:ahLst/>
            <a:cxnLst/>
            <a:rect r="r" b="b" t="t" l="l"/>
            <a:pathLst>
              <a:path h="316295" w="316295">
                <a:moveTo>
                  <a:pt x="0" y="0"/>
                </a:moveTo>
                <a:lnTo>
                  <a:pt x="316295" y="0"/>
                </a:lnTo>
                <a:lnTo>
                  <a:pt x="316295" y="316294"/>
                </a:lnTo>
                <a:lnTo>
                  <a:pt x="0" y="3162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true" flipV="false" rot="-10800000">
            <a:off x="-857631" y="-364188"/>
            <a:ext cx="3772662" cy="4956521"/>
          </a:xfrm>
          <a:custGeom>
            <a:avLst/>
            <a:gdLst/>
            <a:ahLst/>
            <a:cxnLst/>
            <a:rect r="r" b="b" t="t" l="l"/>
            <a:pathLst>
              <a:path h="4956521" w="3772662">
                <a:moveTo>
                  <a:pt x="3772662" y="0"/>
                </a:moveTo>
                <a:lnTo>
                  <a:pt x="0" y="0"/>
                </a:lnTo>
                <a:lnTo>
                  <a:pt x="0" y="4956522"/>
                </a:lnTo>
                <a:lnTo>
                  <a:pt x="3772662" y="4956522"/>
                </a:lnTo>
                <a:lnTo>
                  <a:pt x="377266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a:extLst>
              <a:ext uri="{C183D7F6-B498-43B3-948B-1728B52AA6E4}">
                <adec:decorative xmlns:adec="http://schemas.microsoft.com/office/drawing/2017/decorative" val="1"/>
              </a:ext>
            </a:extLst>
          </p:cNvPr>
          <p:cNvSpPr/>
          <p:nvPr/>
        </p:nvSpPr>
        <p:spPr>
          <a:xfrm flipH="true" flipV="false" rot="0">
            <a:off x="15370413" y="-445426"/>
            <a:ext cx="7128693" cy="7128693"/>
          </a:xfrm>
          <a:custGeom>
            <a:avLst/>
            <a:gdLst/>
            <a:ahLst/>
            <a:cxnLst/>
            <a:rect r="r" b="b" t="t" l="l"/>
            <a:pathLst>
              <a:path h="7128693" w="7128693">
                <a:moveTo>
                  <a:pt x="7128693" y="0"/>
                </a:moveTo>
                <a:lnTo>
                  <a:pt x="0" y="0"/>
                </a:lnTo>
                <a:lnTo>
                  <a:pt x="0" y="7128693"/>
                </a:lnTo>
                <a:lnTo>
                  <a:pt x="7128693" y="7128693"/>
                </a:lnTo>
                <a:lnTo>
                  <a:pt x="712869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a:extLst>
              <a:ext uri="{C183D7F6-B498-43B3-948B-1728B52AA6E4}">
                <adec:decorative xmlns:adec="http://schemas.microsoft.com/office/drawing/2017/decorative" val="1"/>
              </a:ext>
            </a:extLst>
          </p:cNvPr>
          <p:cNvSpPr/>
          <p:nvPr/>
        </p:nvSpPr>
        <p:spPr>
          <a:xfrm flipH="true" flipV="false" rot="0">
            <a:off x="15551448" y="6691720"/>
            <a:ext cx="2736552" cy="3595280"/>
          </a:xfrm>
          <a:custGeom>
            <a:avLst/>
            <a:gdLst/>
            <a:ahLst/>
            <a:cxnLst/>
            <a:rect r="r" b="b" t="t" l="l"/>
            <a:pathLst>
              <a:path h="3595280" w="2736552">
                <a:moveTo>
                  <a:pt x="2736552" y="0"/>
                </a:moveTo>
                <a:lnTo>
                  <a:pt x="0" y="0"/>
                </a:lnTo>
                <a:lnTo>
                  <a:pt x="0" y="3595280"/>
                </a:lnTo>
                <a:lnTo>
                  <a:pt x="2736552" y="3595280"/>
                </a:lnTo>
                <a:lnTo>
                  <a:pt x="273655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2186451" y="5667201"/>
            <a:ext cx="13876999" cy="1513784"/>
          </a:xfrm>
          <a:prstGeom prst="rect">
            <a:avLst/>
          </a:prstGeom>
        </p:spPr>
        <p:txBody>
          <a:bodyPr anchor="t" rtlCol="false" tIns="0" lIns="0" bIns="0" rIns="0">
            <a:spAutoFit/>
          </a:bodyPr>
          <a:lstStyle/>
          <a:p>
            <a:pPr algn="just">
              <a:lnSpc>
                <a:spcPts val="4066"/>
              </a:lnSpc>
              <a:spcBef>
                <a:spcPct val="0"/>
              </a:spcBef>
            </a:pPr>
            <a:r>
              <a:rPr lang="en-US" sz="2904">
                <a:solidFill>
                  <a:srgbClr val="F7F636"/>
                </a:solidFill>
                <a:latin typeface="Fira Sans"/>
                <a:ea typeface="Fira Sans"/>
                <a:cs typeface="Fira Sans"/>
                <a:sym typeface="Fira Sans"/>
              </a:rPr>
              <a:t>There was a need to structure and clean the data before any insights could be derived.</a:t>
            </a:r>
          </a:p>
          <a:p>
            <a:pPr algn="just">
              <a:lnSpc>
                <a:spcPts val="4066"/>
              </a:lnSpc>
              <a:spcBef>
                <a:spcPct val="0"/>
              </a:spcBef>
            </a:pPr>
          </a:p>
        </p:txBody>
      </p:sp>
      <p:sp>
        <p:nvSpPr>
          <p:cNvPr name="Freeform 13" id="13">
            <a:extLst>
              <a:ext uri="{C183D7F6-B498-43B3-948B-1728B52AA6E4}">
                <adec:decorative xmlns:adec="http://schemas.microsoft.com/office/drawing/2017/decorative" val="1"/>
              </a:ext>
            </a:extLst>
          </p:cNvPr>
          <p:cNvSpPr/>
          <p:nvPr/>
        </p:nvSpPr>
        <p:spPr>
          <a:xfrm flipH="false" flipV="false" rot="0">
            <a:off x="1492590" y="5724351"/>
            <a:ext cx="316295" cy="316295"/>
          </a:xfrm>
          <a:custGeom>
            <a:avLst/>
            <a:gdLst/>
            <a:ahLst/>
            <a:cxnLst/>
            <a:rect r="r" b="b" t="t" l="l"/>
            <a:pathLst>
              <a:path h="316295" w="316295">
                <a:moveTo>
                  <a:pt x="0" y="0"/>
                </a:moveTo>
                <a:lnTo>
                  <a:pt x="316295" y="0"/>
                </a:lnTo>
                <a:lnTo>
                  <a:pt x="316295" y="316294"/>
                </a:lnTo>
                <a:lnTo>
                  <a:pt x="0" y="3162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1511640" y="3582539"/>
            <a:ext cx="316295" cy="316295"/>
          </a:xfrm>
          <a:custGeom>
            <a:avLst/>
            <a:gdLst/>
            <a:ahLst/>
            <a:cxnLst/>
            <a:rect r="r" b="b" t="t" l="l"/>
            <a:pathLst>
              <a:path h="316295" w="316295">
                <a:moveTo>
                  <a:pt x="0" y="0"/>
                </a:moveTo>
                <a:lnTo>
                  <a:pt x="316295" y="0"/>
                </a:lnTo>
                <a:lnTo>
                  <a:pt x="316295" y="316295"/>
                </a:lnTo>
                <a:lnTo>
                  <a:pt x="0" y="316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0">
            <a:off x="1511640" y="4596812"/>
            <a:ext cx="316295" cy="316295"/>
          </a:xfrm>
          <a:custGeom>
            <a:avLst/>
            <a:gdLst/>
            <a:ahLst/>
            <a:cxnLst/>
            <a:rect r="r" b="b" t="t" l="l"/>
            <a:pathLst>
              <a:path h="316295" w="316295">
                <a:moveTo>
                  <a:pt x="0" y="0"/>
                </a:moveTo>
                <a:lnTo>
                  <a:pt x="316295" y="0"/>
                </a:lnTo>
                <a:lnTo>
                  <a:pt x="316295" y="316294"/>
                </a:lnTo>
                <a:lnTo>
                  <a:pt x="0" y="3162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226844" y="3525389"/>
            <a:ext cx="13876999" cy="493506"/>
          </a:xfrm>
          <a:prstGeom prst="rect">
            <a:avLst/>
          </a:prstGeom>
        </p:spPr>
        <p:txBody>
          <a:bodyPr anchor="t" rtlCol="false" tIns="0" lIns="0" bIns="0" rIns="0">
            <a:spAutoFit/>
          </a:bodyPr>
          <a:lstStyle/>
          <a:p>
            <a:pPr algn="just">
              <a:lnSpc>
                <a:spcPts val="4066"/>
              </a:lnSpc>
              <a:spcBef>
                <a:spcPct val="0"/>
              </a:spcBef>
            </a:pPr>
            <a:r>
              <a:rPr lang="en-US" sz="2904">
                <a:solidFill>
                  <a:srgbClr val="F7F636"/>
                </a:solidFill>
                <a:latin typeface="Fira Sans"/>
                <a:ea typeface="Fira Sans"/>
                <a:cs typeface="Fira Sans"/>
                <a:sym typeface="Fira Sans"/>
              </a:rPr>
              <a:t>Clean and normalize the data for accurate analysis.</a:t>
            </a:r>
          </a:p>
        </p:txBody>
      </p:sp>
      <p:sp>
        <p:nvSpPr>
          <p:cNvPr name="TextBox 5" id="5"/>
          <p:cNvSpPr txBox="true"/>
          <p:nvPr/>
        </p:nvSpPr>
        <p:spPr>
          <a:xfrm rot="0">
            <a:off x="4784487" y="1828323"/>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F7F636"/>
                </a:solidFill>
                <a:latin typeface="Alegreya Sans SC Bold"/>
                <a:ea typeface="Alegreya Sans SC Bold"/>
                <a:cs typeface="Alegreya Sans SC Bold"/>
                <a:sym typeface="Alegreya Sans SC Bold"/>
              </a:rPr>
              <a:t>Goals</a:t>
            </a:r>
          </a:p>
        </p:txBody>
      </p:sp>
      <p:sp>
        <p:nvSpPr>
          <p:cNvPr name="Freeform 6" id="6">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205501" y="4539662"/>
            <a:ext cx="13876999" cy="493506"/>
          </a:xfrm>
          <a:prstGeom prst="rect">
            <a:avLst/>
          </a:prstGeom>
        </p:spPr>
        <p:txBody>
          <a:bodyPr anchor="t" rtlCol="false" tIns="0" lIns="0" bIns="0" rIns="0">
            <a:spAutoFit/>
          </a:bodyPr>
          <a:lstStyle/>
          <a:p>
            <a:pPr algn="just">
              <a:lnSpc>
                <a:spcPts val="4066"/>
              </a:lnSpc>
              <a:spcBef>
                <a:spcPct val="0"/>
              </a:spcBef>
            </a:pPr>
            <a:r>
              <a:rPr lang="en-US" sz="2904">
                <a:solidFill>
                  <a:srgbClr val="F7F636"/>
                </a:solidFill>
                <a:latin typeface="Fira Sans"/>
                <a:ea typeface="Fira Sans"/>
                <a:cs typeface="Fira Sans"/>
                <a:sym typeface="Fira Sans"/>
              </a:rPr>
              <a:t>Compute performance metrics like Total Sales, Average Sales, and Ratings.</a:t>
            </a:r>
          </a:p>
        </p:txBody>
      </p:sp>
      <p:sp>
        <p:nvSpPr>
          <p:cNvPr name="Freeform 8" id="8">
            <a:extLst>
              <a:ext uri="{C183D7F6-B498-43B3-948B-1728B52AA6E4}">
                <adec:decorative xmlns:adec="http://schemas.microsoft.com/office/drawing/2017/decorative" val="1"/>
              </a:ext>
            </a:extLst>
          </p:cNvPr>
          <p:cNvSpPr/>
          <p:nvPr/>
        </p:nvSpPr>
        <p:spPr>
          <a:xfrm flipH="false" flipV="true" rot="0">
            <a:off x="1222889" y="-387411"/>
            <a:ext cx="2567706" cy="3373451"/>
          </a:xfrm>
          <a:custGeom>
            <a:avLst/>
            <a:gdLst/>
            <a:ahLst/>
            <a:cxnLst/>
            <a:rect r="r" b="b" t="t" l="l"/>
            <a:pathLst>
              <a:path h="3373451" w="2567706">
                <a:moveTo>
                  <a:pt x="0" y="3373452"/>
                </a:moveTo>
                <a:lnTo>
                  <a:pt x="2567706" y="3373452"/>
                </a:lnTo>
                <a:lnTo>
                  <a:pt x="2567706" y="0"/>
                </a:lnTo>
                <a:lnTo>
                  <a:pt x="0" y="0"/>
                </a:lnTo>
                <a:lnTo>
                  <a:pt x="0" y="33734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true" flipV="false" rot="-10800000">
            <a:off x="-767315" y="-135036"/>
            <a:ext cx="3274057" cy="4301455"/>
          </a:xfrm>
          <a:custGeom>
            <a:avLst/>
            <a:gdLst/>
            <a:ahLst/>
            <a:cxnLst/>
            <a:rect r="r" b="b" t="t" l="l"/>
            <a:pathLst>
              <a:path h="4301455" w="3274057">
                <a:moveTo>
                  <a:pt x="3274057" y="0"/>
                </a:moveTo>
                <a:lnTo>
                  <a:pt x="0" y="0"/>
                </a:lnTo>
                <a:lnTo>
                  <a:pt x="0" y="4301455"/>
                </a:lnTo>
                <a:lnTo>
                  <a:pt x="3274057" y="4301455"/>
                </a:lnTo>
                <a:lnTo>
                  <a:pt x="327405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a:extLst>
              <a:ext uri="{C183D7F6-B498-43B3-948B-1728B52AA6E4}">
                <adec:decorative xmlns:adec="http://schemas.microsoft.com/office/drawing/2017/decorative" val="1"/>
              </a:ext>
            </a:extLst>
          </p:cNvPr>
          <p:cNvSpPr/>
          <p:nvPr/>
        </p:nvSpPr>
        <p:spPr>
          <a:xfrm flipH="false" flipV="true" rot="-10800000">
            <a:off x="14786756" y="7403374"/>
            <a:ext cx="2582789" cy="3393268"/>
          </a:xfrm>
          <a:custGeom>
            <a:avLst/>
            <a:gdLst/>
            <a:ahLst/>
            <a:cxnLst/>
            <a:rect r="r" b="b" t="t" l="l"/>
            <a:pathLst>
              <a:path h="3393268" w="2582789">
                <a:moveTo>
                  <a:pt x="0" y="3393267"/>
                </a:moveTo>
                <a:lnTo>
                  <a:pt x="2582789" y="3393267"/>
                </a:lnTo>
                <a:lnTo>
                  <a:pt x="2582789" y="0"/>
                </a:lnTo>
                <a:lnTo>
                  <a:pt x="0" y="0"/>
                </a:lnTo>
                <a:lnTo>
                  <a:pt x="0" y="339326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a:extLst>
              <a:ext uri="{C183D7F6-B498-43B3-948B-1728B52AA6E4}">
                <adec:decorative xmlns:adec="http://schemas.microsoft.com/office/drawing/2017/decorative" val="1"/>
              </a:ext>
            </a:extLst>
          </p:cNvPr>
          <p:cNvSpPr/>
          <p:nvPr/>
        </p:nvSpPr>
        <p:spPr>
          <a:xfrm flipH="true" flipV="false" rot="0">
            <a:off x="16078150" y="6216062"/>
            <a:ext cx="3293290" cy="4326723"/>
          </a:xfrm>
          <a:custGeom>
            <a:avLst/>
            <a:gdLst/>
            <a:ahLst/>
            <a:cxnLst/>
            <a:rect r="r" b="b" t="t" l="l"/>
            <a:pathLst>
              <a:path h="4326723" w="3293290">
                <a:moveTo>
                  <a:pt x="3293290" y="0"/>
                </a:moveTo>
                <a:lnTo>
                  <a:pt x="0" y="0"/>
                </a:lnTo>
                <a:lnTo>
                  <a:pt x="0" y="4326722"/>
                </a:lnTo>
                <a:lnTo>
                  <a:pt x="3293290" y="4326722"/>
                </a:lnTo>
                <a:lnTo>
                  <a:pt x="329329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a:extLst>
              <a:ext uri="{C183D7F6-B498-43B3-948B-1728B52AA6E4}">
                <adec:decorative xmlns:adec="http://schemas.microsoft.com/office/drawing/2017/decorative" val="1"/>
              </a:ext>
            </a:extLst>
          </p:cNvPr>
          <p:cNvSpPr/>
          <p:nvPr/>
        </p:nvSpPr>
        <p:spPr>
          <a:xfrm flipH="false" flipV="false" rot="0">
            <a:off x="1507291" y="5461793"/>
            <a:ext cx="316295" cy="316295"/>
          </a:xfrm>
          <a:custGeom>
            <a:avLst/>
            <a:gdLst/>
            <a:ahLst/>
            <a:cxnLst/>
            <a:rect r="r" b="b" t="t" l="l"/>
            <a:pathLst>
              <a:path h="316295" w="316295">
                <a:moveTo>
                  <a:pt x="0" y="0"/>
                </a:moveTo>
                <a:lnTo>
                  <a:pt x="316295" y="0"/>
                </a:lnTo>
                <a:lnTo>
                  <a:pt x="316295" y="316294"/>
                </a:lnTo>
                <a:lnTo>
                  <a:pt x="0" y="3162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2201151" y="5404643"/>
            <a:ext cx="13876999" cy="1003645"/>
          </a:xfrm>
          <a:prstGeom prst="rect">
            <a:avLst/>
          </a:prstGeom>
        </p:spPr>
        <p:txBody>
          <a:bodyPr anchor="t" rtlCol="false" tIns="0" lIns="0" bIns="0" rIns="0">
            <a:spAutoFit/>
          </a:bodyPr>
          <a:lstStyle/>
          <a:p>
            <a:pPr algn="just">
              <a:lnSpc>
                <a:spcPts val="4066"/>
              </a:lnSpc>
              <a:spcBef>
                <a:spcPct val="0"/>
              </a:spcBef>
            </a:pPr>
            <a:r>
              <a:rPr lang="en-US" sz="2904">
                <a:solidFill>
                  <a:srgbClr val="F7F636"/>
                </a:solidFill>
                <a:latin typeface="Fira Sans"/>
                <a:ea typeface="Fira Sans"/>
                <a:cs typeface="Fira Sans"/>
                <a:sym typeface="Fira Sans"/>
              </a:rPr>
              <a:t>Understand how outlet size, type, and product categories influence sales trends.</a:t>
            </a:r>
          </a:p>
          <a:p>
            <a:pPr algn="just">
              <a:lnSpc>
                <a:spcPts val="4066"/>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true" flipV="true" rot="-10800000">
            <a:off x="1086558" y="6425555"/>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true" flipV="true" rot="0">
            <a:off x="239162" y="5259319"/>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true" flipV="true" rot="-10800000">
            <a:off x="15390121" y="1822870"/>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true" rot="0">
            <a:off x="14542725" y="656634"/>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347720" y="3180052"/>
            <a:ext cx="11613904" cy="4640457"/>
          </a:xfrm>
          <a:prstGeom prst="rect">
            <a:avLst/>
          </a:prstGeom>
        </p:spPr>
        <p:txBody>
          <a:bodyPr anchor="t" rtlCol="false" tIns="0" lIns="0" bIns="0" rIns="0">
            <a:spAutoFit/>
          </a:bodyPr>
          <a:lstStyle/>
          <a:p>
            <a:pPr algn="just" marL="713513" indent="-356756" lvl="1">
              <a:lnSpc>
                <a:spcPts val="4626"/>
              </a:lnSpc>
              <a:buFont typeface="Arial"/>
              <a:buChar char="•"/>
            </a:pPr>
            <a:r>
              <a:rPr lang="en-US" sz="3304">
                <a:solidFill>
                  <a:srgbClr val="F7F636"/>
                </a:solidFill>
                <a:latin typeface="Fira Sans"/>
                <a:ea typeface="Fira Sans"/>
                <a:cs typeface="Fira Sans"/>
                <a:sym typeface="Fira Sans"/>
              </a:rPr>
              <a:t>Data cleaning was done using UPDATE and CASE statements to standardize fat content labels.</a:t>
            </a:r>
          </a:p>
          <a:p>
            <a:pPr algn="just" marL="713513" indent="-356756" lvl="1">
              <a:lnSpc>
                <a:spcPts val="4626"/>
              </a:lnSpc>
              <a:buFont typeface="Arial"/>
              <a:buChar char="•"/>
            </a:pPr>
            <a:r>
              <a:rPr lang="en-US" sz="3304">
                <a:solidFill>
                  <a:srgbClr val="F7F636"/>
                </a:solidFill>
                <a:latin typeface="Fira Sans"/>
                <a:ea typeface="Fira Sans"/>
                <a:cs typeface="Fira Sans"/>
                <a:sym typeface="Fira Sans"/>
              </a:rPr>
              <a:t>KPIs were generated using SUM, AVG, and COUNT functions.</a:t>
            </a:r>
          </a:p>
          <a:p>
            <a:pPr algn="just" marL="713513" indent="-356756" lvl="1">
              <a:lnSpc>
                <a:spcPts val="4626"/>
              </a:lnSpc>
              <a:buFont typeface="Arial"/>
              <a:buChar char="•"/>
            </a:pPr>
            <a:r>
              <a:rPr lang="en-US" sz="3304">
                <a:solidFill>
                  <a:srgbClr val="F7F636"/>
                </a:solidFill>
                <a:latin typeface="Fira Sans"/>
                <a:ea typeface="Fira Sans"/>
                <a:cs typeface="Fira Sans"/>
                <a:sym typeface="Fira Sans"/>
              </a:rPr>
              <a:t>A pivot table was created to break down sales by fat content across outlet locations.</a:t>
            </a:r>
          </a:p>
          <a:p>
            <a:pPr algn="just" marL="713513" indent="-356756" lvl="1">
              <a:lnSpc>
                <a:spcPts val="4626"/>
              </a:lnSpc>
              <a:buFont typeface="Arial"/>
              <a:buChar char="•"/>
            </a:pPr>
            <a:r>
              <a:rPr lang="en-US" sz="3304">
                <a:solidFill>
                  <a:srgbClr val="F7F636"/>
                </a:solidFill>
                <a:latin typeface="Fira Sans"/>
                <a:ea typeface="Fira Sans"/>
                <a:cs typeface="Fira Sans"/>
                <a:sym typeface="Fira Sans"/>
              </a:rPr>
              <a:t>Percentage contributions were calculated using window functions.</a:t>
            </a:r>
          </a:p>
        </p:txBody>
      </p:sp>
      <p:sp>
        <p:nvSpPr>
          <p:cNvPr name="TextBox 8" id="8"/>
          <p:cNvSpPr txBox="true"/>
          <p:nvPr/>
        </p:nvSpPr>
        <p:spPr>
          <a:xfrm rot="0">
            <a:off x="4773815" y="1369505"/>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F7F636"/>
                </a:solidFill>
                <a:latin typeface="Alegreya Sans SC Bold"/>
                <a:ea typeface="Alegreya Sans SC Bold"/>
                <a:cs typeface="Alegreya Sans SC Bold"/>
                <a:sym typeface="Alegreya Sans SC Bold"/>
              </a:rPr>
              <a:t>Theory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9162" y="656634"/>
            <a:ext cx="7353115" cy="3244562"/>
          </a:xfrm>
          <a:custGeom>
            <a:avLst/>
            <a:gdLst/>
            <a:ahLst/>
            <a:cxnLst/>
            <a:rect r="r" b="b" t="t" l="l"/>
            <a:pathLst>
              <a:path h="3244562" w="7353115">
                <a:moveTo>
                  <a:pt x="0" y="0"/>
                </a:moveTo>
                <a:lnTo>
                  <a:pt x="7353115" y="0"/>
                </a:lnTo>
                <a:lnTo>
                  <a:pt x="7353115" y="3244562"/>
                </a:lnTo>
                <a:lnTo>
                  <a:pt x="0" y="3244562"/>
                </a:lnTo>
                <a:lnTo>
                  <a:pt x="0" y="0"/>
                </a:lnTo>
                <a:close/>
              </a:path>
            </a:pathLst>
          </a:custGeom>
          <a:blipFill>
            <a:blip r:embed="rId4"/>
            <a:stretch>
              <a:fillRect l="0" t="0" r="0" b="0"/>
            </a:stretch>
          </a:blipFill>
        </p:spPr>
      </p:sp>
      <p:sp>
        <p:nvSpPr>
          <p:cNvPr name="Freeform 4" id="4"/>
          <p:cNvSpPr/>
          <p:nvPr/>
        </p:nvSpPr>
        <p:spPr>
          <a:xfrm flipH="false" flipV="false" rot="0">
            <a:off x="239162" y="4510587"/>
            <a:ext cx="8961597" cy="1265826"/>
          </a:xfrm>
          <a:custGeom>
            <a:avLst/>
            <a:gdLst/>
            <a:ahLst/>
            <a:cxnLst/>
            <a:rect r="r" b="b" t="t" l="l"/>
            <a:pathLst>
              <a:path h="1265826" w="8961597">
                <a:moveTo>
                  <a:pt x="0" y="0"/>
                </a:moveTo>
                <a:lnTo>
                  <a:pt x="8961597" y="0"/>
                </a:lnTo>
                <a:lnTo>
                  <a:pt x="8961597" y="1265826"/>
                </a:lnTo>
                <a:lnTo>
                  <a:pt x="0" y="1265826"/>
                </a:lnTo>
                <a:lnTo>
                  <a:pt x="0" y="0"/>
                </a:lnTo>
                <a:close/>
              </a:path>
            </a:pathLst>
          </a:custGeom>
          <a:blipFill>
            <a:blip r:embed="rId5"/>
            <a:stretch>
              <a:fillRect l="0" t="0" r="0" b="0"/>
            </a:stretch>
          </a:blipFill>
        </p:spPr>
      </p:sp>
      <p:sp>
        <p:nvSpPr>
          <p:cNvPr name="Freeform 5" id="5"/>
          <p:cNvSpPr/>
          <p:nvPr/>
        </p:nvSpPr>
        <p:spPr>
          <a:xfrm flipH="false" flipV="false" rot="0">
            <a:off x="8504986" y="656634"/>
            <a:ext cx="8919759" cy="3244562"/>
          </a:xfrm>
          <a:custGeom>
            <a:avLst/>
            <a:gdLst/>
            <a:ahLst/>
            <a:cxnLst/>
            <a:rect r="r" b="b" t="t" l="l"/>
            <a:pathLst>
              <a:path h="3244562" w="8919759">
                <a:moveTo>
                  <a:pt x="0" y="0"/>
                </a:moveTo>
                <a:lnTo>
                  <a:pt x="8919758" y="0"/>
                </a:lnTo>
                <a:lnTo>
                  <a:pt x="8919758" y="3244562"/>
                </a:lnTo>
                <a:lnTo>
                  <a:pt x="0" y="3244562"/>
                </a:lnTo>
                <a:lnTo>
                  <a:pt x="0" y="0"/>
                </a:lnTo>
                <a:close/>
              </a:path>
            </a:pathLst>
          </a:custGeom>
          <a:blipFill>
            <a:blip r:embed="rId6"/>
            <a:stretch>
              <a:fillRect l="0" t="0" r="0" b="0"/>
            </a:stretch>
          </a:blipFill>
        </p:spPr>
      </p:sp>
      <p:sp>
        <p:nvSpPr>
          <p:cNvPr name="Freeform 6" id="6"/>
          <p:cNvSpPr/>
          <p:nvPr/>
        </p:nvSpPr>
        <p:spPr>
          <a:xfrm flipH="false" flipV="false" rot="0">
            <a:off x="239162" y="6386013"/>
            <a:ext cx="8961597" cy="2217995"/>
          </a:xfrm>
          <a:custGeom>
            <a:avLst/>
            <a:gdLst/>
            <a:ahLst/>
            <a:cxnLst/>
            <a:rect r="r" b="b" t="t" l="l"/>
            <a:pathLst>
              <a:path h="2217995" w="8961597">
                <a:moveTo>
                  <a:pt x="0" y="0"/>
                </a:moveTo>
                <a:lnTo>
                  <a:pt x="8961597" y="0"/>
                </a:lnTo>
                <a:lnTo>
                  <a:pt x="8961597" y="2217995"/>
                </a:lnTo>
                <a:lnTo>
                  <a:pt x="0" y="2217995"/>
                </a:lnTo>
                <a:lnTo>
                  <a:pt x="0" y="0"/>
                </a:lnTo>
                <a:close/>
              </a:path>
            </a:pathLst>
          </a:custGeom>
          <a:blipFill>
            <a:blip r:embed="rId7"/>
            <a:stretch>
              <a:fillRect l="0" t="0" r="0" b="0"/>
            </a:stretch>
          </a:blipFill>
        </p:spPr>
      </p:sp>
      <p:sp>
        <p:nvSpPr>
          <p:cNvPr name="Freeform 7" id="7"/>
          <p:cNvSpPr/>
          <p:nvPr/>
        </p:nvSpPr>
        <p:spPr>
          <a:xfrm flipH="false" flipV="false" rot="0">
            <a:off x="9718773" y="4341176"/>
            <a:ext cx="7705972" cy="1435237"/>
          </a:xfrm>
          <a:custGeom>
            <a:avLst/>
            <a:gdLst/>
            <a:ahLst/>
            <a:cxnLst/>
            <a:rect r="r" b="b" t="t" l="l"/>
            <a:pathLst>
              <a:path h="1435237" w="7705972">
                <a:moveTo>
                  <a:pt x="0" y="0"/>
                </a:moveTo>
                <a:lnTo>
                  <a:pt x="7705971" y="0"/>
                </a:lnTo>
                <a:lnTo>
                  <a:pt x="7705971" y="1435237"/>
                </a:lnTo>
                <a:lnTo>
                  <a:pt x="0" y="1435237"/>
                </a:lnTo>
                <a:lnTo>
                  <a:pt x="0" y="0"/>
                </a:lnTo>
                <a:close/>
              </a:path>
            </a:pathLst>
          </a:custGeom>
          <a:blipFill>
            <a:blip r:embed="rId8"/>
            <a:stretch>
              <a:fillRect l="0" t="0" r="0" b="0"/>
            </a:stretch>
          </a:blipFill>
        </p:spPr>
      </p:sp>
      <p:sp>
        <p:nvSpPr>
          <p:cNvPr name="Freeform 8" id="8"/>
          <p:cNvSpPr/>
          <p:nvPr/>
        </p:nvSpPr>
        <p:spPr>
          <a:xfrm flipH="false" flipV="false" rot="0">
            <a:off x="9697665" y="6386013"/>
            <a:ext cx="7727079" cy="3042537"/>
          </a:xfrm>
          <a:custGeom>
            <a:avLst/>
            <a:gdLst/>
            <a:ahLst/>
            <a:cxnLst/>
            <a:rect r="r" b="b" t="t" l="l"/>
            <a:pathLst>
              <a:path h="3042537" w="7727079">
                <a:moveTo>
                  <a:pt x="0" y="0"/>
                </a:moveTo>
                <a:lnTo>
                  <a:pt x="7727079" y="0"/>
                </a:lnTo>
                <a:lnTo>
                  <a:pt x="7727079" y="3042537"/>
                </a:lnTo>
                <a:lnTo>
                  <a:pt x="0" y="3042537"/>
                </a:lnTo>
                <a:lnTo>
                  <a:pt x="0" y="0"/>
                </a:lnTo>
                <a:close/>
              </a:path>
            </a:pathLst>
          </a:custGeom>
          <a:blipFill>
            <a:blip r:embed="rId9"/>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625757" y="3666960"/>
            <a:ext cx="6171386" cy="2458502"/>
          </a:xfrm>
          <a:custGeom>
            <a:avLst/>
            <a:gdLst/>
            <a:ahLst/>
            <a:cxnLst/>
            <a:rect r="r" b="b" t="t" l="l"/>
            <a:pathLst>
              <a:path h="2458502" w="6171386">
                <a:moveTo>
                  <a:pt x="0" y="0"/>
                </a:moveTo>
                <a:lnTo>
                  <a:pt x="6171386" y="0"/>
                </a:lnTo>
                <a:lnTo>
                  <a:pt x="6171386" y="2458502"/>
                </a:lnTo>
                <a:lnTo>
                  <a:pt x="0" y="2458502"/>
                </a:lnTo>
                <a:lnTo>
                  <a:pt x="0" y="0"/>
                </a:lnTo>
                <a:close/>
              </a:path>
            </a:pathLst>
          </a:custGeom>
          <a:blipFill>
            <a:blip r:embed="rId4"/>
            <a:stretch>
              <a:fillRect l="0" t="-1145" r="0" b="-1145"/>
            </a:stretch>
          </a:blipFill>
        </p:spPr>
      </p:sp>
      <p:sp>
        <p:nvSpPr>
          <p:cNvPr name="Freeform 4" id="4"/>
          <p:cNvSpPr/>
          <p:nvPr/>
        </p:nvSpPr>
        <p:spPr>
          <a:xfrm flipH="false" flipV="false" rot="0">
            <a:off x="452341" y="3666960"/>
            <a:ext cx="6764342" cy="1750273"/>
          </a:xfrm>
          <a:custGeom>
            <a:avLst/>
            <a:gdLst/>
            <a:ahLst/>
            <a:cxnLst/>
            <a:rect r="r" b="b" t="t" l="l"/>
            <a:pathLst>
              <a:path h="1750273" w="6764342">
                <a:moveTo>
                  <a:pt x="0" y="0"/>
                </a:moveTo>
                <a:lnTo>
                  <a:pt x="6764342" y="0"/>
                </a:lnTo>
                <a:lnTo>
                  <a:pt x="6764342" y="1750273"/>
                </a:lnTo>
                <a:lnTo>
                  <a:pt x="0" y="1750273"/>
                </a:lnTo>
                <a:lnTo>
                  <a:pt x="0" y="0"/>
                </a:lnTo>
                <a:close/>
              </a:path>
            </a:pathLst>
          </a:custGeom>
          <a:blipFill>
            <a:blip r:embed="rId5"/>
            <a:stretch>
              <a:fillRect l="0" t="0" r="0" b="0"/>
            </a:stretch>
          </a:blipFill>
        </p:spPr>
      </p:sp>
      <p:sp>
        <p:nvSpPr>
          <p:cNvPr name="Freeform 5" id="5"/>
          <p:cNvSpPr/>
          <p:nvPr/>
        </p:nvSpPr>
        <p:spPr>
          <a:xfrm flipH="false" flipV="false" rot="0">
            <a:off x="11625757" y="392914"/>
            <a:ext cx="6171386" cy="2861980"/>
          </a:xfrm>
          <a:custGeom>
            <a:avLst/>
            <a:gdLst/>
            <a:ahLst/>
            <a:cxnLst/>
            <a:rect r="r" b="b" t="t" l="l"/>
            <a:pathLst>
              <a:path h="2861980" w="6171386">
                <a:moveTo>
                  <a:pt x="0" y="0"/>
                </a:moveTo>
                <a:lnTo>
                  <a:pt x="6171386" y="0"/>
                </a:lnTo>
                <a:lnTo>
                  <a:pt x="6171386" y="2861980"/>
                </a:lnTo>
                <a:lnTo>
                  <a:pt x="0" y="2861980"/>
                </a:lnTo>
                <a:lnTo>
                  <a:pt x="0" y="0"/>
                </a:lnTo>
                <a:close/>
              </a:path>
            </a:pathLst>
          </a:custGeom>
          <a:blipFill>
            <a:blip r:embed="rId6"/>
            <a:stretch>
              <a:fillRect l="0" t="0" r="0" b="0"/>
            </a:stretch>
          </a:blipFill>
        </p:spPr>
      </p:sp>
      <p:sp>
        <p:nvSpPr>
          <p:cNvPr name="Freeform 6" id="6"/>
          <p:cNvSpPr/>
          <p:nvPr/>
        </p:nvSpPr>
        <p:spPr>
          <a:xfrm flipH="false" flipV="false" rot="0">
            <a:off x="452341" y="5826808"/>
            <a:ext cx="6068061" cy="2563756"/>
          </a:xfrm>
          <a:custGeom>
            <a:avLst/>
            <a:gdLst/>
            <a:ahLst/>
            <a:cxnLst/>
            <a:rect r="r" b="b" t="t" l="l"/>
            <a:pathLst>
              <a:path h="2563756" w="6068061">
                <a:moveTo>
                  <a:pt x="0" y="0"/>
                </a:moveTo>
                <a:lnTo>
                  <a:pt x="6068061" y="0"/>
                </a:lnTo>
                <a:lnTo>
                  <a:pt x="6068061" y="2563756"/>
                </a:lnTo>
                <a:lnTo>
                  <a:pt x="0" y="2563756"/>
                </a:lnTo>
                <a:lnTo>
                  <a:pt x="0" y="0"/>
                </a:lnTo>
                <a:close/>
              </a:path>
            </a:pathLst>
          </a:custGeom>
          <a:blipFill>
            <a:blip r:embed="rId7"/>
            <a:stretch>
              <a:fillRect l="0" t="0" r="0" b="0"/>
            </a:stretch>
          </a:blipFill>
        </p:spPr>
      </p:sp>
      <p:sp>
        <p:nvSpPr>
          <p:cNvPr name="Freeform 7" id="7"/>
          <p:cNvSpPr/>
          <p:nvPr/>
        </p:nvSpPr>
        <p:spPr>
          <a:xfrm flipH="false" flipV="false" rot="0">
            <a:off x="11625757" y="6683267"/>
            <a:ext cx="6171386" cy="2129128"/>
          </a:xfrm>
          <a:custGeom>
            <a:avLst/>
            <a:gdLst/>
            <a:ahLst/>
            <a:cxnLst/>
            <a:rect r="r" b="b" t="t" l="l"/>
            <a:pathLst>
              <a:path h="2129128" w="6171386">
                <a:moveTo>
                  <a:pt x="0" y="0"/>
                </a:moveTo>
                <a:lnTo>
                  <a:pt x="6171386" y="0"/>
                </a:lnTo>
                <a:lnTo>
                  <a:pt x="6171386" y="2129128"/>
                </a:lnTo>
                <a:lnTo>
                  <a:pt x="0" y="2129128"/>
                </a:lnTo>
                <a:lnTo>
                  <a:pt x="0" y="0"/>
                </a:lnTo>
                <a:close/>
              </a:path>
            </a:pathLst>
          </a:custGeom>
          <a:blipFill>
            <a:blip r:embed="rId8"/>
            <a:stretch>
              <a:fillRect l="0" t="0" r="0" b="0"/>
            </a:stretch>
          </a:blipFill>
        </p:spPr>
      </p:sp>
      <p:sp>
        <p:nvSpPr>
          <p:cNvPr name="Freeform 8" id="8"/>
          <p:cNvSpPr/>
          <p:nvPr/>
        </p:nvSpPr>
        <p:spPr>
          <a:xfrm flipH="false" flipV="false" rot="0">
            <a:off x="494199" y="666738"/>
            <a:ext cx="6722484" cy="2588156"/>
          </a:xfrm>
          <a:custGeom>
            <a:avLst/>
            <a:gdLst/>
            <a:ahLst/>
            <a:cxnLst/>
            <a:rect r="r" b="b" t="t" l="l"/>
            <a:pathLst>
              <a:path h="2588156" w="6722484">
                <a:moveTo>
                  <a:pt x="0" y="0"/>
                </a:moveTo>
                <a:lnTo>
                  <a:pt x="6722484" y="0"/>
                </a:lnTo>
                <a:lnTo>
                  <a:pt x="6722484" y="2588156"/>
                </a:lnTo>
                <a:lnTo>
                  <a:pt x="0" y="2588156"/>
                </a:lnTo>
                <a:lnTo>
                  <a:pt x="0" y="0"/>
                </a:lnTo>
                <a:close/>
              </a:path>
            </a:pathLst>
          </a:custGeom>
          <a:blipFill>
            <a:blip r:embed="rId9"/>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39935" y="2605019"/>
            <a:ext cx="12808130" cy="7032625"/>
          </a:xfrm>
          <a:prstGeom prst="rect">
            <a:avLst/>
          </a:prstGeom>
        </p:spPr>
        <p:txBody>
          <a:bodyPr anchor="t" rtlCol="false" tIns="0" lIns="0" bIns="0" rIns="0">
            <a:spAutoFit/>
          </a:bodyPr>
          <a:lstStyle/>
          <a:p>
            <a:pPr algn="l">
              <a:lnSpc>
                <a:spcPts val="5600"/>
              </a:lnSpc>
            </a:pPr>
            <a:r>
              <a:rPr lang="en-US" sz="4000">
                <a:solidFill>
                  <a:srgbClr val="F7F636"/>
                </a:solidFill>
                <a:latin typeface="Fira Sans"/>
                <a:ea typeface="Fira Sans"/>
                <a:cs typeface="Fira Sans"/>
                <a:sym typeface="Fira Sans"/>
              </a:rPr>
              <a:t>Total Sales: </a:t>
            </a:r>
            <a:r>
              <a:rPr lang="en-US" sz="4000" b="true">
                <a:solidFill>
                  <a:srgbClr val="148726"/>
                </a:solidFill>
                <a:latin typeface="Fira Sans Bold"/>
                <a:ea typeface="Fira Sans Bold"/>
                <a:cs typeface="Fira Sans Bold"/>
                <a:sym typeface="Fira Sans Bold"/>
              </a:rPr>
              <a:t>₹45.12M</a:t>
            </a:r>
          </a:p>
          <a:p>
            <a:pPr algn="l">
              <a:lnSpc>
                <a:spcPts val="5600"/>
              </a:lnSpc>
            </a:pPr>
            <a:r>
              <a:rPr lang="en-US" sz="4000">
                <a:solidFill>
                  <a:srgbClr val="F7F636"/>
                </a:solidFill>
                <a:latin typeface="Fira Sans"/>
                <a:ea typeface="Fira Sans"/>
                <a:cs typeface="Fira Sans"/>
                <a:sym typeface="Fira Sans"/>
              </a:rPr>
              <a:t>Average Sales per Order: </a:t>
            </a:r>
            <a:r>
              <a:rPr lang="en-US" sz="4000">
                <a:solidFill>
                  <a:srgbClr val="148726"/>
                </a:solidFill>
                <a:latin typeface="Fira Sans"/>
                <a:ea typeface="Fira Sans"/>
                <a:cs typeface="Fira Sans"/>
                <a:sym typeface="Fira Sans"/>
              </a:rPr>
              <a:t>₹2320</a:t>
            </a:r>
          </a:p>
          <a:p>
            <a:pPr algn="l">
              <a:lnSpc>
                <a:spcPts val="5600"/>
              </a:lnSpc>
            </a:pPr>
            <a:r>
              <a:rPr lang="en-US" sz="4000">
                <a:solidFill>
                  <a:srgbClr val="F7F636"/>
                </a:solidFill>
                <a:latin typeface="Fira Sans"/>
                <a:ea typeface="Fira Sans"/>
                <a:cs typeface="Fira Sans"/>
                <a:sym typeface="Fira Sans"/>
              </a:rPr>
              <a:t>Number of Orders: </a:t>
            </a:r>
            <a:r>
              <a:rPr lang="en-US" sz="4000">
                <a:solidFill>
                  <a:srgbClr val="148726"/>
                </a:solidFill>
                <a:latin typeface="Fira Sans"/>
                <a:ea typeface="Fira Sans"/>
                <a:cs typeface="Fira Sans"/>
                <a:sym typeface="Fira Sans"/>
              </a:rPr>
              <a:t>8,500</a:t>
            </a:r>
          </a:p>
          <a:p>
            <a:pPr algn="l">
              <a:lnSpc>
                <a:spcPts val="5600"/>
              </a:lnSpc>
            </a:pPr>
            <a:r>
              <a:rPr lang="en-US" sz="4000">
                <a:solidFill>
                  <a:srgbClr val="F7F636"/>
                </a:solidFill>
                <a:latin typeface="Fira Sans"/>
                <a:ea typeface="Fira Sans"/>
                <a:cs typeface="Fira Sans"/>
                <a:sym typeface="Fira Sans"/>
              </a:rPr>
              <a:t>Average Rating: </a:t>
            </a:r>
            <a:r>
              <a:rPr lang="en-US" sz="4000">
                <a:solidFill>
                  <a:srgbClr val="148726"/>
                </a:solidFill>
                <a:latin typeface="Fira Sans"/>
                <a:ea typeface="Fira Sans"/>
                <a:cs typeface="Fira Sans"/>
                <a:sym typeface="Fira Sans"/>
              </a:rPr>
              <a:t>3.8</a:t>
            </a:r>
          </a:p>
          <a:p>
            <a:pPr algn="l">
              <a:lnSpc>
                <a:spcPts val="5600"/>
              </a:lnSpc>
            </a:pPr>
            <a:r>
              <a:rPr lang="en-US" sz="4000">
                <a:solidFill>
                  <a:srgbClr val="148726"/>
                </a:solidFill>
                <a:latin typeface="Fira Sans"/>
                <a:ea typeface="Fira Sans"/>
                <a:cs typeface="Fira Sans"/>
                <a:sym typeface="Fira Sans"/>
              </a:rPr>
              <a:t>Regular items</a:t>
            </a:r>
            <a:r>
              <a:rPr lang="en-US" sz="4000">
                <a:solidFill>
                  <a:srgbClr val="F7F636"/>
                </a:solidFill>
                <a:latin typeface="Fira Sans"/>
                <a:ea typeface="Fira Sans"/>
                <a:cs typeface="Fira Sans"/>
                <a:sym typeface="Fira Sans"/>
              </a:rPr>
              <a:t> performed </a:t>
            </a:r>
            <a:r>
              <a:rPr lang="en-US" sz="4000">
                <a:solidFill>
                  <a:srgbClr val="148726"/>
                </a:solidFill>
                <a:latin typeface="Fira Sans"/>
                <a:ea typeface="Fira Sans"/>
                <a:cs typeface="Fira Sans"/>
                <a:sym typeface="Fira Sans"/>
              </a:rPr>
              <a:t>better</a:t>
            </a:r>
            <a:r>
              <a:rPr lang="en-US" sz="4000">
                <a:solidFill>
                  <a:srgbClr val="F7F636"/>
                </a:solidFill>
                <a:latin typeface="Fira Sans"/>
                <a:ea typeface="Fira Sans"/>
                <a:cs typeface="Fira Sans"/>
                <a:sym typeface="Fira Sans"/>
              </a:rPr>
              <a:t> in </a:t>
            </a:r>
            <a:r>
              <a:rPr lang="en-US" sz="4000">
                <a:solidFill>
                  <a:srgbClr val="148726"/>
                </a:solidFill>
                <a:latin typeface="Fira Sans"/>
                <a:ea typeface="Fira Sans"/>
                <a:cs typeface="Fira Sans"/>
                <a:sym typeface="Fira Sans"/>
              </a:rPr>
              <a:t>Tier 3</a:t>
            </a:r>
            <a:r>
              <a:rPr lang="en-US" sz="4000">
                <a:solidFill>
                  <a:srgbClr val="F7F636"/>
                </a:solidFill>
                <a:latin typeface="Fira Sans"/>
                <a:ea typeface="Fira Sans"/>
                <a:cs typeface="Fira Sans"/>
                <a:sym typeface="Fira Sans"/>
              </a:rPr>
              <a:t> outlet locations.</a:t>
            </a:r>
          </a:p>
          <a:p>
            <a:pPr algn="l">
              <a:lnSpc>
                <a:spcPts val="5600"/>
              </a:lnSpc>
            </a:pPr>
            <a:r>
              <a:rPr lang="en-US" sz="4000">
                <a:solidFill>
                  <a:srgbClr val="148726"/>
                </a:solidFill>
                <a:latin typeface="Fira Sans"/>
                <a:ea typeface="Fira Sans"/>
                <a:cs typeface="Fira Sans"/>
                <a:sym typeface="Fira Sans"/>
              </a:rPr>
              <a:t>Low Fat items </a:t>
            </a:r>
            <a:r>
              <a:rPr lang="en-US" sz="4000">
                <a:solidFill>
                  <a:srgbClr val="F7F636"/>
                </a:solidFill>
                <a:latin typeface="Fira Sans"/>
                <a:ea typeface="Fira Sans"/>
                <a:cs typeface="Fira Sans"/>
                <a:sym typeface="Fira Sans"/>
              </a:rPr>
              <a:t>were </a:t>
            </a:r>
            <a:r>
              <a:rPr lang="en-US" sz="4000">
                <a:solidFill>
                  <a:srgbClr val="148726"/>
                </a:solidFill>
                <a:latin typeface="Fira Sans"/>
                <a:ea typeface="Fira Sans"/>
                <a:cs typeface="Fira Sans"/>
                <a:sym typeface="Fira Sans"/>
              </a:rPr>
              <a:t>more popular</a:t>
            </a:r>
            <a:r>
              <a:rPr lang="en-US" sz="4000">
                <a:solidFill>
                  <a:srgbClr val="F7F636"/>
                </a:solidFill>
                <a:latin typeface="Fira Sans"/>
                <a:ea typeface="Fira Sans"/>
                <a:cs typeface="Fira Sans"/>
                <a:sym typeface="Fira Sans"/>
              </a:rPr>
              <a:t> in </a:t>
            </a:r>
            <a:r>
              <a:rPr lang="en-US" sz="4000">
                <a:solidFill>
                  <a:srgbClr val="148726"/>
                </a:solidFill>
                <a:latin typeface="Fira Sans"/>
                <a:ea typeface="Fira Sans"/>
                <a:cs typeface="Fira Sans"/>
                <a:sym typeface="Fira Sans"/>
              </a:rPr>
              <a:t>Urban outlets</a:t>
            </a:r>
            <a:r>
              <a:rPr lang="en-US" sz="4000">
                <a:solidFill>
                  <a:srgbClr val="F7F636"/>
                </a:solidFill>
                <a:latin typeface="Fira Sans"/>
                <a:ea typeface="Fira Sans"/>
                <a:cs typeface="Fira Sans"/>
                <a:sym typeface="Fira Sans"/>
              </a:rPr>
              <a:t>.</a:t>
            </a:r>
          </a:p>
          <a:p>
            <a:pPr algn="l">
              <a:lnSpc>
                <a:spcPts val="5600"/>
              </a:lnSpc>
            </a:pPr>
            <a:r>
              <a:rPr lang="en-US" sz="4000">
                <a:solidFill>
                  <a:srgbClr val="148726"/>
                </a:solidFill>
                <a:latin typeface="Fira Sans"/>
                <a:ea typeface="Fira Sans"/>
                <a:cs typeface="Fira Sans"/>
                <a:sym typeface="Fira Sans"/>
              </a:rPr>
              <a:t>Medium-sized outlets</a:t>
            </a:r>
            <a:r>
              <a:rPr lang="en-US" sz="4000">
                <a:solidFill>
                  <a:srgbClr val="F7F636"/>
                </a:solidFill>
                <a:latin typeface="Fira Sans"/>
                <a:ea typeface="Fira Sans"/>
                <a:cs typeface="Fira Sans"/>
                <a:sym typeface="Fira Sans"/>
              </a:rPr>
              <a:t> contributed </a:t>
            </a:r>
            <a:r>
              <a:rPr lang="en-US" sz="4000">
                <a:solidFill>
                  <a:srgbClr val="148726"/>
                </a:solidFill>
                <a:latin typeface="Fira Sans"/>
                <a:ea typeface="Fira Sans"/>
                <a:cs typeface="Fira Sans"/>
                <a:sym typeface="Fira Sans"/>
              </a:rPr>
              <a:t>nearly half of all sales</a:t>
            </a:r>
            <a:r>
              <a:rPr lang="en-US" sz="4000">
                <a:solidFill>
                  <a:srgbClr val="F7F636"/>
                </a:solidFill>
                <a:latin typeface="Fira Sans"/>
                <a:ea typeface="Fira Sans"/>
                <a:cs typeface="Fira Sans"/>
                <a:sym typeface="Fira Sans"/>
              </a:rPr>
              <a:t>.</a:t>
            </a:r>
          </a:p>
          <a:p>
            <a:pPr algn="l">
              <a:lnSpc>
                <a:spcPts val="5600"/>
              </a:lnSpc>
              <a:spcBef>
                <a:spcPct val="0"/>
              </a:spcBef>
            </a:pPr>
          </a:p>
        </p:txBody>
      </p:sp>
      <p:sp>
        <p:nvSpPr>
          <p:cNvPr name="TextBox 4" id="4"/>
          <p:cNvSpPr txBox="true"/>
          <p:nvPr/>
        </p:nvSpPr>
        <p:spPr>
          <a:xfrm rot="0">
            <a:off x="4784487" y="971073"/>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F7F636"/>
                </a:solidFill>
                <a:latin typeface="Alegreya Sans SC Bold"/>
                <a:ea typeface="Alegreya Sans SC Bold"/>
                <a:cs typeface="Alegreya Sans SC Bold"/>
                <a:sym typeface="Alegreya Sans SC Bold"/>
              </a:rPr>
              <a:t>Discussion </a:t>
            </a:r>
          </a:p>
        </p:txBody>
      </p:sp>
      <p:sp>
        <p:nvSpPr>
          <p:cNvPr name="Freeform 5" id="5">
            <a:extLst>
              <a:ext uri="{C183D7F6-B498-43B3-948B-1728B52AA6E4}">
                <adec:decorative xmlns:adec="http://schemas.microsoft.com/office/drawing/2017/decorative" val="1"/>
              </a:ext>
            </a:extLst>
          </p:cNvPr>
          <p:cNvSpPr/>
          <p:nvPr/>
        </p:nvSpPr>
        <p:spPr>
          <a:xfrm flipH="false" flipV="true" rot="0">
            <a:off x="15548065" y="6970644"/>
            <a:ext cx="2300142" cy="3021926"/>
          </a:xfrm>
          <a:custGeom>
            <a:avLst/>
            <a:gdLst/>
            <a:ahLst/>
            <a:cxnLst/>
            <a:rect r="r" b="b" t="t" l="l"/>
            <a:pathLst>
              <a:path h="3021926" w="2300142">
                <a:moveTo>
                  <a:pt x="0" y="3021926"/>
                </a:moveTo>
                <a:lnTo>
                  <a:pt x="2300142" y="3021926"/>
                </a:lnTo>
                <a:lnTo>
                  <a:pt x="2300142" y="0"/>
                </a:lnTo>
                <a:lnTo>
                  <a:pt x="0" y="0"/>
                </a:lnTo>
                <a:lnTo>
                  <a:pt x="0" y="302192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true" rot="-10800000">
            <a:off x="15372969" y="5781025"/>
            <a:ext cx="3772662" cy="4956521"/>
          </a:xfrm>
          <a:custGeom>
            <a:avLst/>
            <a:gdLst/>
            <a:ahLst/>
            <a:cxnLst/>
            <a:rect r="r" b="b" t="t" l="l"/>
            <a:pathLst>
              <a:path h="4956521" w="3772662">
                <a:moveTo>
                  <a:pt x="0" y="4956522"/>
                </a:moveTo>
                <a:lnTo>
                  <a:pt x="3772662" y="4956522"/>
                </a:lnTo>
                <a:lnTo>
                  <a:pt x="3772662" y="0"/>
                </a:lnTo>
                <a:lnTo>
                  <a:pt x="0" y="0"/>
                </a:lnTo>
                <a:lnTo>
                  <a:pt x="0" y="495652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false" flipV="false" rot="0">
            <a:off x="-3209211" y="1721233"/>
            <a:ext cx="6538053" cy="6538053"/>
          </a:xfrm>
          <a:custGeom>
            <a:avLst/>
            <a:gdLst/>
            <a:ahLst/>
            <a:cxnLst/>
            <a:rect r="r" b="b" t="t" l="l"/>
            <a:pathLst>
              <a:path h="6538053" w="6538053">
                <a:moveTo>
                  <a:pt x="0" y="0"/>
                </a:moveTo>
                <a:lnTo>
                  <a:pt x="6538053" y="0"/>
                </a:lnTo>
                <a:lnTo>
                  <a:pt x="6538053"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0">
            <a:off x="1028700" y="210270"/>
            <a:ext cx="2300142" cy="3021926"/>
          </a:xfrm>
          <a:custGeom>
            <a:avLst/>
            <a:gdLst/>
            <a:ahLst/>
            <a:cxnLst/>
            <a:rect r="r" b="b" t="t" l="l"/>
            <a:pathLst>
              <a:path h="3021926" w="2300142">
                <a:moveTo>
                  <a:pt x="2300142" y="0"/>
                </a:moveTo>
                <a:lnTo>
                  <a:pt x="0" y="0"/>
                </a:lnTo>
                <a:lnTo>
                  <a:pt x="0" y="3021926"/>
                </a:lnTo>
                <a:lnTo>
                  <a:pt x="2300142" y="3021926"/>
                </a:lnTo>
                <a:lnTo>
                  <a:pt x="23001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true" flipV="false" rot="-10800000">
            <a:off x="-857631" y="-364188"/>
            <a:ext cx="3772662" cy="4956521"/>
          </a:xfrm>
          <a:custGeom>
            <a:avLst/>
            <a:gdLst/>
            <a:ahLst/>
            <a:cxnLst/>
            <a:rect r="r" b="b" t="t" l="l"/>
            <a:pathLst>
              <a:path h="4956521" w="3772662">
                <a:moveTo>
                  <a:pt x="3772662" y="0"/>
                </a:moveTo>
                <a:lnTo>
                  <a:pt x="0" y="0"/>
                </a:lnTo>
                <a:lnTo>
                  <a:pt x="0" y="4956522"/>
                </a:lnTo>
                <a:lnTo>
                  <a:pt x="3772662" y="4956522"/>
                </a:lnTo>
                <a:lnTo>
                  <a:pt x="37726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a:extLst>
              <a:ext uri="{C183D7F6-B498-43B3-948B-1728B52AA6E4}">
                <adec:decorative xmlns:adec="http://schemas.microsoft.com/office/drawing/2017/decorative" val="1"/>
              </a:ext>
            </a:extLst>
          </p:cNvPr>
          <p:cNvSpPr/>
          <p:nvPr/>
        </p:nvSpPr>
        <p:spPr>
          <a:xfrm flipH="false" flipV="false" rot="0">
            <a:off x="14960838" y="2114073"/>
            <a:ext cx="6538053" cy="6538053"/>
          </a:xfrm>
          <a:custGeom>
            <a:avLst/>
            <a:gdLst/>
            <a:ahLst/>
            <a:cxnLst/>
            <a:rect r="r" b="b" t="t" l="l"/>
            <a:pathLst>
              <a:path h="6538053" w="6538053">
                <a:moveTo>
                  <a:pt x="0" y="0"/>
                </a:moveTo>
                <a:lnTo>
                  <a:pt x="6538054" y="0"/>
                </a:lnTo>
                <a:lnTo>
                  <a:pt x="6538054"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DAGoeKefZA8</dc:identifier>
  <dcterms:modified xsi:type="dcterms:W3CDTF">2011-08-01T06:04:30Z</dcterms:modified>
  <cp:revision>1</cp:revision>
  <dc:title>Blinkit Data Analysis</dc:title>
</cp:coreProperties>
</file>