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embeddedFontLst>
    <p:embeddedFont>
      <p:font typeface="Abadi" panose="020B0604020104020204" pitchFamily="34" charset="0"/>
      <p:regular r:id="rId6"/>
    </p:embeddedFont>
    <p:embeddedFont>
      <p:font typeface="Aptos Display" panose="020B0004020202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7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66318" y="1478969"/>
            <a:ext cx="6045695" cy="4922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Aptos Display" panose="020B0004020202020204" pitchFamily="34" charset="0"/>
              </a:rPr>
              <a:t>Developing a software for dubbing of videos from English to other Indian regional languages.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  <a:ea typeface="Franklin Gothic"/>
                <a:cs typeface="Franklin Gothic"/>
                <a:sym typeface="Franklin Gothic"/>
              </a:rPr>
              <a:t>Ministry of Commerce and Industries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i="0" dirty="0">
                <a:solidFill>
                  <a:srgbClr val="212529"/>
                </a:solidFill>
                <a:effectLst/>
                <a:latin typeface="Aptos Display" panose="020B0004020202020204" pitchFamily="34" charset="0"/>
              </a:rPr>
              <a:t>SIH1386</a:t>
            </a:r>
            <a:endParaRPr lang="en-US" b="1" i="0" dirty="0">
              <a:solidFill>
                <a:srgbClr val="212529"/>
              </a:solidFill>
              <a:effectLst/>
              <a:latin typeface="Aptos Display" panose="020B000402020202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 err="1">
                <a:solidFill>
                  <a:schemeClr val="tx1"/>
                </a:solidFill>
                <a:latin typeface="Aptos Display" panose="020B0004020202020204" pitchFamily="34" charset="0"/>
                <a:ea typeface="Franklin Gothic"/>
                <a:cs typeface="Franklin Gothic"/>
                <a:sym typeface="Franklin Gothic"/>
              </a:rPr>
              <a:t>Anicrad</a:t>
            </a:r>
            <a:endParaRPr lang="en-US" b="1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  <a:ea typeface="Franklin Gothic"/>
                <a:cs typeface="Franklin Gothic"/>
                <a:sym typeface="Franklin Gothic"/>
              </a:rPr>
              <a:t>Om Priteshkumar Limdiwala</a:t>
            </a:r>
            <a:endParaRPr lang="en-US" b="1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C-176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A. D. Patel Institute Of Technology</a:t>
            </a:r>
            <a:endParaRPr lang="en-US" b="1" dirty="0">
              <a:solidFill>
                <a:schemeClr val="tx1"/>
              </a:solidFill>
              <a:latin typeface="Aptos Display" panose="020B0004020202020204" pitchFamily="34" charset="0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75312" y="102865"/>
            <a:ext cx="7634910" cy="624137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lt2"/>
                </a:solidFill>
                <a:latin typeface="Abadi" panose="020B0604020104020204" pitchFamily="34" charset="0"/>
                <a:ea typeface="Franklin Gothic"/>
                <a:cs typeface="Franklin Gothic"/>
                <a:sym typeface="Franklin Gothic"/>
              </a:rPr>
              <a:t>Idea Description: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800" dirty="0">
              <a:solidFill>
                <a:schemeClr val="lt2"/>
              </a:solidFill>
              <a:latin typeface="Aptos Display" panose="020B0004020202020204" pitchFamily="3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00" dirty="0">
                <a:latin typeface="Aptos Display" panose="020B0004020202020204" pitchFamily="34" charset="0"/>
              </a:rPr>
              <a:t>This module allows users to dub English videos into various Indian regional languages with human-like voices and simple, understandable language.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800" dirty="0">
              <a:solidFill>
                <a:schemeClr val="lt2"/>
              </a:solidFill>
              <a:latin typeface="Aptos Display" panose="020B0004020202020204" pitchFamily="3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latin typeface="Aptos Display" panose="020B0004020202020204" pitchFamily="34" charset="0"/>
              </a:rPr>
              <a:t>   1). Video to Audio Conversion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Using Python Libraries to extract audio from the given video.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latin typeface="Aptos Display" panose="020B0004020202020204" pitchFamily="34" charset="0"/>
              </a:rPr>
              <a:t>   2). Audio to Text Conversion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       </a:t>
            </a:r>
            <a:r>
              <a:rPr lang="en-US" sz="1250" dirty="0">
                <a:latin typeface="Aptos Display" panose="020B0004020202020204" pitchFamily="34" charset="0"/>
              </a:rPr>
              <a:t>Utilizing </a:t>
            </a:r>
            <a:r>
              <a:rPr lang="en-US" sz="1250" b="1" dirty="0">
                <a:latin typeface="Aptos Display" panose="020B0004020202020204" pitchFamily="34" charset="0"/>
              </a:rPr>
              <a:t>Whisper model </a:t>
            </a:r>
            <a:r>
              <a:rPr lang="en-US" sz="1250" dirty="0">
                <a:latin typeface="Aptos Display" panose="020B0004020202020204" pitchFamily="34" charset="0"/>
              </a:rPr>
              <a:t>of OpenAI to convert the extracted audio into text.</a:t>
            </a:r>
            <a:br>
              <a:rPr lang="en-US" sz="1250" dirty="0">
                <a:latin typeface="Aptos Display" panose="020B0004020202020204" pitchFamily="34" charset="0"/>
              </a:rPr>
            </a:br>
            <a:r>
              <a:rPr lang="en-US" sz="1250" dirty="0">
                <a:latin typeface="Aptos Display" panose="020B0004020202020204" pitchFamily="34" charset="0"/>
              </a:rPr>
              <a:t>   </a:t>
            </a:r>
            <a:r>
              <a:rPr lang="en-US" sz="1250" b="1" dirty="0">
                <a:latin typeface="Aptos Display" panose="020B0004020202020204" pitchFamily="34" charset="0"/>
              </a:rPr>
              <a:t>3). Translate text into regional language: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        </a:t>
            </a:r>
            <a:r>
              <a:rPr lang="en-US" sz="1250" dirty="0">
                <a:latin typeface="Aptos Display" panose="020B0004020202020204" pitchFamily="34" charset="0"/>
              </a:rPr>
              <a:t>Translate the text content from the Whisper output into the chosen Indian regional language using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 </a:t>
            </a:r>
            <a:r>
              <a:rPr lang="en-US" sz="1250" b="1" dirty="0">
                <a:latin typeface="Aptos Display" panose="020B0004020202020204" pitchFamily="34" charset="0"/>
              </a:rPr>
              <a:t>GPT</a:t>
            </a:r>
            <a:r>
              <a:rPr lang="en-US" sz="1250" dirty="0">
                <a:latin typeface="Aptos Display" panose="020B0004020202020204" pitchFamily="34" charset="0"/>
              </a:rPr>
              <a:t> model and </a:t>
            </a:r>
            <a:r>
              <a:rPr lang="en-US" sz="1250" b="1" dirty="0">
                <a:latin typeface="Aptos Display" panose="020B0004020202020204" pitchFamily="34" charset="0"/>
              </a:rPr>
              <a:t>NLP</a:t>
            </a:r>
            <a:r>
              <a:rPr lang="en-US" sz="1250" dirty="0">
                <a:latin typeface="Aptos Display" panose="020B0004020202020204" pitchFamily="34" charset="0"/>
              </a:rPr>
              <a:t> to get context for accurate translation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4).</a:t>
            </a:r>
            <a:r>
              <a:rPr lang="en-US" sz="1250" dirty="0">
                <a:latin typeface="Aptos Display" panose="020B0004020202020204" pitchFamily="34" charset="0"/>
              </a:rPr>
              <a:t> </a:t>
            </a:r>
            <a:r>
              <a:rPr lang="en-US" sz="1250" b="1" dirty="0">
                <a:latin typeface="Aptos Display" panose="020B0004020202020204" pitchFamily="34" charset="0"/>
              </a:rPr>
              <a:t>Text-to-Speech Conversion 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        </a:t>
            </a:r>
            <a:r>
              <a:rPr lang="en-US" sz="1250" dirty="0">
                <a:latin typeface="Aptos Display" panose="020B0004020202020204" pitchFamily="34" charset="0"/>
              </a:rPr>
              <a:t>Utilize Microsoft Azure </a:t>
            </a:r>
            <a:r>
              <a:rPr lang="en-US" sz="1250" b="1" dirty="0">
                <a:latin typeface="Aptos Display" panose="020B0004020202020204" pitchFamily="34" charset="0"/>
              </a:rPr>
              <a:t>Text-to-Speech</a:t>
            </a:r>
            <a:r>
              <a:rPr lang="en-US" sz="1250" dirty="0">
                <a:latin typeface="Aptos Display" panose="020B0004020202020204" pitchFamily="34" charset="0"/>
              </a:rPr>
              <a:t>(TTS) API to generate human-like voiceovers for the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translated text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5). </a:t>
            </a:r>
            <a:r>
              <a:rPr lang="en-US" sz="1250" b="1" dirty="0">
                <a:latin typeface="Aptos Display" panose="020B0004020202020204" pitchFamily="34" charset="0"/>
              </a:rPr>
              <a:t>Voiceover Enhancement (RVC Model):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        </a:t>
            </a:r>
            <a:r>
              <a:rPr lang="en-US" sz="1250" dirty="0">
                <a:latin typeface="Aptos Display" panose="020B0004020202020204" pitchFamily="34" charset="0"/>
              </a:rPr>
              <a:t>Implementing a </a:t>
            </a:r>
            <a:r>
              <a:rPr lang="en-US" sz="1250" b="1" dirty="0">
                <a:latin typeface="Aptos Display" panose="020B0004020202020204" pitchFamily="34" charset="0"/>
              </a:rPr>
              <a:t>Retrieval-based-Voice-Conversion (RVC) model</a:t>
            </a:r>
            <a:r>
              <a:rPr lang="en-US" sz="1250" dirty="0">
                <a:latin typeface="Aptos Display" panose="020B0004020202020204" pitchFamily="34" charset="0"/>
              </a:rPr>
              <a:t> to add human linguistics. Training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the RVC model on normal speech voiceovers to make the generated voiceovers sound like real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humans more natural, and coherent.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6). </a:t>
            </a:r>
            <a:r>
              <a:rPr lang="en-US" sz="1250" b="1" dirty="0">
                <a:latin typeface="Aptos Display" panose="020B0004020202020204" pitchFamily="34" charset="0"/>
              </a:rPr>
              <a:t>User Interface (UI):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b="1" dirty="0">
                <a:solidFill>
                  <a:schemeClr val="tx1"/>
                </a:solidFill>
                <a:latin typeface="Aptos Display" panose="020B0004020202020204" pitchFamily="34" charset="0"/>
              </a:rPr>
              <a:t>           </a:t>
            </a:r>
            <a:r>
              <a:rPr lang="en-US" sz="1250" dirty="0">
                <a:latin typeface="Aptos Display" panose="020B0004020202020204" pitchFamily="34" charset="0"/>
              </a:rPr>
              <a:t>Developing a </a:t>
            </a:r>
            <a:r>
              <a:rPr lang="en-US" sz="1250" b="1" dirty="0">
                <a:latin typeface="Aptos Display" panose="020B0004020202020204" pitchFamily="34" charset="0"/>
              </a:rPr>
              <a:t>user-friendly web-based interface </a:t>
            </a:r>
            <a:r>
              <a:rPr lang="en-US" sz="1250" dirty="0">
                <a:latin typeface="Aptos Display" panose="020B0004020202020204" pitchFamily="34" charset="0"/>
              </a:rPr>
              <a:t>where users can upload their English videos and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choose the target Indian regional language for dubbing. Provide options for users to customize the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50" dirty="0">
                <a:latin typeface="Aptos Display" panose="020B0004020202020204" pitchFamily="34" charset="0"/>
              </a:rPr>
              <a:t>          tone and speed of the voiceovers</a:t>
            </a:r>
            <a:endParaRPr lang="en-US" sz="1250" b="1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Aptos Display" panose="020B00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ptos Display" panose="020B0004020202020204" pitchFamily="3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8436634" y="270307"/>
            <a:ext cx="3506542" cy="360934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Abadi" panose="020B0604020104020204" pitchFamily="34" charset="0"/>
                <a:ea typeface="Franklin Gothic"/>
                <a:cs typeface="Franklin Gothic"/>
                <a:sym typeface="Franklin Gothic"/>
              </a:rPr>
              <a:t>Key Points:</a:t>
            </a:r>
            <a:endParaRPr lang="en-US" sz="1800" dirty="0">
              <a:latin typeface="Abadi" panose="020B0604020104020204" pitchFamily="34" charset="0"/>
            </a:endParaRP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The software will ensure that the translated voiceovers are in simple, clear language and avoid colloquial expressions. </a:t>
            </a: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It will also provide a sample video for users as a reference. The translated videos will be made available for public awareness campaigns and educational purposes, promoting Intellectual Property in India.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 This </a:t>
            </a:r>
            <a:r>
              <a:rPr lang="en-US" b="1" dirty="0">
                <a:latin typeface="Aptos Display" panose="020B0004020202020204" pitchFamily="34" charset="0"/>
              </a:rPr>
              <a:t>Intellectual Property Awareness Portal </a:t>
            </a:r>
            <a:r>
              <a:rPr lang="en-US" dirty="0">
                <a:latin typeface="Aptos Display" panose="020B0004020202020204" pitchFamily="34" charset="0"/>
              </a:rPr>
              <a:t>will facilitate the mass outreach of promotional and awareness videos, making them accessible to a wider audience across India by breaking language barriers and ensuring content clarity and relevance.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b="0" i="0" dirty="0">
              <a:solidFill>
                <a:schemeClr val="dk1"/>
              </a:solidFill>
              <a:latin typeface="Aptos Display" panose="020B0004020202020204" pitchFamily="34" charset="0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BF1634-7672-D041-C62A-BCD237817ECC}"/>
              </a:ext>
            </a:extLst>
          </p:cNvPr>
          <p:cNvCxnSpPr>
            <a:cxnSpLocks/>
          </p:cNvCxnSpPr>
          <p:nvPr/>
        </p:nvCxnSpPr>
        <p:spPr>
          <a:xfrm>
            <a:off x="8210223" y="0"/>
            <a:ext cx="0" cy="68580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394808-AB6F-B82F-B389-5EA36A340783}"/>
              </a:ext>
            </a:extLst>
          </p:cNvPr>
          <p:cNvCxnSpPr>
            <a:cxnSpLocks/>
          </p:cNvCxnSpPr>
          <p:nvPr/>
        </p:nvCxnSpPr>
        <p:spPr>
          <a:xfrm>
            <a:off x="8181478" y="4149285"/>
            <a:ext cx="401052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22;p2">
            <a:extLst>
              <a:ext uri="{FF2B5EF4-FFF2-40B4-BE49-F238E27FC236}">
                <a16:creationId xmlns:a16="http://schemas.microsoft.com/office/drawing/2014/main" id="{CCE4FF2C-6698-52FD-AE82-FCE3D6AAEE97}"/>
              </a:ext>
            </a:extLst>
          </p:cNvPr>
          <p:cNvSpPr txBox="1"/>
          <p:nvPr/>
        </p:nvSpPr>
        <p:spPr>
          <a:xfrm>
            <a:off x="8436063" y="4226217"/>
            <a:ext cx="3403599" cy="275908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Abadi" panose="020B0604020104020204" pitchFamily="34" charset="0"/>
                <a:ea typeface="Franklin Gothic"/>
                <a:cs typeface="Franklin Gothic"/>
                <a:sym typeface="Franklin Gothic"/>
              </a:rPr>
              <a:t>Technology Stack:</a:t>
            </a:r>
            <a:endParaRPr lang="en-US" sz="1800" dirty="0">
              <a:latin typeface="Abadi" panose="020B0604020104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Front-end</a:t>
            </a:r>
            <a:r>
              <a:rPr lang="en-US" dirty="0">
                <a:latin typeface="Aptos Display" panose="020B0004020202020204" pitchFamily="34" charset="0"/>
              </a:rPr>
              <a:t>: React.js, CSS3, ES-6, Tailwind CSS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Back-end</a:t>
            </a:r>
            <a:r>
              <a:rPr lang="en-US" dirty="0">
                <a:latin typeface="Aptos Display" panose="020B0004020202020204" pitchFamily="34" charset="0"/>
              </a:rPr>
              <a:t>: Python, Django, Flask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Database</a:t>
            </a:r>
            <a:r>
              <a:rPr lang="en-US" dirty="0">
                <a:latin typeface="Aptos Display" panose="020B0004020202020204" pitchFamily="34" charset="0"/>
              </a:rPr>
              <a:t>: </a:t>
            </a:r>
            <a:r>
              <a:rPr lang="en-US" dirty="0">
                <a:ln w="0"/>
                <a:solidFill>
                  <a:schemeClr val="tx1"/>
                </a:solidFill>
                <a:latin typeface="Aptos Display" panose="020B0004020202020204" pitchFamily="34" charset="0"/>
                <a:ea typeface="Microsoft YaHei" panose="020B0503020204020204" pitchFamily="34" charset="-122"/>
              </a:rPr>
              <a:t>Firebase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Technology: </a:t>
            </a:r>
            <a:r>
              <a:rPr lang="en-US" dirty="0">
                <a:latin typeface="Aptos Display" panose="020B0004020202020204" pitchFamily="34" charset="0"/>
              </a:rPr>
              <a:t>TensorFlow, OpenAI, Google API, Whisper, Natural Language Processing (NLP).</a:t>
            </a:r>
            <a:endParaRPr lang="en-US" b="1" dirty="0">
              <a:ln w="0"/>
              <a:solidFill>
                <a:schemeClr val="tx1"/>
              </a:solidFill>
              <a:latin typeface="Aptos Display" panose="020B0004020202020204" pitchFamily="34" charset="0"/>
              <a:ea typeface="Microsoft YaHei" panose="020B0503020204020204" pitchFamily="34" charset="-122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800" dirty="0">
              <a:latin typeface="Aptos Display" panose="020B00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800" b="0" i="0" dirty="0">
              <a:solidFill>
                <a:schemeClr val="dk1"/>
              </a:solidFill>
              <a:latin typeface="Aptos Display" panose="020B0004020202020204" pitchFamily="34" charset="0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42989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Om Limdiwala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 E		                                                           	Stream: IT                                          		Year: 3rd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Krips Javiya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 Tech                                  			Stream: AI and Data Science 		Year : 3rd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Mann Patel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 E		                                                           	Stream: IT                                          		Year: 3rd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Priyanshu Patel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 E		                                                           	Stream: IT                                          		Year: 3</a:t>
            </a:r>
            <a:r>
              <a:rPr lang="en-US" sz="1200" baseline="30000" dirty="0"/>
              <a:t>rd</a:t>
            </a:r>
            <a:r>
              <a:rPr lang="en-US" sz="12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Nishant Yadav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 E		                                                           	Stream: IT                                          		Year: 3</a:t>
            </a:r>
            <a:r>
              <a:rPr lang="en-US" sz="1200" baseline="30000" dirty="0"/>
              <a:t>rd</a:t>
            </a:r>
            <a:r>
              <a:rPr lang="en-US" sz="12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Kirti Parmar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 Tech                                                                                         	Stream: AI and Data Science                                         	Year: 3rd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Krunal Patel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		Expertise: AI and Web-Development 		Domain Experience: 14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606</Words>
  <Application>Microsoft Office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Abadi</vt:lpstr>
      <vt:lpstr>Franklin Gothic</vt:lpstr>
      <vt:lpstr>Noto Sans Symbols</vt:lpstr>
      <vt:lpstr>Arial</vt:lpstr>
      <vt:lpstr>Aptos Display</vt:lpstr>
      <vt:lpstr>Libre Franklin</vt:lpstr>
      <vt:lpstr>Calibri</vt:lpstr>
      <vt:lpstr>Wingdings</vt:lpstr>
      <vt:lpstr>Theme1</vt:lpstr>
      <vt:lpstr>Basic Details of the Team and Problem Statement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Krips Javiya</cp:lastModifiedBy>
  <cp:revision>14</cp:revision>
  <dcterms:created xsi:type="dcterms:W3CDTF">2022-02-11T07:14:46Z</dcterms:created>
  <dcterms:modified xsi:type="dcterms:W3CDTF">2023-10-04T08:55:07Z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