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07" d="100"/>
          <a:sy n="107" d="100"/>
        </p:scale>
        <p:origin x="4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449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95608" y="-71251"/>
            <a:ext cx="15019021" cy="830855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003152" y="1423780"/>
            <a:ext cx="10618014" cy="537352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2111084" y="2490605"/>
            <a:ext cx="10415898" cy="2098475"/>
          </a:xfrm>
        </p:spPr>
        <p:txBody>
          <a:bodyPr bIns="0" anchor="b">
            <a:normAutofit/>
          </a:bodyPr>
          <a:lstStyle>
            <a:lvl1pPr algn="ctr">
              <a:lnSpc>
                <a:spcPct val="80000"/>
              </a:lnSpc>
              <a:defRPr sz="6480" spc="-18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2111085" y="4687520"/>
            <a:ext cx="10408112" cy="1587104"/>
          </a:xfrm>
        </p:spPr>
        <p:txBody>
          <a:bodyPr tIns="0">
            <a:normAutofit/>
          </a:bodyPr>
          <a:lstStyle>
            <a:lvl1pPr marL="0" indent="0" algn="ctr">
              <a:lnSpc>
                <a:spcPct val="100000"/>
              </a:lnSpc>
              <a:buNone/>
              <a:defRPr sz="2160" b="0">
                <a:solidFill>
                  <a:srgbClr val="FFFEFF"/>
                </a:solidFill>
              </a:defRPr>
            </a:lvl1pPr>
            <a:lvl2pPr marL="548640" indent="0" algn="ctr">
              <a:buNone/>
              <a:defRPr sz="216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965606" y="384048"/>
            <a:ext cx="4389120" cy="384048"/>
          </a:xfrm>
        </p:spPr>
        <p:txBody>
          <a:bodyPr vert="horz" lIns="91440" tIns="45720" rIns="91440" bIns="45720" rtlCol="0" anchor="ctr"/>
          <a:lstStyle>
            <a:lvl1pPr>
              <a:defRPr lang="en-US"/>
            </a:lvl1pPr>
          </a:lstStyle>
          <a:p>
            <a:fld id="{9AB3A824-1A51-4B26-AD58-A6D8E14F6C04}" type="datetimeFigureOut">
              <a:rPr lang="en-US" smtClean="0"/>
              <a:t>4/3/24</a:t>
            </a:fld>
            <a:endParaRPr lang="en-US" dirty="0"/>
          </a:p>
        </p:txBody>
      </p:sp>
      <p:sp>
        <p:nvSpPr>
          <p:cNvPr id="5" name="Footer Placeholder 4"/>
          <p:cNvSpPr>
            <a:spLocks noGrp="1"/>
          </p:cNvSpPr>
          <p:nvPr>
            <p:ph type="ftr" sz="quarter" idx="11"/>
          </p:nvPr>
        </p:nvSpPr>
        <p:spPr>
          <a:xfrm>
            <a:off x="965607" y="7472477"/>
            <a:ext cx="12706502" cy="384048"/>
          </a:xfrm>
        </p:spPr>
        <p:txBody>
          <a:bodyPr/>
          <a:lstStyle>
            <a:lvl1pPr algn="ctr">
              <a:defRPr/>
            </a:lvl1pPr>
          </a:lstStyle>
          <a:p>
            <a:r>
              <a:rPr lang="en-US"/>
              <a:t>
              </a:t>
            </a:r>
            <a:endParaRPr lang="en-US" dirty="0"/>
          </a:p>
        </p:txBody>
      </p:sp>
      <p:sp>
        <p:nvSpPr>
          <p:cNvPr id="6" name="Slide Number Placeholder 5"/>
          <p:cNvSpPr>
            <a:spLocks noGrp="1"/>
          </p:cNvSpPr>
          <p:nvPr>
            <p:ph type="sldNum" sz="quarter" idx="12"/>
          </p:nvPr>
        </p:nvSpPr>
        <p:spPr>
          <a:xfrm>
            <a:off x="12563856" y="384048"/>
            <a:ext cx="1097280" cy="38404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91719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501016" y="0"/>
            <a:ext cx="15100937" cy="8223886"/>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960173" y="2039507"/>
            <a:ext cx="4409371" cy="4164505"/>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066359" y="2819911"/>
            <a:ext cx="4201435" cy="2947729"/>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131980" y="953663"/>
            <a:ext cx="7530042" cy="63085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4/3/24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05693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5100937" cy="8223886"/>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9262738" y="2039507"/>
            <a:ext cx="4409371" cy="4164505"/>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9368925" y="2819910"/>
            <a:ext cx="4201434" cy="2947730"/>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63297" y="958133"/>
            <a:ext cx="7522346" cy="630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65606" y="384048"/>
            <a:ext cx="4389120" cy="384048"/>
          </a:xfrm>
        </p:spPr>
        <p:txBody>
          <a:bodyPr/>
          <a:lstStyle/>
          <a:p>
            <a:fld id="{D3FFE419-2371-464F-8239-3959401C3561}" type="datetimeFigureOut">
              <a:rPr lang="en-US" smtClean="0"/>
              <a:t>4/3/24</a:t>
            </a:fld>
            <a:endParaRPr lang="en-US" dirty="0"/>
          </a:p>
        </p:txBody>
      </p:sp>
      <p:sp>
        <p:nvSpPr>
          <p:cNvPr id="5" name="Footer Placeholder 4"/>
          <p:cNvSpPr>
            <a:spLocks noGrp="1"/>
          </p:cNvSpPr>
          <p:nvPr>
            <p:ph type="ftr" sz="quarter" idx="11"/>
          </p:nvPr>
        </p:nvSpPr>
        <p:spPr>
          <a:xfrm>
            <a:off x="965607" y="7472477"/>
            <a:ext cx="12706502" cy="384048"/>
          </a:xfrm>
        </p:spPr>
        <p:txBody>
          <a:bodyPr/>
          <a:lstStyle/>
          <a:p>
            <a:r>
              <a:rPr lang="en-US"/>
              <a:t>
              </a:t>
            </a:r>
            <a:endParaRPr lang="en-US" dirty="0"/>
          </a:p>
        </p:txBody>
      </p:sp>
      <p:sp>
        <p:nvSpPr>
          <p:cNvPr id="6" name="Slide Number Placeholder 5"/>
          <p:cNvSpPr>
            <a:spLocks noGrp="1"/>
          </p:cNvSpPr>
          <p:nvPr>
            <p:ph type="sldNum" sz="quarter" idx="12"/>
          </p:nvPr>
        </p:nvSpPr>
        <p:spPr>
          <a:xfrm>
            <a:off x="12563856" y="384048"/>
            <a:ext cx="1097280" cy="38404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3939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975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501016" y="0"/>
            <a:ext cx="15100937" cy="8223886"/>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960173" y="2039507"/>
            <a:ext cx="4409371" cy="4164505"/>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066358" y="2819910"/>
            <a:ext cx="4198775" cy="2947730"/>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6142137" y="963823"/>
            <a:ext cx="7538248" cy="629834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4/3/24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33526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95608" y="-71251"/>
            <a:ext cx="15019021" cy="830855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911455" y="1423780"/>
            <a:ext cx="6799374" cy="537352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4013059" y="2489676"/>
            <a:ext cx="6588269" cy="2027268"/>
          </a:xfrm>
        </p:spPr>
        <p:txBody>
          <a:bodyPr bIns="0" anchor="b">
            <a:normAutofit/>
          </a:bodyPr>
          <a:lstStyle>
            <a:lvl1pPr algn="ctr">
              <a:defRPr sz="528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013058" y="4616221"/>
            <a:ext cx="6588268" cy="1660524"/>
          </a:xfrm>
        </p:spPr>
        <p:txBody>
          <a:bodyPr tIns="0">
            <a:normAutofit/>
          </a:bodyPr>
          <a:lstStyle>
            <a:lvl1pPr marL="0" indent="0" algn="ctr">
              <a:buNone/>
              <a:defRPr sz="2160">
                <a:solidFill>
                  <a:srgbClr val="FFFEFF"/>
                </a:solidFill>
              </a:defRPr>
            </a:lvl1pPr>
            <a:lvl2pPr marL="548640" indent="0">
              <a:buNone/>
              <a:defRPr sz="216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65606" y="384048"/>
            <a:ext cx="4389120" cy="384048"/>
          </a:xfrm>
        </p:spPr>
        <p:txBody>
          <a:bodyPr/>
          <a:lstStyle/>
          <a:p>
            <a:fld id="{3E5059C3-6A89-4494-99FF-5A4D6FFD50EB}" type="datetimeFigureOut">
              <a:rPr lang="en-US" smtClean="0"/>
              <a:t>4/3/24</a:t>
            </a:fld>
            <a:endParaRPr lang="en-US" dirty="0"/>
          </a:p>
        </p:txBody>
      </p:sp>
      <p:sp>
        <p:nvSpPr>
          <p:cNvPr id="5" name="Footer Placeholder 4"/>
          <p:cNvSpPr>
            <a:spLocks noGrp="1"/>
          </p:cNvSpPr>
          <p:nvPr>
            <p:ph type="ftr" sz="quarter" idx="11"/>
          </p:nvPr>
        </p:nvSpPr>
        <p:spPr>
          <a:xfrm>
            <a:off x="965607" y="7472477"/>
            <a:ext cx="12706502" cy="384048"/>
          </a:xfrm>
        </p:spPr>
        <p:txBody>
          <a:bodyPr/>
          <a:lstStyle>
            <a:lvl1pPr algn="ctr">
              <a:defRPr/>
            </a:lvl1pPr>
          </a:lstStyle>
          <a:p>
            <a:r>
              <a:rPr lang="en-US"/>
              <a:t>
              </a:t>
            </a:r>
            <a:endParaRPr lang="en-US" dirty="0"/>
          </a:p>
        </p:txBody>
      </p:sp>
      <p:sp>
        <p:nvSpPr>
          <p:cNvPr id="6" name="Slide Number Placeholder 5"/>
          <p:cNvSpPr>
            <a:spLocks noGrp="1"/>
          </p:cNvSpPr>
          <p:nvPr>
            <p:ph type="sldNum" sz="quarter" idx="12"/>
          </p:nvPr>
        </p:nvSpPr>
        <p:spPr>
          <a:xfrm>
            <a:off x="12563856" y="384048"/>
            <a:ext cx="1097280" cy="38404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703857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501016" y="0"/>
            <a:ext cx="15100937" cy="8223886"/>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960173" y="2039507"/>
            <a:ext cx="4409371" cy="4164505"/>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066800" y="2807603"/>
            <a:ext cx="4200994" cy="296407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145054" y="963825"/>
            <a:ext cx="7523509" cy="28591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42137" y="4406595"/>
            <a:ext cx="7526426" cy="286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65606" y="384048"/>
            <a:ext cx="4389120" cy="384048"/>
          </a:xfrm>
        </p:spPr>
        <p:txBody>
          <a:bodyPr/>
          <a:lstStyle/>
          <a:p>
            <a:fld id="{CA954B2F-12DE-47F5-8894-472B206D2E1E}" type="datetimeFigureOut">
              <a:rPr lang="en-US" smtClean="0"/>
              <a:t>4/3/24</a:t>
            </a:fld>
            <a:endParaRPr lang="en-US" dirty="0"/>
          </a:p>
        </p:txBody>
      </p:sp>
      <p:sp>
        <p:nvSpPr>
          <p:cNvPr id="6" name="Footer Placeholder 5"/>
          <p:cNvSpPr>
            <a:spLocks noGrp="1"/>
          </p:cNvSpPr>
          <p:nvPr>
            <p:ph type="ftr" sz="quarter" idx="11"/>
          </p:nvPr>
        </p:nvSpPr>
        <p:spPr>
          <a:xfrm>
            <a:off x="965607" y="7472477"/>
            <a:ext cx="12706502" cy="384048"/>
          </a:xfrm>
        </p:spPr>
        <p:txBody>
          <a:bodyPr/>
          <a:lstStyle/>
          <a:p>
            <a:r>
              <a:rPr lang="en-US"/>
              <a:t>
              </a:t>
            </a:r>
            <a:endParaRPr lang="en-US" dirty="0"/>
          </a:p>
        </p:txBody>
      </p:sp>
      <p:sp>
        <p:nvSpPr>
          <p:cNvPr id="7" name="Slide Number Placeholder 6"/>
          <p:cNvSpPr>
            <a:spLocks noGrp="1"/>
          </p:cNvSpPr>
          <p:nvPr>
            <p:ph type="sldNum" sz="quarter" idx="12"/>
          </p:nvPr>
        </p:nvSpPr>
        <p:spPr>
          <a:xfrm>
            <a:off x="12563856" y="384048"/>
            <a:ext cx="1097280" cy="38404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204795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501016" y="0"/>
            <a:ext cx="15100937" cy="8223886"/>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960173" y="2039507"/>
            <a:ext cx="4409371" cy="4164505"/>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066801" y="2836699"/>
            <a:ext cx="4200994" cy="2952596"/>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6150164" y="963822"/>
            <a:ext cx="7518106" cy="822960"/>
          </a:xfrm>
        </p:spPr>
        <p:txBody>
          <a:bodyPr anchor="ctr">
            <a:noAutofit/>
          </a:bodyPr>
          <a:lstStyle>
            <a:lvl1pPr marL="0" indent="0" algn="l">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6150366" y="1786782"/>
            <a:ext cx="7517220" cy="20362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42384" y="4399064"/>
            <a:ext cx="7517297" cy="822960"/>
          </a:xfrm>
        </p:spPr>
        <p:txBody>
          <a:bodyPr anchor="ctr">
            <a:noAutofit/>
          </a:bodyPr>
          <a:lstStyle>
            <a:lvl1pPr marL="0" indent="0" algn="l">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42136" y="5222024"/>
            <a:ext cx="7518706" cy="2044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965606" y="384048"/>
            <a:ext cx="4389120" cy="384048"/>
          </a:xfrm>
        </p:spPr>
        <p:txBody>
          <a:bodyPr/>
          <a:lstStyle/>
          <a:p>
            <a:fld id="{3F30E46F-7819-4ACF-B48B-48222C2ACC88}" type="datetimeFigureOut">
              <a:rPr lang="en-US" smtClean="0"/>
              <a:t>4/3/24</a:t>
            </a:fld>
            <a:endParaRPr lang="en-US" dirty="0"/>
          </a:p>
        </p:txBody>
      </p:sp>
      <p:sp>
        <p:nvSpPr>
          <p:cNvPr id="8" name="Footer Placeholder 7"/>
          <p:cNvSpPr>
            <a:spLocks noGrp="1"/>
          </p:cNvSpPr>
          <p:nvPr>
            <p:ph type="ftr" sz="quarter" idx="11"/>
          </p:nvPr>
        </p:nvSpPr>
        <p:spPr>
          <a:xfrm>
            <a:off x="965607" y="7472477"/>
            <a:ext cx="12706502" cy="384048"/>
          </a:xfrm>
        </p:spPr>
        <p:txBody>
          <a:bodyPr/>
          <a:lstStyle/>
          <a:p>
            <a:r>
              <a:rPr lang="en-US"/>
              <a:t>
              </a:t>
            </a:r>
            <a:endParaRPr lang="en-US" dirty="0"/>
          </a:p>
        </p:txBody>
      </p:sp>
      <p:sp>
        <p:nvSpPr>
          <p:cNvPr id="9" name="Slide Number Placeholder 8"/>
          <p:cNvSpPr>
            <a:spLocks noGrp="1"/>
          </p:cNvSpPr>
          <p:nvPr>
            <p:ph type="sldNum" sz="quarter" idx="12"/>
          </p:nvPr>
        </p:nvSpPr>
        <p:spPr>
          <a:xfrm>
            <a:off x="12563856" y="384048"/>
            <a:ext cx="1097280" cy="38404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78388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501016" y="0"/>
            <a:ext cx="15100937" cy="8223886"/>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960173" y="2039507"/>
            <a:ext cx="4409371" cy="4164505"/>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066359" y="2819910"/>
            <a:ext cx="4201435" cy="2947730"/>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4/3/24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84985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65606" y="384048"/>
            <a:ext cx="4389120" cy="384048"/>
          </a:xfrm>
        </p:spPr>
        <p:txBody>
          <a:bodyPr/>
          <a:lstStyle/>
          <a:p>
            <a:fld id="{921D9284-D300-4297-87F7-E791DCC15DB1}" type="datetimeFigureOut">
              <a:rPr lang="en-US" smtClean="0"/>
              <a:t>4/3/24</a:t>
            </a:fld>
            <a:endParaRPr lang="en-US" dirty="0"/>
          </a:p>
        </p:txBody>
      </p:sp>
      <p:sp>
        <p:nvSpPr>
          <p:cNvPr id="3" name="Footer Placeholder 2"/>
          <p:cNvSpPr>
            <a:spLocks noGrp="1"/>
          </p:cNvSpPr>
          <p:nvPr>
            <p:ph type="ftr" sz="quarter" idx="11"/>
          </p:nvPr>
        </p:nvSpPr>
        <p:spPr>
          <a:xfrm>
            <a:off x="965607" y="7472477"/>
            <a:ext cx="12706502" cy="384048"/>
          </a:xfrm>
        </p:spPr>
        <p:txBody>
          <a:bodyPr/>
          <a:lstStyle/>
          <a:p>
            <a:r>
              <a:rPr lang="en-US"/>
              <a:t>
              </a:t>
            </a:r>
            <a:endParaRPr lang="en-US" dirty="0"/>
          </a:p>
        </p:txBody>
      </p:sp>
      <p:sp>
        <p:nvSpPr>
          <p:cNvPr id="4" name="Slide Number Placeholder 3"/>
          <p:cNvSpPr>
            <a:spLocks noGrp="1"/>
          </p:cNvSpPr>
          <p:nvPr>
            <p:ph type="sldNum" sz="quarter" idx="12"/>
          </p:nvPr>
        </p:nvSpPr>
        <p:spPr>
          <a:xfrm>
            <a:off x="12563856" y="384048"/>
            <a:ext cx="1097280" cy="38404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10624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501016" y="0"/>
            <a:ext cx="15100937" cy="8223886"/>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960173" y="2039507"/>
            <a:ext cx="4409371" cy="4164505"/>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066358" y="2822431"/>
            <a:ext cx="4201436" cy="1467958"/>
          </a:xfrm>
        </p:spPr>
        <p:txBody>
          <a:bodyPr bIns="0" anchor="b">
            <a:noAutofit/>
          </a:bodyPr>
          <a:lstStyle>
            <a:lvl1pPr algn="ctr">
              <a:defRPr sz="384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6131980" y="963371"/>
            <a:ext cx="7530042" cy="629992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6358" y="4296223"/>
            <a:ext cx="4201436" cy="1465397"/>
          </a:xfrm>
        </p:spPr>
        <p:txBody>
          <a:bodyPr/>
          <a:lstStyle>
            <a:lvl1pPr marL="0" indent="0" algn="ctr">
              <a:buNone/>
              <a:defRPr sz="1920">
                <a:solidFill>
                  <a:srgbClr val="FFFEFF"/>
                </a:solidFill>
              </a:defRPr>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4/3/24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92689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95608" y="-71251"/>
            <a:ext cx="15019021" cy="830855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966403" y="2037998"/>
            <a:ext cx="7129848" cy="4164505"/>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9052212" y="0"/>
            <a:ext cx="5578188" cy="8229600"/>
          </a:xfrm>
          <a:solidFill>
            <a:schemeClr val="bg1">
              <a:lumMod val="65000"/>
              <a:lumOff val="35000"/>
            </a:schemeClr>
          </a:solidFill>
          <a:ln w="9525" cap="sq">
            <a:noFill/>
            <a:miter lim="800000"/>
          </a:ln>
          <a:effectLst/>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2" name="Title 1"/>
          <p:cNvSpPr>
            <a:spLocks noGrp="1"/>
          </p:cNvSpPr>
          <p:nvPr>
            <p:ph type="title"/>
          </p:nvPr>
        </p:nvSpPr>
        <p:spPr>
          <a:xfrm>
            <a:off x="1062532" y="2832306"/>
            <a:ext cx="6931975" cy="1413638"/>
          </a:xfrm>
        </p:spPr>
        <p:txBody>
          <a:bodyPr bIns="0" anchor="b">
            <a:normAutofit/>
          </a:bodyPr>
          <a:lstStyle>
            <a:lvl1pPr>
              <a:defRPr sz="432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62532" y="4254014"/>
            <a:ext cx="6931975" cy="1529038"/>
          </a:xfrm>
        </p:spPr>
        <p:txBody>
          <a:bodyPr>
            <a:normAutofit/>
          </a:bodyPr>
          <a:lstStyle>
            <a:lvl1pPr marL="0" indent="0" algn="ctr">
              <a:buNone/>
              <a:defRPr sz="2160">
                <a:solidFill>
                  <a:srgbClr val="FFFEFF"/>
                </a:solidFill>
              </a:defRPr>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965606" y="384048"/>
            <a:ext cx="4389120" cy="384048"/>
          </a:xfrm>
        </p:spPr>
        <p:txBody>
          <a:bodyPr/>
          <a:lstStyle/>
          <a:p>
            <a:fld id="{B16C4C9A-3960-41CF-A4E9-2A8FB932454B}" type="datetimeFigureOut">
              <a:rPr lang="en-US" smtClean="0"/>
              <a:t>4/3/24</a:t>
            </a:fld>
            <a:endParaRPr lang="en-US" dirty="0"/>
          </a:p>
        </p:txBody>
      </p:sp>
      <p:sp>
        <p:nvSpPr>
          <p:cNvPr id="6" name="Footer Placeholder 5"/>
          <p:cNvSpPr>
            <a:spLocks noGrp="1"/>
          </p:cNvSpPr>
          <p:nvPr>
            <p:ph type="ftr" sz="quarter" idx="11"/>
          </p:nvPr>
        </p:nvSpPr>
        <p:spPr>
          <a:xfrm>
            <a:off x="965607" y="7472477"/>
            <a:ext cx="7130644" cy="384048"/>
          </a:xfrm>
        </p:spPr>
        <p:txBody>
          <a:bodyPr/>
          <a:lstStyle/>
          <a:p>
            <a:r>
              <a:rPr lang="en-US"/>
              <a:t>
              </a:t>
            </a:r>
            <a:endParaRPr lang="en-US" dirty="0"/>
          </a:p>
        </p:txBody>
      </p:sp>
      <p:sp>
        <p:nvSpPr>
          <p:cNvPr id="7" name="Slide Number Placeholder 6"/>
          <p:cNvSpPr>
            <a:spLocks noGrp="1"/>
          </p:cNvSpPr>
          <p:nvPr>
            <p:ph type="sldNum" sz="quarter" idx="12"/>
          </p:nvPr>
        </p:nvSpPr>
        <p:spPr>
          <a:xfrm>
            <a:off x="6994052" y="384048"/>
            <a:ext cx="1097280" cy="38404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68132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394" y="2830070"/>
            <a:ext cx="4198400" cy="294778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521979" y="953663"/>
            <a:ext cx="7140043" cy="63085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65606" y="384048"/>
            <a:ext cx="4389120" cy="384048"/>
          </a:xfrm>
          <a:prstGeom prst="rect">
            <a:avLst/>
          </a:prstGeom>
        </p:spPr>
        <p:txBody>
          <a:bodyPr vert="horz" lIns="91440" tIns="45720" rIns="91440" bIns="45720" rtlCol="0" anchor="ctr"/>
          <a:lstStyle>
            <a:lvl1pPr algn="l">
              <a:defRPr sz="1200">
                <a:solidFill>
                  <a:schemeClr val="tx1">
                    <a:tint val="75000"/>
                  </a:schemeClr>
                </a:solidFill>
              </a:defRPr>
            </a:lvl1pPr>
          </a:lstStyle>
          <a:p>
            <a:fld id="{3CBC1C18-307B-4F68-A007-B5B542270E8D}" type="datetimeFigureOut">
              <a:rPr lang="en-US" smtClean="0"/>
              <a:t>4/3/24</a:t>
            </a:fld>
            <a:endParaRPr lang="en-US" dirty="0"/>
          </a:p>
        </p:txBody>
      </p:sp>
      <p:sp>
        <p:nvSpPr>
          <p:cNvPr id="5" name="Footer Placeholder 4"/>
          <p:cNvSpPr>
            <a:spLocks noGrp="1"/>
          </p:cNvSpPr>
          <p:nvPr>
            <p:ph type="ftr" sz="quarter" idx="3"/>
          </p:nvPr>
        </p:nvSpPr>
        <p:spPr>
          <a:xfrm>
            <a:off x="965607" y="7472477"/>
            <a:ext cx="12706502" cy="384048"/>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2563856" y="384048"/>
            <a:ext cx="1097280" cy="384048"/>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9974904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lvl1pPr algn="ctr" defTabSz="1097280" rtl="0" eaLnBrk="1" latinLnBrk="0" hangingPunct="1">
        <a:lnSpc>
          <a:spcPct val="85000"/>
        </a:lnSpc>
        <a:spcBef>
          <a:spcPct val="0"/>
        </a:spcBef>
        <a:buNone/>
        <a:defRPr sz="4800" b="0" i="0" kern="1200" cap="none" spc="-180">
          <a:solidFill>
            <a:schemeClr val="tx1"/>
          </a:solidFill>
          <a:effectLst/>
          <a:latin typeface="+mj-lt"/>
          <a:ea typeface="+mj-ea"/>
          <a:cs typeface="+mj-cs"/>
        </a:defRPr>
      </a:lvl1pPr>
    </p:titleStyle>
    <p:bodyStyle>
      <a:lvl1pPr marL="274320" indent="-274320" algn="l" defTabSz="1097280" rtl="0" eaLnBrk="1" latinLnBrk="0" hangingPunct="1">
        <a:lnSpc>
          <a:spcPct val="120000"/>
        </a:lnSpc>
        <a:spcBef>
          <a:spcPts val="1200"/>
        </a:spcBef>
        <a:buClr>
          <a:schemeClr val="accent1"/>
        </a:buClr>
        <a:buSzPct val="110000"/>
        <a:buFont typeface="Wingdings" panose="05000000000000000000" pitchFamily="2" charset="2"/>
        <a:buChar char="§"/>
        <a:defRPr sz="2160" kern="1200">
          <a:solidFill>
            <a:schemeClr val="tx1"/>
          </a:solidFill>
          <a:effectLst/>
          <a:latin typeface="+mn-lt"/>
          <a:ea typeface="+mn-ea"/>
          <a:cs typeface="+mn-cs"/>
        </a:defRPr>
      </a:lvl1pPr>
      <a:lvl2pPr marL="822960" indent="-274320" algn="l" defTabSz="1097280" rtl="0" eaLnBrk="1" latinLnBrk="0" hangingPunct="1">
        <a:lnSpc>
          <a:spcPct val="120000"/>
        </a:lnSpc>
        <a:spcBef>
          <a:spcPts val="600"/>
        </a:spcBef>
        <a:buClr>
          <a:schemeClr val="accent1"/>
        </a:buClr>
        <a:buSzPct val="110000"/>
        <a:buFont typeface="Wingdings" panose="05000000000000000000" pitchFamily="2" charset="2"/>
        <a:buChar char="§"/>
        <a:defRPr sz="1920" kern="1200">
          <a:solidFill>
            <a:schemeClr val="tx1"/>
          </a:solidFill>
          <a:effectLst/>
          <a:latin typeface="+mn-lt"/>
          <a:ea typeface="+mn-ea"/>
          <a:cs typeface="+mn-cs"/>
        </a:defRPr>
      </a:lvl2pPr>
      <a:lvl3pPr marL="1371600" indent="-274320" algn="l" defTabSz="1097280" rtl="0" eaLnBrk="1" latinLnBrk="0" hangingPunct="1">
        <a:lnSpc>
          <a:spcPct val="120000"/>
        </a:lnSpc>
        <a:spcBef>
          <a:spcPts val="600"/>
        </a:spcBef>
        <a:buClr>
          <a:schemeClr val="accent1"/>
        </a:buClr>
        <a:buSzPct val="110000"/>
        <a:buFont typeface="Wingdings" panose="05000000000000000000" pitchFamily="2" charset="2"/>
        <a:buChar char="§"/>
        <a:defRPr sz="1680" kern="1200">
          <a:solidFill>
            <a:schemeClr val="tx1"/>
          </a:solidFill>
          <a:effectLst/>
          <a:latin typeface="+mn-lt"/>
          <a:ea typeface="+mn-ea"/>
          <a:cs typeface="+mn-cs"/>
        </a:defRPr>
      </a:lvl3pPr>
      <a:lvl4pPr marL="1920240" indent="-274320" algn="l" defTabSz="1097280" rtl="0" eaLnBrk="1" latinLnBrk="0" hangingPunct="1">
        <a:lnSpc>
          <a:spcPct val="120000"/>
        </a:lnSpc>
        <a:spcBef>
          <a:spcPts val="600"/>
        </a:spcBef>
        <a:buClr>
          <a:schemeClr val="accent1"/>
        </a:buClr>
        <a:buSzPct val="110000"/>
        <a:buFont typeface="Wingdings" panose="05000000000000000000" pitchFamily="2" charset="2"/>
        <a:buChar char="§"/>
        <a:defRPr sz="1440" kern="1200">
          <a:solidFill>
            <a:schemeClr val="tx1"/>
          </a:solidFill>
          <a:effectLst/>
          <a:latin typeface="+mn-lt"/>
          <a:ea typeface="+mn-ea"/>
          <a:cs typeface="+mn-cs"/>
        </a:defRPr>
      </a:lvl4pPr>
      <a:lvl5pPr marL="2468880" indent="-274320" algn="l" defTabSz="1097280" rtl="0" eaLnBrk="1" latinLnBrk="0" hangingPunct="1">
        <a:lnSpc>
          <a:spcPct val="120000"/>
        </a:lnSpc>
        <a:spcBef>
          <a:spcPts val="600"/>
        </a:spcBef>
        <a:buClr>
          <a:schemeClr val="accent1"/>
        </a:buClr>
        <a:buSzPct val="110000"/>
        <a:buFont typeface="Wingdings" panose="05000000000000000000" pitchFamily="2" charset="2"/>
        <a:buChar char="§"/>
        <a:defRPr sz="1440" kern="1200">
          <a:solidFill>
            <a:schemeClr val="tx1"/>
          </a:solidFill>
          <a:effectLst/>
          <a:latin typeface="+mn-lt"/>
          <a:ea typeface="+mn-ea"/>
          <a:cs typeface="+mn-cs"/>
        </a:defRPr>
      </a:lvl5pPr>
      <a:lvl6pPr marL="3017520" indent="-274320" algn="l" defTabSz="1097280" rtl="0" eaLnBrk="1" latinLnBrk="0" hangingPunct="1">
        <a:lnSpc>
          <a:spcPct val="120000"/>
        </a:lnSpc>
        <a:spcBef>
          <a:spcPts val="600"/>
        </a:spcBef>
        <a:buClr>
          <a:schemeClr val="accent1"/>
        </a:buClr>
        <a:buSzPct val="110000"/>
        <a:buFont typeface="Wingdings" panose="05000000000000000000" pitchFamily="2" charset="2"/>
        <a:buChar char="§"/>
        <a:defRPr sz="1440" kern="1200">
          <a:solidFill>
            <a:schemeClr val="tx1"/>
          </a:solidFill>
          <a:effectLst/>
          <a:latin typeface="+mn-lt"/>
          <a:ea typeface="+mn-ea"/>
          <a:cs typeface="+mn-cs"/>
        </a:defRPr>
      </a:lvl6pPr>
      <a:lvl7pPr marL="3566160" indent="-274320" algn="l" defTabSz="1097280" rtl="0" eaLnBrk="1" latinLnBrk="0" hangingPunct="1">
        <a:lnSpc>
          <a:spcPct val="120000"/>
        </a:lnSpc>
        <a:spcBef>
          <a:spcPts val="600"/>
        </a:spcBef>
        <a:buClr>
          <a:schemeClr val="accent1"/>
        </a:buClr>
        <a:buSzPct val="110000"/>
        <a:buFont typeface="Wingdings" panose="05000000000000000000" pitchFamily="2" charset="2"/>
        <a:buChar char="§"/>
        <a:defRPr sz="1440" kern="1200">
          <a:solidFill>
            <a:schemeClr val="tx1"/>
          </a:solidFill>
          <a:effectLst/>
          <a:latin typeface="+mn-lt"/>
          <a:ea typeface="+mn-ea"/>
          <a:cs typeface="+mn-cs"/>
        </a:defRPr>
      </a:lvl7pPr>
      <a:lvl8pPr marL="4114800" indent="-274320" algn="l" defTabSz="1097280" rtl="0" eaLnBrk="1" latinLnBrk="0" hangingPunct="1">
        <a:lnSpc>
          <a:spcPct val="120000"/>
        </a:lnSpc>
        <a:spcBef>
          <a:spcPts val="600"/>
        </a:spcBef>
        <a:buClr>
          <a:schemeClr val="accent1"/>
        </a:buClr>
        <a:buSzPct val="110000"/>
        <a:buFont typeface="Wingdings" panose="05000000000000000000" pitchFamily="2" charset="2"/>
        <a:buChar char="§"/>
        <a:defRPr sz="1440" kern="1200">
          <a:solidFill>
            <a:schemeClr val="tx1"/>
          </a:solidFill>
          <a:effectLst/>
          <a:latin typeface="+mn-lt"/>
          <a:ea typeface="+mn-ea"/>
          <a:cs typeface="+mn-cs"/>
        </a:defRPr>
      </a:lvl8pPr>
      <a:lvl9pPr marL="4663440" indent="-274320" algn="l" defTabSz="1097280" rtl="0" eaLnBrk="1" latinLnBrk="0" hangingPunct="1">
        <a:lnSpc>
          <a:spcPct val="120000"/>
        </a:lnSpc>
        <a:spcBef>
          <a:spcPts val="600"/>
        </a:spcBef>
        <a:buClr>
          <a:schemeClr val="accent1"/>
        </a:buClr>
        <a:buSzPct val="110000"/>
        <a:buFont typeface="Wingdings" panose="05000000000000000000" pitchFamily="2" charset="2"/>
        <a:buChar char="§"/>
        <a:defRPr sz="1440" kern="1200">
          <a:solidFill>
            <a:schemeClr val="tx1"/>
          </a:solidFill>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www.kaggle.com/datasets/saroz014/plant-disease/data"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Priyanshu2726/SOEN-471-Project/blob/main/bottleneck_fc_model.weights.h5"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txBody>
          <a:bodyPr/>
          <a:lstStyle/>
          <a:p>
            <a:endParaRPr lang="en-US"/>
          </a:p>
        </p:txBody>
      </p:sp>
      <p:sp>
        <p:nvSpPr>
          <p:cNvPr id="3" name="Shape 1"/>
          <p:cNvSpPr/>
          <p:nvPr/>
        </p:nvSpPr>
        <p:spPr>
          <a:xfrm>
            <a:off x="0" y="0"/>
            <a:ext cx="14630400" cy="8229600"/>
          </a:xfrm>
          <a:prstGeom prst="rect">
            <a:avLst/>
          </a:prstGeom>
          <a:solidFill>
            <a:srgbClr val="F9F9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323862"/>
            <a:ext cx="6907411" cy="416481"/>
          </a:xfrm>
          <a:prstGeom prst="rect">
            <a:avLst/>
          </a:prstGeom>
          <a:noFill/>
          <a:ln/>
        </p:spPr>
        <p:txBody>
          <a:bodyPr wrap="none" rtlCol="0" anchor="t"/>
          <a:lstStyle/>
          <a:p>
            <a:pPr marL="0" indent="0">
              <a:lnSpc>
                <a:spcPts val="3281"/>
              </a:lnSpc>
              <a:buNone/>
            </a:pPr>
            <a:r>
              <a:rPr lang="en-US" sz="2624" dirty="0">
                <a:solidFill>
                  <a:srgbClr val="1B1B27"/>
                </a:solidFill>
                <a:latin typeface="Alexandria" pitchFamily="34" charset="0"/>
                <a:ea typeface="Alexandria" pitchFamily="34" charset="-122"/>
                <a:cs typeface="Alexandria" pitchFamily="34" charset="-120"/>
              </a:rPr>
              <a:t>Image-based Disease Detection for Plants</a:t>
            </a:r>
            <a:endParaRPr lang="en-US" sz="2624" dirty="0"/>
          </a:p>
        </p:txBody>
      </p:sp>
      <p:sp>
        <p:nvSpPr>
          <p:cNvPr id="6" name="Text 3"/>
          <p:cNvSpPr/>
          <p:nvPr/>
        </p:nvSpPr>
        <p:spPr>
          <a:xfrm>
            <a:off x="6319599" y="2990255"/>
            <a:ext cx="7477601" cy="355402"/>
          </a:xfrm>
          <a:prstGeom prst="rect">
            <a:avLst/>
          </a:prstGeom>
          <a:noFill/>
          <a:ln/>
        </p:spPr>
        <p:txBody>
          <a:bodyPr wrap="none" rtlCol="0" anchor="t"/>
          <a:lstStyle/>
          <a:p>
            <a:pPr marL="0" indent="0">
              <a:lnSpc>
                <a:spcPts val="2799"/>
              </a:lnSpc>
              <a:buNone/>
            </a:pPr>
            <a:r>
              <a:rPr lang="en-US" sz="1750" b="1" dirty="0">
                <a:solidFill>
                  <a:srgbClr val="404155"/>
                </a:solidFill>
                <a:latin typeface="Nobile" pitchFamily="34" charset="0"/>
                <a:ea typeface="Nobile" pitchFamily="34" charset="-122"/>
                <a:cs typeface="Nobile" pitchFamily="34" charset="-120"/>
              </a:rPr>
              <a:t>Research Questions:</a:t>
            </a:r>
            <a:endParaRPr lang="en-US" sz="1750" dirty="0"/>
          </a:p>
        </p:txBody>
      </p:sp>
      <p:sp>
        <p:nvSpPr>
          <p:cNvPr id="7" name="Text 4"/>
          <p:cNvSpPr/>
          <p:nvPr/>
        </p:nvSpPr>
        <p:spPr>
          <a:xfrm>
            <a:off x="6675001" y="3595568"/>
            <a:ext cx="7122200" cy="1066205"/>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404155"/>
                </a:solidFill>
                <a:latin typeface="Nobile" pitchFamily="34" charset="0"/>
                <a:ea typeface="Nobile" pitchFamily="34" charset="-122"/>
                <a:cs typeface="Nobile" pitchFamily="34" charset="-120"/>
              </a:rPr>
              <a:t>How accurately can the sequential model and decision tree model identify plant diseases based on visual symptoms in the given dataset?</a:t>
            </a:r>
            <a:endParaRPr lang="en-US" sz="1750" dirty="0"/>
          </a:p>
        </p:txBody>
      </p:sp>
      <p:sp>
        <p:nvSpPr>
          <p:cNvPr id="8" name="Text 5"/>
          <p:cNvSpPr/>
          <p:nvPr/>
        </p:nvSpPr>
        <p:spPr>
          <a:xfrm>
            <a:off x="6675001" y="4750594"/>
            <a:ext cx="7122200"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404155"/>
                </a:solidFill>
                <a:latin typeface="Nobile" pitchFamily="34" charset="0"/>
                <a:ea typeface="Nobile" pitchFamily="34" charset="-122"/>
                <a:cs typeface="Nobile" pitchFamily="34" charset="-120"/>
              </a:rPr>
              <a:t>How well does the model generalize to different plant species?</a:t>
            </a:r>
            <a:endParaRPr lang="en-US" sz="1750" dirty="0"/>
          </a:p>
        </p:txBody>
      </p:sp>
      <p:sp>
        <p:nvSpPr>
          <p:cNvPr id="9" name="Text 6"/>
          <p:cNvSpPr/>
          <p:nvPr/>
        </p:nvSpPr>
        <p:spPr>
          <a:xfrm>
            <a:off x="6675001" y="5194816"/>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404155"/>
                </a:solidFill>
                <a:latin typeface="Nobile" pitchFamily="34" charset="0"/>
                <a:ea typeface="Nobile" pitchFamily="34" charset="-122"/>
                <a:cs typeface="Nobile" pitchFamily="34" charset="-120"/>
              </a:rPr>
              <a:t>What are the strengths and limitations of using a Sequential model for plant disease detection in comparison to Decision Tree?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txBody>
          <a:bodyPr/>
          <a:lstStyle/>
          <a:p>
            <a:endParaRPr lang="en-US"/>
          </a:p>
        </p:txBody>
      </p:sp>
      <p:sp>
        <p:nvSpPr>
          <p:cNvPr id="3" name="Shape 1"/>
          <p:cNvSpPr/>
          <p:nvPr/>
        </p:nvSpPr>
        <p:spPr>
          <a:xfrm>
            <a:off x="0" y="0"/>
            <a:ext cx="14630400" cy="8232577"/>
          </a:xfrm>
          <a:prstGeom prst="rect">
            <a:avLst/>
          </a:prstGeom>
          <a:solidFill>
            <a:srgbClr val="F9F9FF"/>
          </a:solidFill>
          <a:ln/>
        </p:spPr>
        <p:txBody>
          <a:bodyPr/>
          <a:lstStyle/>
          <a:p>
            <a:endParaRPr lang="en-US"/>
          </a:p>
        </p:txBody>
      </p:sp>
      <p:sp>
        <p:nvSpPr>
          <p:cNvPr id="4" name="Text 2"/>
          <p:cNvSpPr/>
          <p:nvPr/>
        </p:nvSpPr>
        <p:spPr>
          <a:xfrm>
            <a:off x="3124438" y="485180"/>
            <a:ext cx="4421624" cy="551378"/>
          </a:xfrm>
          <a:prstGeom prst="rect">
            <a:avLst/>
          </a:prstGeom>
          <a:noFill/>
          <a:ln/>
        </p:spPr>
        <p:txBody>
          <a:bodyPr wrap="none" rtlCol="0" anchor="t"/>
          <a:lstStyle/>
          <a:p>
            <a:pPr marL="0" indent="0">
              <a:lnSpc>
                <a:spcPts val="4342"/>
              </a:lnSpc>
              <a:buNone/>
            </a:pPr>
            <a:r>
              <a:rPr lang="en-US" sz="3473" dirty="0">
                <a:solidFill>
                  <a:srgbClr val="1B1B27"/>
                </a:solidFill>
                <a:latin typeface="Alexandria" pitchFamily="34" charset="0"/>
                <a:ea typeface="Alexandria" pitchFamily="34" charset="-122"/>
                <a:cs typeface="Alexandria" pitchFamily="34" charset="-120"/>
              </a:rPr>
              <a:t>Dataset Information</a:t>
            </a:r>
            <a:endParaRPr lang="en-US" sz="3473" dirty="0"/>
          </a:p>
        </p:txBody>
      </p:sp>
      <p:sp>
        <p:nvSpPr>
          <p:cNvPr id="5" name="Text 3"/>
          <p:cNvSpPr/>
          <p:nvPr/>
        </p:nvSpPr>
        <p:spPr>
          <a:xfrm>
            <a:off x="3124438" y="1477685"/>
            <a:ext cx="2205633" cy="275749"/>
          </a:xfrm>
          <a:prstGeom prst="rect">
            <a:avLst/>
          </a:prstGeom>
          <a:noFill/>
          <a:ln/>
        </p:spPr>
        <p:txBody>
          <a:bodyPr wrap="none" rtlCol="0" anchor="t"/>
          <a:lstStyle/>
          <a:p>
            <a:pPr marL="0" indent="0">
              <a:lnSpc>
                <a:spcPts val="2171"/>
              </a:lnSpc>
              <a:buNone/>
            </a:pPr>
            <a:r>
              <a:rPr lang="en-US" sz="1737" dirty="0">
                <a:solidFill>
                  <a:srgbClr val="1B1B27"/>
                </a:solidFill>
                <a:latin typeface="Alexandria" pitchFamily="34" charset="0"/>
                <a:ea typeface="Alexandria" pitchFamily="34" charset="-122"/>
                <a:cs typeface="Alexandria" pitchFamily="34" charset="-120"/>
              </a:rPr>
              <a:t>Plant Images</a:t>
            </a:r>
            <a:endParaRPr lang="en-US" sz="1737" dirty="0"/>
          </a:p>
        </p:txBody>
      </p:sp>
      <p:pic>
        <p:nvPicPr>
          <p:cNvPr id="6" name="Image 0" descr="preencoded.png"/>
          <p:cNvPicPr>
            <a:picLocks noChangeAspect="1"/>
          </p:cNvPicPr>
          <p:nvPr/>
        </p:nvPicPr>
        <p:blipFill>
          <a:blip r:embed="rId3"/>
          <a:stretch>
            <a:fillRect/>
          </a:stretch>
        </p:blipFill>
        <p:spPr>
          <a:xfrm>
            <a:off x="3124438" y="1951911"/>
            <a:ext cx="3975378" cy="2236113"/>
          </a:xfrm>
          <a:prstGeom prst="rect">
            <a:avLst/>
          </a:prstGeom>
        </p:spPr>
      </p:pic>
      <p:sp>
        <p:nvSpPr>
          <p:cNvPr id="7" name="Text 4"/>
          <p:cNvSpPr/>
          <p:nvPr/>
        </p:nvSpPr>
        <p:spPr>
          <a:xfrm>
            <a:off x="3124438" y="4386501"/>
            <a:ext cx="3975378" cy="1976080"/>
          </a:xfrm>
          <a:prstGeom prst="rect">
            <a:avLst/>
          </a:prstGeom>
          <a:noFill/>
          <a:ln/>
        </p:spPr>
        <p:txBody>
          <a:bodyPr wrap="square" rtlCol="0" anchor="t"/>
          <a:lstStyle/>
          <a:p>
            <a:pPr marL="0" indent="0">
              <a:lnSpc>
                <a:spcPts val="2223"/>
              </a:lnSpc>
              <a:buNone/>
            </a:pPr>
            <a:r>
              <a:rPr lang="en-US" sz="1389" dirty="0">
                <a:solidFill>
                  <a:srgbClr val="404155"/>
                </a:solidFill>
                <a:latin typeface="Nobile" pitchFamily="34" charset="0"/>
                <a:ea typeface="Nobile" pitchFamily="34" charset="-122"/>
                <a:cs typeface="Nobile" pitchFamily="34" charset="-120"/>
              </a:rPr>
              <a:t>The dataset comprises images of various plant species, and each image is associated with metadata such as plant type, environmental conditions, and disease status. The dataset includes a total of 54,305 labelled images of leaves. We split these images into two datasets:</a:t>
            </a:r>
            <a:endParaRPr lang="en-US" sz="1389" dirty="0"/>
          </a:p>
        </p:txBody>
      </p:sp>
      <p:sp>
        <p:nvSpPr>
          <p:cNvPr id="8" name="Text 5"/>
          <p:cNvSpPr/>
          <p:nvPr/>
        </p:nvSpPr>
        <p:spPr>
          <a:xfrm>
            <a:off x="3406616" y="6561058"/>
            <a:ext cx="3693200" cy="282297"/>
          </a:xfrm>
          <a:prstGeom prst="rect">
            <a:avLst/>
          </a:prstGeom>
          <a:noFill/>
          <a:ln/>
        </p:spPr>
        <p:txBody>
          <a:bodyPr wrap="none" rtlCol="0" anchor="t"/>
          <a:lstStyle/>
          <a:p>
            <a:pPr marL="342900" indent="-342900" algn="l">
              <a:lnSpc>
                <a:spcPts val="2223"/>
              </a:lnSpc>
              <a:buSzPct val="100000"/>
              <a:buChar char="•"/>
            </a:pPr>
            <a:r>
              <a:rPr lang="en-US" sz="1389" dirty="0">
                <a:solidFill>
                  <a:srgbClr val="404155"/>
                </a:solidFill>
                <a:latin typeface="Nobile" pitchFamily="34" charset="0"/>
                <a:ea typeface="Nobile" pitchFamily="34" charset="-122"/>
                <a:cs typeface="Nobile" pitchFamily="34" charset="-120"/>
              </a:rPr>
              <a:t>80% : Training dataset(43,456 images)</a:t>
            </a:r>
            <a:endParaRPr lang="en-US" sz="1389" dirty="0"/>
          </a:p>
        </p:txBody>
      </p:sp>
      <p:sp>
        <p:nvSpPr>
          <p:cNvPr id="9" name="Text 6"/>
          <p:cNvSpPr/>
          <p:nvPr/>
        </p:nvSpPr>
        <p:spPr>
          <a:xfrm>
            <a:off x="3406616" y="6913840"/>
            <a:ext cx="3693200" cy="282297"/>
          </a:xfrm>
          <a:prstGeom prst="rect">
            <a:avLst/>
          </a:prstGeom>
          <a:noFill/>
          <a:ln/>
        </p:spPr>
        <p:txBody>
          <a:bodyPr wrap="none" rtlCol="0" anchor="t"/>
          <a:lstStyle/>
          <a:p>
            <a:pPr marL="342900" indent="-342900" algn="l">
              <a:lnSpc>
                <a:spcPts val="2223"/>
              </a:lnSpc>
              <a:buSzPct val="100000"/>
              <a:buChar char="•"/>
            </a:pPr>
            <a:r>
              <a:rPr lang="en-US" sz="1389" dirty="0">
                <a:solidFill>
                  <a:srgbClr val="404155"/>
                </a:solidFill>
                <a:latin typeface="Nobile" pitchFamily="34" charset="0"/>
                <a:ea typeface="Nobile" pitchFamily="34" charset="-122"/>
                <a:cs typeface="Nobile" pitchFamily="34" charset="-120"/>
              </a:rPr>
              <a:t>20% : Validation dataset(10,849 images)</a:t>
            </a:r>
            <a:endParaRPr lang="en-US" sz="1389" dirty="0"/>
          </a:p>
        </p:txBody>
      </p:sp>
      <p:sp>
        <p:nvSpPr>
          <p:cNvPr id="10" name="Text 7"/>
          <p:cNvSpPr/>
          <p:nvPr/>
        </p:nvSpPr>
        <p:spPr>
          <a:xfrm>
            <a:off x="7537966" y="1477685"/>
            <a:ext cx="2205633" cy="275749"/>
          </a:xfrm>
          <a:prstGeom prst="rect">
            <a:avLst/>
          </a:prstGeom>
          <a:noFill/>
          <a:ln/>
        </p:spPr>
        <p:txBody>
          <a:bodyPr wrap="none" rtlCol="0" anchor="t"/>
          <a:lstStyle/>
          <a:p>
            <a:pPr marL="0" indent="0">
              <a:lnSpc>
                <a:spcPts val="2171"/>
              </a:lnSpc>
              <a:buNone/>
            </a:pPr>
            <a:r>
              <a:rPr lang="en-US" sz="1737" dirty="0">
                <a:solidFill>
                  <a:srgbClr val="1B1B27"/>
                </a:solidFill>
                <a:latin typeface="Alexandria" pitchFamily="34" charset="0"/>
                <a:ea typeface="Alexandria" pitchFamily="34" charset="-122"/>
                <a:cs typeface="Alexandria" pitchFamily="34" charset="-120"/>
              </a:rPr>
              <a:t>Disease Categories</a:t>
            </a:r>
            <a:endParaRPr lang="en-US" sz="1737" dirty="0"/>
          </a:p>
        </p:txBody>
      </p:sp>
      <p:pic>
        <p:nvPicPr>
          <p:cNvPr id="11" name="Image 1" descr="preencoded.png"/>
          <p:cNvPicPr>
            <a:picLocks noChangeAspect="1"/>
          </p:cNvPicPr>
          <p:nvPr/>
        </p:nvPicPr>
        <p:blipFill>
          <a:blip r:embed="rId4"/>
          <a:stretch>
            <a:fillRect/>
          </a:stretch>
        </p:blipFill>
        <p:spPr>
          <a:xfrm>
            <a:off x="7537966" y="1951911"/>
            <a:ext cx="2803565" cy="2102644"/>
          </a:xfrm>
          <a:prstGeom prst="rect">
            <a:avLst/>
          </a:prstGeom>
        </p:spPr>
      </p:pic>
      <p:sp>
        <p:nvSpPr>
          <p:cNvPr id="12" name="Text 8"/>
          <p:cNvSpPr/>
          <p:nvPr/>
        </p:nvSpPr>
        <p:spPr>
          <a:xfrm>
            <a:off x="7537966" y="4253032"/>
            <a:ext cx="3975378" cy="1129189"/>
          </a:xfrm>
          <a:prstGeom prst="rect">
            <a:avLst/>
          </a:prstGeom>
          <a:noFill/>
          <a:ln/>
        </p:spPr>
        <p:txBody>
          <a:bodyPr wrap="square" rtlCol="0" anchor="t"/>
          <a:lstStyle/>
          <a:p>
            <a:pPr marL="0" indent="0">
              <a:lnSpc>
                <a:spcPts val="2223"/>
              </a:lnSpc>
              <a:buNone/>
            </a:pPr>
            <a:r>
              <a:rPr lang="en-US" sz="1389" dirty="0">
                <a:solidFill>
                  <a:srgbClr val="404155"/>
                </a:solidFill>
                <a:latin typeface="Nobile" pitchFamily="34" charset="0"/>
                <a:ea typeface="Nobile" pitchFamily="34" charset="-122"/>
                <a:cs typeface="Nobile" pitchFamily="34" charset="-120"/>
              </a:rPr>
              <a:t>Each image in the dataset is labeled with the corresponding disease category. This allows the dataset to be used for training and evaluation of plant disease detection models.</a:t>
            </a:r>
            <a:endParaRPr lang="en-US" sz="1389" dirty="0"/>
          </a:p>
        </p:txBody>
      </p:sp>
      <p:sp>
        <p:nvSpPr>
          <p:cNvPr id="13" name="Text 9"/>
          <p:cNvSpPr/>
          <p:nvPr/>
        </p:nvSpPr>
        <p:spPr>
          <a:xfrm>
            <a:off x="3124438" y="7465100"/>
            <a:ext cx="8381405" cy="282297"/>
          </a:xfrm>
          <a:prstGeom prst="rect">
            <a:avLst/>
          </a:prstGeom>
          <a:noFill/>
          <a:ln/>
        </p:spPr>
        <p:txBody>
          <a:bodyPr wrap="none" rtlCol="0" anchor="t"/>
          <a:lstStyle/>
          <a:p>
            <a:pPr marL="0" indent="0">
              <a:lnSpc>
                <a:spcPts val="2223"/>
              </a:lnSpc>
              <a:buNone/>
            </a:pPr>
            <a:r>
              <a:rPr lang="en-US" sz="1389" dirty="0">
                <a:solidFill>
                  <a:srgbClr val="404155"/>
                </a:solidFill>
                <a:latin typeface="Nobile" pitchFamily="34" charset="0"/>
                <a:ea typeface="Nobile" pitchFamily="34" charset="-122"/>
                <a:cs typeface="Nobile" pitchFamily="34" charset="-120"/>
              </a:rPr>
              <a:t>For more information, please visit the </a:t>
            </a:r>
            <a:r>
              <a:rPr lang="en-US" sz="1389" u="sng" dirty="0">
                <a:solidFill>
                  <a:srgbClr val="1B54DA"/>
                </a:solidFill>
                <a:latin typeface="Nobile" pitchFamily="34" charset="0"/>
                <a:ea typeface="Nobile" pitchFamily="34" charset="-122"/>
                <a:cs typeface="Nobile" pitchFamily="34" charset="-120"/>
                <a:hlinkClick r:id="rId5">
                  <a:extLst>
                    <a:ext uri="{A12FA001-AC4F-418D-AE19-62706E023703}">
                      <ahyp:hlinkClr xmlns:ahyp="http://schemas.microsoft.com/office/drawing/2018/hyperlinkcolor" val="tx"/>
                    </a:ext>
                  </a:extLst>
                </a:hlinkClick>
              </a:rPr>
              <a:t>Kaggle dataset page</a:t>
            </a:r>
            <a:r>
              <a:rPr lang="en-US" sz="1389" dirty="0">
                <a:solidFill>
                  <a:srgbClr val="404155"/>
                </a:solidFill>
                <a:latin typeface="Nobile" pitchFamily="34" charset="0"/>
                <a:ea typeface="Nobile" pitchFamily="34" charset="-122"/>
                <a:cs typeface="Nobile" pitchFamily="34" charset="-120"/>
              </a:rPr>
              <a:t>.</a:t>
            </a:r>
            <a:endParaRPr lang="en-US" sz="1389"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txBody>
          <a:bodyPr/>
          <a:lstStyle/>
          <a:p>
            <a:endParaRPr lang="en-US"/>
          </a:p>
        </p:txBody>
      </p:sp>
      <p:sp>
        <p:nvSpPr>
          <p:cNvPr id="3" name="Shape 1"/>
          <p:cNvSpPr/>
          <p:nvPr/>
        </p:nvSpPr>
        <p:spPr>
          <a:xfrm>
            <a:off x="0" y="0"/>
            <a:ext cx="14630400" cy="8229600"/>
          </a:xfrm>
          <a:prstGeom prst="rect">
            <a:avLst/>
          </a:prstGeom>
          <a:solidFill>
            <a:srgbClr val="F9F9FF"/>
          </a:solidFill>
          <a:ln/>
        </p:spPr>
        <p:txBody>
          <a:bodyPr/>
          <a:lstStyle/>
          <a:p>
            <a:endParaRPr lang="en-US"/>
          </a:p>
        </p:txBody>
      </p:sp>
      <p:sp>
        <p:nvSpPr>
          <p:cNvPr id="4" name="Text 2"/>
          <p:cNvSpPr/>
          <p:nvPr/>
        </p:nvSpPr>
        <p:spPr>
          <a:xfrm>
            <a:off x="2037993" y="788313"/>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Alexandria" pitchFamily="34" charset="0"/>
                <a:ea typeface="Alexandria" pitchFamily="34" charset="-122"/>
                <a:cs typeface="Alexandria" pitchFamily="34" charset="-120"/>
              </a:rPr>
              <a:t>Model Design</a:t>
            </a:r>
            <a:endParaRPr lang="en-US" sz="4374" dirty="0"/>
          </a:p>
        </p:txBody>
      </p:sp>
      <p:sp>
        <p:nvSpPr>
          <p:cNvPr id="5" name="Text 3"/>
          <p:cNvSpPr/>
          <p:nvPr/>
        </p:nvSpPr>
        <p:spPr>
          <a:xfrm>
            <a:off x="2037993" y="1927027"/>
            <a:ext cx="10554414" cy="355402"/>
          </a:xfrm>
          <a:prstGeom prst="rect">
            <a:avLst/>
          </a:prstGeom>
          <a:noFill/>
          <a:ln/>
        </p:spPr>
        <p:txBody>
          <a:bodyPr wrap="none" rtlCol="0" anchor="t"/>
          <a:lstStyle/>
          <a:p>
            <a:pPr marL="0" indent="0">
              <a:lnSpc>
                <a:spcPts val="2799"/>
              </a:lnSpc>
              <a:buNone/>
            </a:pPr>
            <a:r>
              <a:rPr lang="en-US" sz="1750" b="1" dirty="0">
                <a:solidFill>
                  <a:srgbClr val="404155"/>
                </a:solidFill>
                <a:latin typeface="Nobile" pitchFamily="34" charset="0"/>
                <a:ea typeface="Nobile" pitchFamily="34" charset="-122"/>
                <a:cs typeface="Nobile" pitchFamily="34" charset="-120"/>
              </a:rPr>
              <a:t>Data Flow from Directory:</a:t>
            </a:r>
            <a:endParaRPr lang="en-US" sz="1750" dirty="0"/>
          </a:p>
        </p:txBody>
      </p:sp>
      <p:sp>
        <p:nvSpPr>
          <p:cNvPr id="6" name="Text 4"/>
          <p:cNvSpPr/>
          <p:nvPr/>
        </p:nvSpPr>
        <p:spPr>
          <a:xfrm>
            <a:off x="2393394" y="2532340"/>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04155"/>
                </a:solidFill>
                <a:latin typeface="Nobile" pitchFamily="34" charset="0"/>
                <a:ea typeface="Nobile" pitchFamily="34" charset="-122"/>
                <a:cs typeface="Nobile" pitchFamily="34" charset="-120"/>
              </a:rPr>
              <a:t>Generate data flow from directories containing training and validation images.</a:t>
            </a:r>
            <a:endParaRPr lang="en-US" sz="1750" dirty="0"/>
          </a:p>
        </p:txBody>
      </p:sp>
      <p:sp>
        <p:nvSpPr>
          <p:cNvPr id="7" name="Text 5"/>
          <p:cNvSpPr/>
          <p:nvPr/>
        </p:nvSpPr>
        <p:spPr>
          <a:xfrm>
            <a:off x="2393394" y="2976563"/>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04155"/>
                </a:solidFill>
                <a:latin typeface="Nobile" pitchFamily="34" charset="0"/>
                <a:ea typeface="Nobile" pitchFamily="34" charset="-122"/>
                <a:cs typeface="Nobile" pitchFamily="34" charset="-120"/>
              </a:rPr>
              <a:t>Specify target image size, batch size, and class mode for categorical classification.</a:t>
            </a:r>
            <a:endParaRPr lang="en-US" sz="1750" dirty="0"/>
          </a:p>
        </p:txBody>
      </p:sp>
      <p:sp>
        <p:nvSpPr>
          <p:cNvPr id="8" name="Text 6"/>
          <p:cNvSpPr/>
          <p:nvPr/>
        </p:nvSpPr>
        <p:spPr>
          <a:xfrm>
            <a:off x="2037993" y="3581876"/>
            <a:ext cx="10554414" cy="355402"/>
          </a:xfrm>
          <a:prstGeom prst="rect">
            <a:avLst/>
          </a:prstGeom>
          <a:noFill/>
          <a:ln/>
        </p:spPr>
        <p:txBody>
          <a:bodyPr wrap="none" rtlCol="0" anchor="t"/>
          <a:lstStyle/>
          <a:p>
            <a:pPr marL="0" indent="0">
              <a:lnSpc>
                <a:spcPts val="2799"/>
              </a:lnSpc>
              <a:buNone/>
            </a:pPr>
            <a:r>
              <a:rPr lang="en-US" sz="1750" b="1" dirty="0">
                <a:solidFill>
                  <a:srgbClr val="404155"/>
                </a:solidFill>
                <a:latin typeface="Nobile" pitchFamily="34" charset="0"/>
                <a:ea typeface="Nobile" pitchFamily="34" charset="-122"/>
                <a:cs typeface="Nobile" pitchFamily="34" charset="-120"/>
              </a:rPr>
              <a:t>Data Loading and Labeling:</a:t>
            </a:r>
            <a:endParaRPr lang="en-US" sz="1750" dirty="0"/>
          </a:p>
        </p:txBody>
      </p:sp>
      <p:sp>
        <p:nvSpPr>
          <p:cNvPr id="9" name="Text 7"/>
          <p:cNvSpPr/>
          <p:nvPr/>
        </p:nvSpPr>
        <p:spPr>
          <a:xfrm>
            <a:off x="2393394" y="4187190"/>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04155"/>
                </a:solidFill>
                <a:latin typeface="Nobile" pitchFamily="34" charset="0"/>
                <a:ea typeface="Nobile" pitchFamily="34" charset="-122"/>
                <a:cs typeface="Nobile" pitchFamily="34" charset="-120"/>
              </a:rPr>
              <a:t>Load bottleneck features and class labels for training data.</a:t>
            </a:r>
            <a:endParaRPr lang="en-US" sz="1750" dirty="0"/>
          </a:p>
        </p:txBody>
      </p:sp>
      <p:sp>
        <p:nvSpPr>
          <p:cNvPr id="10" name="Text 8"/>
          <p:cNvSpPr/>
          <p:nvPr/>
        </p:nvSpPr>
        <p:spPr>
          <a:xfrm>
            <a:off x="2393394" y="4631412"/>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04155"/>
                </a:solidFill>
                <a:latin typeface="Nobile" pitchFamily="34" charset="0"/>
                <a:ea typeface="Nobile" pitchFamily="34" charset="-122"/>
                <a:cs typeface="Nobile" pitchFamily="34" charset="-120"/>
              </a:rPr>
              <a:t>Convert class labels to categorical format using one-hot encoding.</a:t>
            </a:r>
            <a:endParaRPr lang="en-US" sz="1750" dirty="0"/>
          </a:p>
        </p:txBody>
      </p:sp>
      <p:sp>
        <p:nvSpPr>
          <p:cNvPr id="11" name="Text 9"/>
          <p:cNvSpPr/>
          <p:nvPr/>
        </p:nvSpPr>
        <p:spPr>
          <a:xfrm>
            <a:off x="2393394" y="5075634"/>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404155"/>
                </a:solidFill>
                <a:latin typeface="Nobile" pitchFamily="34" charset="0"/>
                <a:ea typeface="Nobile" pitchFamily="34" charset="-122"/>
                <a:cs typeface="Nobile" pitchFamily="34" charset="-120"/>
              </a:rPr>
              <a:t>Flatten the bottleneck features to create a feature matrix compatible with the decision tree model.</a:t>
            </a:r>
            <a:endParaRPr lang="en-US" sz="1750" dirty="0"/>
          </a:p>
        </p:txBody>
      </p:sp>
      <p:sp>
        <p:nvSpPr>
          <p:cNvPr id="12" name="Text 10"/>
          <p:cNvSpPr/>
          <p:nvPr/>
        </p:nvSpPr>
        <p:spPr>
          <a:xfrm>
            <a:off x="2037993" y="6036350"/>
            <a:ext cx="10554414" cy="355402"/>
          </a:xfrm>
          <a:prstGeom prst="rect">
            <a:avLst/>
          </a:prstGeom>
          <a:noFill/>
          <a:ln/>
        </p:spPr>
        <p:txBody>
          <a:bodyPr wrap="none" rtlCol="0" anchor="t"/>
          <a:lstStyle/>
          <a:p>
            <a:pPr marL="0" indent="0">
              <a:lnSpc>
                <a:spcPts val="2799"/>
              </a:lnSpc>
              <a:buNone/>
            </a:pPr>
            <a:r>
              <a:rPr lang="en-US" sz="1750" b="1" dirty="0">
                <a:solidFill>
                  <a:srgbClr val="404155"/>
                </a:solidFill>
                <a:latin typeface="Nobile" pitchFamily="34" charset="0"/>
                <a:ea typeface="Nobile" pitchFamily="34" charset="-122"/>
                <a:cs typeface="Nobile" pitchFamily="34" charset="-120"/>
              </a:rPr>
              <a:t>Model Implementation:</a:t>
            </a:r>
            <a:endParaRPr lang="en-US" sz="1750" dirty="0"/>
          </a:p>
        </p:txBody>
      </p:sp>
      <p:sp>
        <p:nvSpPr>
          <p:cNvPr id="13" name="Text 11"/>
          <p:cNvSpPr/>
          <p:nvPr/>
        </p:nvSpPr>
        <p:spPr>
          <a:xfrm>
            <a:off x="2393394" y="6641663"/>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04155"/>
                </a:solidFill>
                <a:latin typeface="Nobile" pitchFamily="34" charset="0"/>
                <a:ea typeface="Nobile" pitchFamily="34" charset="-122"/>
                <a:cs typeface="Nobile" pitchFamily="34" charset="-120"/>
              </a:rPr>
              <a:t>Build a Sequential model with layers for flattening, dense, dropout, and output.</a:t>
            </a:r>
            <a:endParaRPr lang="en-US" sz="1750" dirty="0"/>
          </a:p>
        </p:txBody>
      </p:sp>
      <p:sp>
        <p:nvSpPr>
          <p:cNvPr id="14" name="Text 12"/>
          <p:cNvSpPr/>
          <p:nvPr/>
        </p:nvSpPr>
        <p:spPr>
          <a:xfrm>
            <a:off x="2393394" y="7085886"/>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04155"/>
                </a:solidFill>
                <a:latin typeface="Nobile" pitchFamily="34" charset="0"/>
                <a:ea typeface="Nobile" pitchFamily="34" charset="-122"/>
                <a:cs typeface="Nobile" pitchFamily="34" charset="-120"/>
              </a:rPr>
              <a:t>Configure layer parameters such as input shape, activation functions, and dropout rate.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txBody>
          <a:bodyPr/>
          <a:lstStyle/>
          <a:p>
            <a:endParaRPr lang="en-US"/>
          </a:p>
        </p:txBody>
      </p:sp>
      <p:sp>
        <p:nvSpPr>
          <p:cNvPr id="3" name="Shape 1"/>
          <p:cNvSpPr/>
          <p:nvPr/>
        </p:nvSpPr>
        <p:spPr>
          <a:xfrm>
            <a:off x="0" y="0"/>
            <a:ext cx="14630400" cy="8232815"/>
          </a:xfrm>
          <a:prstGeom prst="rect">
            <a:avLst/>
          </a:prstGeom>
          <a:solidFill>
            <a:srgbClr val="F9F9FF"/>
          </a:solidFill>
          <a:ln/>
        </p:spPr>
        <p:txBody>
          <a:bodyPr/>
          <a:lstStyle/>
          <a:p>
            <a:endParaRPr lang="en-US"/>
          </a:p>
        </p:txBody>
      </p:sp>
      <p:sp>
        <p:nvSpPr>
          <p:cNvPr id="4" name="Text 2"/>
          <p:cNvSpPr/>
          <p:nvPr/>
        </p:nvSpPr>
        <p:spPr>
          <a:xfrm>
            <a:off x="2726293" y="531257"/>
            <a:ext cx="4830366" cy="603766"/>
          </a:xfrm>
          <a:prstGeom prst="rect">
            <a:avLst/>
          </a:prstGeom>
          <a:noFill/>
          <a:ln/>
        </p:spPr>
        <p:txBody>
          <a:bodyPr wrap="none" rtlCol="0" anchor="t"/>
          <a:lstStyle/>
          <a:p>
            <a:pPr marL="0" indent="0">
              <a:lnSpc>
                <a:spcPts val="4754"/>
              </a:lnSpc>
              <a:buNone/>
            </a:pPr>
            <a:r>
              <a:rPr lang="en-US" sz="3803" dirty="0">
                <a:solidFill>
                  <a:srgbClr val="1B1B27"/>
                </a:solidFill>
                <a:latin typeface="Alexandria" pitchFamily="34" charset="0"/>
                <a:ea typeface="Alexandria" pitchFamily="34" charset="-122"/>
                <a:cs typeface="Alexandria" pitchFamily="34" charset="-120"/>
              </a:rPr>
              <a:t>Data Preparation</a:t>
            </a:r>
            <a:endParaRPr lang="en-US" sz="3803" dirty="0"/>
          </a:p>
        </p:txBody>
      </p:sp>
      <p:sp>
        <p:nvSpPr>
          <p:cNvPr id="5" name="Text 3"/>
          <p:cNvSpPr/>
          <p:nvPr/>
        </p:nvSpPr>
        <p:spPr>
          <a:xfrm>
            <a:off x="2726293" y="1521381"/>
            <a:ext cx="9177695" cy="309086"/>
          </a:xfrm>
          <a:prstGeom prst="rect">
            <a:avLst/>
          </a:prstGeom>
          <a:noFill/>
          <a:ln/>
        </p:spPr>
        <p:txBody>
          <a:bodyPr wrap="none" rtlCol="0" anchor="t"/>
          <a:lstStyle/>
          <a:p>
            <a:pPr marL="0" indent="0">
              <a:lnSpc>
                <a:spcPts val="2434"/>
              </a:lnSpc>
              <a:buNone/>
            </a:pPr>
            <a:r>
              <a:rPr lang="en-US" sz="1521" b="1" dirty="0">
                <a:solidFill>
                  <a:srgbClr val="404155"/>
                </a:solidFill>
                <a:latin typeface="Nobile" pitchFamily="34" charset="0"/>
                <a:ea typeface="Nobile" pitchFamily="34" charset="-122"/>
                <a:cs typeface="Nobile" pitchFamily="34" charset="-120"/>
              </a:rPr>
              <a:t>Pre-Trained Model: VGG16</a:t>
            </a:r>
            <a:endParaRPr lang="en-US" sz="1521" dirty="0"/>
          </a:p>
        </p:txBody>
      </p:sp>
      <p:sp>
        <p:nvSpPr>
          <p:cNvPr id="6" name="Text 4"/>
          <p:cNvSpPr/>
          <p:nvPr/>
        </p:nvSpPr>
        <p:spPr>
          <a:xfrm>
            <a:off x="3035379" y="2047756"/>
            <a:ext cx="8868608" cy="309086"/>
          </a:xfrm>
          <a:prstGeom prst="rect">
            <a:avLst/>
          </a:prstGeom>
          <a:noFill/>
          <a:ln/>
        </p:spPr>
        <p:txBody>
          <a:bodyPr wrap="none" rtlCol="0" anchor="t"/>
          <a:lstStyle/>
          <a:p>
            <a:pPr marL="342900" indent="-342900" algn="l">
              <a:lnSpc>
                <a:spcPts val="2434"/>
              </a:lnSpc>
              <a:buSzPct val="100000"/>
              <a:buChar char="•"/>
            </a:pPr>
            <a:r>
              <a:rPr lang="en-US" sz="1521" dirty="0">
                <a:solidFill>
                  <a:srgbClr val="404155"/>
                </a:solidFill>
                <a:latin typeface="Nobile" pitchFamily="34" charset="0"/>
                <a:ea typeface="Nobile" pitchFamily="34" charset="-122"/>
                <a:cs typeface="Nobile" pitchFamily="34" charset="-120"/>
              </a:rPr>
              <a:t>Utilize the VGG16 model pre-trained on ImageNet for feature extraction.</a:t>
            </a:r>
            <a:endParaRPr lang="en-US" sz="1521" dirty="0"/>
          </a:p>
        </p:txBody>
      </p:sp>
      <p:sp>
        <p:nvSpPr>
          <p:cNvPr id="7" name="Text 5"/>
          <p:cNvSpPr/>
          <p:nvPr/>
        </p:nvSpPr>
        <p:spPr>
          <a:xfrm>
            <a:off x="3035379" y="2434114"/>
            <a:ext cx="8868608" cy="618173"/>
          </a:xfrm>
          <a:prstGeom prst="rect">
            <a:avLst/>
          </a:prstGeom>
          <a:noFill/>
          <a:ln/>
        </p:spPr>
        <p:txBody>
          <a:bodyPr wrap="square" rtlCol="0" anchor="t"/>
          <a:lstStyle/>
          <a:p>
            <a:pPr marL="342900" indent="-342900" algn="l">
              <a:lnSpc>
                <a:spcPts val="2434"/>
              </a:lnSpc>
              <a:buSzPct val="100000"/>
              <a:buChar char="•"/>
            </a:pPr>
            <a:r>
              <a:rPr lang="en-US" sz="1521" dirty="0">
                <a:solidFill>
                  <a:srgbClr val="404155"/>
                </a:solidFill>
                <a:latin typeface="Nobile" pitchFamily="34" charset="0"/>
                <a:ea typeface="Nobile" pitchFamily="34" charset="-122"/>
                <a:cs typeface="Nobile" pitchFamily="34" charset="-120"/>
              </a:rPr>
              <a:t>The pre-trained model serves as a feature extractor, capturing high-level representations from input images.</a:t>
            </a:r>
            <a:endParaRPr lang="en-US" sz="1521" dirty="0"/>
          </a:p>
        </p:txBody>
      </p:sp>
      <p:sp>
        <p:nvSpPr>
          <p:cNvPr id="8" name="Text 6"/>
          <p:cNvSpPr/>
          <p:nvPr/>
        </p:nvSpPr>
        <p:spPr>
          <a:xfrm>
            <a:off x="2726293" y="3269575"/>
            <a:ext cx="9177695" cy="309086"/>
          </a:xfrm>
          <a:prstGeom prst="rect">
            <a:avLst/>
          </a:prstGeom>
          <a:noFill/>
          <a:ln/>
        </p:spPr>
        <p:txBody>
          <a:bodyPr wrap="none" rtlCol="0" anchor="t"/>
          <a:lstStyle/>
          <a:p>
            <a:pPr marL="0" indent="0">
              <a:lnSpc>
                <a:spcPts val="2434"/>
              </a:lnSpc>
              <a:buNone/>
            </a:pPr>
            <a:r>
              <a:rPr lang="en-US" sz="1521" b="1" dirty="0">
                <a:solidFill>
                  <a:srgbClr val="404155"/>
                </a:solidFill>
                <a:latin typeface="Nobile" pitchFamily="34" charset="0"/>
                <a:ea typeface="Nobile" pitchFamily="34" charset="-122"/>
                <a:cs typeface="Nobile" pitchFamily="34" charset="-120"/>
              </a:rPr>
              <a:t>Image Data Generation:</a:t>
            </a:r>
            <a:endParaRPr lang="en-US" sz="1521" dirty="0"/>
          </a:p>
        </p:txBody>
      </p:sp>
      <p:sp>
        <p:nvSpPr>
          <p:cNvPr id="9" name="Text 7"/>
          <p:cNvSpPr/>
          <p:nvPr/>
        </p:nvSpPr>
        <p:spPr>
          <a:xfrm>
            <a:off x="3035379" y="3795951"/>
            <a:ext cx="8868608" cy="331946"/>
          </a:xfrm>
          <a:prstGeom prst="rect">
            <a:avLst/>
          </a:prstGeom>
          <a:noFill/>
          <a:ln/>
        </p:spPr>
        <p:txBody>
          <a:bodyPr wrap="none" rtlCol="0" anchor="t"/>
          <a:lstStyle/>
          <a:p>
            <a:pPr marL="342900" indent="-342900" algn="l">
              <a:lnSpc>
                <a:spcPts val="2434"/>
              </a:lnSpc>
              <a:buSzPct val="100000"/>
              <a:buChar char="•"/>
            </a:pPr>
            <a:r>
              <a:rPr lang="en-US" sz="1521" dirty="0">
                <a:solidFill>
                  <a:srgbClr val="404155"/>
                </a:solidFill>
                <a:latin typeface="Nobile" pitchFamily="34" charset="0"/>
                <a:ea typeface="Nobile" pitchFamily="34" charset="-122"/>
                <a:cs typeface="Nobile" pitchFamily="34" charset="-120"/>
              </a:rPr>
              <a:t>Use an </a:t>
            </a:r>
            <a:r>
              <a:rPr lang="en-US" sz="1521" dirty="0">
                <a:solidFill>
                  <a:srgbClr val="404155"/>
                </a:solidFill>
                <a:highlight>
                  <a:srgbClr val="E8EEFC"/>
                </a:highlight>
                <a:latin typeface="Consolas" pitchFamily="34" charset="0"/>
                <a:ea typeface="Consolas" pitchFamily="34" charset="-122"/>
                <a:cs typeface="Consolas" pitchFamily="34" charset="-120"/>
              </a:rPr>
              <a:t>ImageDataGenerator</a:t>
            </a:r>
            <a:r>
              <a:rPr lang="en-US" sz="1521" dirty="0">
                <a:solidFill>
                  <a:srgbClr val="404155"/>
                </a:solidFill>
                <a:latin typeface="Nobile" pitchFamily="34" charset="0"/>
                <a:ea typeface="Nobile" pitchFamily="34" charset="-122"/>
                <a:cs typeface="Nobile" pitchFamily="34" charset="-120"/>
              </a:rPr>
              <a:t> to preprocess and augment image data.</a:t>
            </a:r>
            <a:endParaRPr lang="en-US" sz="1521" dirty="0"/>
          </a:p>
        </p:txBody>
      </p:sp>
      <p:sp>
        <p:nvSpPr>
          <p:cNvPr id="10" name="Text 8"/>
          <p:cNvSpPr/>
          <p:nvPr/>
        </p:nvSpPr>
        <p:spPr>
          <a:xfrm>
            <a:off x="3035379" y="4205168"/>
            <a:ext cx="8868608" cy="309086"/>
          </a:xfrm>
          <a:prstGeom prst="rect">
            <a:avLst/>
          </a:prstGeom>
          <a:noFill/>
          <a:ln/>
        </p:spPr>
        <p:txBody>
          <a:bodyPr wrap="none" rtlCol="0" anchor="t"/>
          <a:lstStyle/>
          <a:p>
            <a:pPr marL="342900" indent="-342900" algn="l">
              <a:lnSpc>
                <a:spcPts val="2434"/>
              </a:lnSpc>
              <a:buSzPct val="100000"/>
              <a:buChar char="•"/>
            </a:pPr>
            <a:r>
              <a:rPr lang="en-US" sz="1521" dirty="0">
                <a:solidFill>
                  <a:srgbClr val="404155"/>
                </a:solidFill>
                <a:latin typeface="Nobile" pitchFamily="34" charset="0"/>
                <a:ea typeface="Nobile" pitchFamily="34" charset="-122"/>
                <a:cs typeface="Nobile" pitchFamily="34" charset="-120"/>
              </a:rPr>
              <a:t>Rescale pixel values to ensure they lie in the range [0, 1] for normalization.</a:t>
            </a:r>
            <a:endParaRPr lang="en-US" sz="1521" dirty="0"/>
          </a:p>
        </p:txBody>
      </p:sp>
      <p:sp>
        <p:nvSpPr>
          <p:cNvPr id="11" name="Text 9"/>
          <p:cNvSpPr/>
          <p:nvPr/>
        </p:nvSpPr>
        <p:spPr>
          <a:xfrm>
            <a:off x="2726293" y="4731544"/>
            <a:ext cx="9177695" cy="309086"/>
          </a:xfrm>
          <a:prstGeom prst="rect">
            <a:avLst/>
          </a:prstGeom>
          <a:noFill/>
          <a:ln/>
        </p:spPr>
        <p:txBody>
          <a:bodyPr wrap="none" rtlCol="0" anchor="t"/>
          <a:lstStyle/>
          <a:p>
            <a:pPr marL="0" indent="0">
              <a:lnSpc>
                <a:spcPts val="2434"/>
              </a:lnSpc>
              <a:buNone/>
            </a:pPr>
            <a:r>
              <a:rPr lang="en-US" sz="1521" b="1" dirty="0">
                <a:solidFill>
                  <a:srgbClr val="404155"/>
                </a:solidFill>
                <a:latin typeface="Nobile" pitchFamily="34" charset="0"/>
                <a:ea typeface="Nobile" pitchFamily="34" charset="-122"/>
                <a:cs typeface="Nobile" pitchFamily="34" charset="-120"/>
              </a:rPr>
              <a:t>Extracting Features:</a:t>
            </a:r>
            <a:endParaRPr lang="en-US" sz="1521" dirty="0"/>
          </a:p>
        </p:txBody>
      </p:sp>
      <p:sp>
        <p:nvSpPr>
          <p:cNvPr id="12" name="Text 10"/>
          <p:cNvSpPr/>
          <p:nvPr/>
        </p:nvSpPr>
        <p:spPr>
          <a:xfrm>
            <a:off x="3035379" y="5257919"/>
            <a:ext cx="8868608" cy="309086"/>
          </a:xfrm>
          <a:prstGeom prst="rect">
            <a:avLst/>
          </a:prstGeom>
          <a:noFill/>
          <a:ln/>
        </p:spPr>
        <p:txBody>
          <a:bodyPr wrap="none" rtlCol="0" anchor="t"/>
          <a:lstStyle/>
          <a:p>
            <a:pPr marL="342900" indent="-342900" algn="l">
              <a:lnSpc>
                <a:spcPts val="2434"/>
              </a:lnSpc>
              <a:buSzPct val="100000"/>
              <a:buChar char="•"/>
            </a:pPr>
            <a:r>
              <a:rPr lang="en-US" sz="1521" dirty="0">
                <a:solidFill>
                  <a:srgbClr val="404155"/>
                </a:solidFill>
                <a:latin typeface="Nobile" pitchFamily="34" charset="0"/>
                <a:ea typeface="Nobile" pitchFamily="34" charset="-122"/>
                <a:cs typeface="Nobile" pitchFamily="34" charset="-120"/>
              </a:rPr>
              <a:t>Extract bottleneck features from the pre-trained VGG16 model.</a:t>
            </a:r>
            <a:endParaRPr lang="en-US" sz="1521" dirty="0"/>
          </a:p>
        </p:txBody>
      </p:sp>
      <p:sp>
        <p:nvSpPr>
          <p:cNvPr id="13" name="Text 11"/>
          <p:cNvSpPr/>
          <p:nvPr/>
        </p:nvSpPr>
        <p:spPr>
          <a:xfrm>
            <a:off x="3035379" y="5644277"/>
            <a:ext cx="8868608" cy="309086"/>
          </a:xfrm>
          <a:prstGeom prst="rect">
            <a:avLst/>
          </a:prstGeom>
          <a:noFill/>
          <a:ln/>
        </p:spPr>
        <p:txBody>
          <a:bodyPr wrap="none" rtlCol="0" anchor="t"/>
          <a:lstStyle/>
          <a:p>
            <a:pPr marL="342900" indent="-342900" algn="l">
              <a:lnSpc>
                <a:spcPts val="2434"/>
              </a:lnSpc>
              <a:buSzPct val="100000"/>
              <a:buChar char="•"/>
            </a:pPr>
            <a:r>
              <a:rPr lang="en-US" sz="1521" dirty="0">
                <a:solidFill>
                  <a:srgbClr val="404155"/>
                </a:solidFill>
                <a:latin typeface="Nobile" pitchFamily="34" charset="0"/>
                <a:ea typeface="Nobile" pitchFamily="34" charset="-122"/>
                <a:cs typeface="Nobile" pitchFamily="34" charset="-120"/>
              </a:rPr>
              <a:t>Predict features for both training and validation data using the model.</a:t>
            </a:r>
            <a:endParaRPr lang="en-US" sz="1521" dirty="0"/>
          </a:p>
        </p:txBody>
      </p:sp>
      <p:sp>
        <p:nvSpPr>
          <p:cNvPr id="14" name="Text 12"/>
          <p:cNvSpPr/>
          <p:nvPr/>
        </p:nvSpPr>
        <p:spPr>
          <a:xfrm>
            <a:off x="2726293" y="6170652"/>
            <a:ext cx="9177695" cy="309086"/>
          </a:xfrm>
          <a:prstGeom prst="rect">
            <a:avLst/>
          </a:prstGeom>
          <a:noFill/>
          <a:ln/>
        </p:spPr>
        <p:txBody>
          <a:bodyPr wrap="none" rtlCol="0" anchor="t"/>
          <a:lstStyle/>
          <a:p>
            <a:pPr marL="0" indent="0">
              <a:lnSpc>
                <a:spcPts val="2434"/>
              </a:lnSpc>
              <a:buNone/>
            </a:pPr>
            <a:r>
              <a:rPr lang="en-US" sz="1521" b="1" dirty="0">
                <a:solidFill>
                  <a:srgbClr val="404155"/>
                </a:solidFill>
                <a:latin typeface="Nobile" pitchFamily="34" charset="0"/>
                <a:ea typeface="Nobile" pitchFamily="34" charset="-122"/>
                <a:cs typeface="Nobile" pitchFamily="34" charset="-120"/>
              </a:rPr>
              <a:t>Saving Features:</a:t>
            </a:r>
            <a:endParaRPr lang="en-US" sz="1521" dirty="0"/>
          </a:p>
        </p:txBody>
      </p:sp>
      <p:sp>
        <p:nvSpPr>
          <p:cNvPr id="15" name="Text 13"/>
          <p:cNvSpPr/>
          <p:nvPr/>
        </p:nvSpPr>
        <p:spPr>
          <a:xfrm>
            <a:off x="3035379" y="6697027"/>
            <a:ext cx="8868608" cy="618173"/>
          </a:xfrm>
          <a:prstGeom prst="rect">
            <a:avLst/>
          </a:prstGeom>
          <a:noFill/>
          <a:ln/>
        </p:spPr>
        <p:txBody>
          <a:bodyPr wrap="square" rtlCol="0" anchor="t"/>
          <a:lstStyle/>
          <a:p>
            <a:pPr marL="342900" indent="-342900" algn="l">
              <a:lnSpc>
                <a:spcPts val="2434"/>
              </a:lnSpc>
              <a:buSzPct val="100000"/>
              <a:buChar char="•"/>
            </a:pPr>
            <a:r>
              <a:rPr lang="en-US" sz="1521" dirty="0">
                <a:solidFill>
                  <a:srgbClr val="404155"/>
                </a:solidFill>
                <a:latin typeface="Nobile" pitchFamily="34" charset="0"/>
                <a:ea typeface="Nobile" pitchFamily="34" charset="-122"/>
                <a:cs typeface="Nobile" pitchFamily="34" charset="-120"/>
              </a:rPr>
              <a:t>Save the extracted bottleneck features as numpy arrays for later use.(</a:t>
            </a:r>
            <a:r>
              <a:rPr lang="en-US" sz="1521" u="sng" dirty="0">
                <a:solidFill>
                  <a:srgbClr val="1B54DA"/>
                </a:solidFill>
                <a:latin typeface="Nobile" pitchFamily="34" charset="0"/>
                <a:ea typeface="Nobile" pitchFamily="34" charset="-122"/>
                <a:cs typeface="Nobile" pitchFamily="34" charset="-120"/>
                <a:hlinkClick r:id="rId3">
                  <a:extLst>
                    <a:ext uri="{A12FA001-AC4F-418D-AE19-62706E023703}">
                      <ahyp:hlinkClr xmlns:ahyp="http://schemas.microsoft.com/office/drawing/2018/hyperlinkcolor" val="tx"/>
                    </a:ext>
                  </a:extLst>
                </a:hlinkClick>
              </a:rPr>
              <a:t>bottleneck_fc_model.weights.h5</a:t>
            </a:r>
            <a:r>
              <a:rPr lang="en-US" sz="1521" dirty="0">
                <a:solidFill>
                  <a:srgbClr val="404155"/>
                </a:solidFill>
                <a:latin typeface="Nobile" pitchFamily="34" charset="0"/>
                <a:ea typeface="Nobile" pitchFamily="34" charset="-122"/>
                <a:cs typeface="Nobile" pitchFamily="34" charset="-120"/>
              </a:rPr>
              <a:t>)</a:t>
            </a:r>
            <a:endParaRPr lang="en-US" sz="1521" dirty="0"/>
          </a:p>
        </p:txBody>
      </p:sp>
      <p:sp>
        <p:nvSpPr>
          <p:cNvPr id="16" name="Text 14"/>
          <p:cNvSpPr/>
          <p:nvPr/>
        </p:nvSpPr>
        <p:spPr>
          <a:xfrm>
            <a:off x="3035379" y="7392472"/>
            <a:ext cx="8868608" cy="309086"/>
          </a:xfrm>
          <a:prstGeom prst="rect">
            <a:avLst/>
          </a:prstGeom>
          <a:noFill/>
          <a:ln/>
        </p:spPr>
        <p:txBody>
          <a:bodyPr wrap="none" rtlCol="0" anchor="t"/>
          <a:lstStyle/>
          <a:p>
            <a:pPr marL="342900" indent="-342900" algn="l">
              <a:lnSpc>
                <a:spcPts val="2434"/>
              </a:lnSpc>
              <a:buSzPct val="100000"/>
              <a:buChar char="•"/>
            </a:pPr>
            <a:r>
              <a:rPr lang="en-US" sz="1521" dirty="0">
                <a:solidFill>
                  <a:srgbClr val="404155"/>
                </a:solidFill>
                <a:latin typeface="Nobile" pitchFamily="34" charset="0"/>
                <a:ea typeface="Nobile" pitchFamily="34" charset="-122"/>
                <a:cs typeface="Nobile" pitchFamily="34" charset="-120"/>
              </a:rPr>
              <a:t>Bottleneck features serve as input to subsequent models for training and prediction.</a:t>
            </a:r>
            <a:endParaRPr lang="en-US" sz="152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txBody>
          <a:bodyPr/>
          <a:lstStyle/>
          <a:p>
            <a:endParaRPr lang="en-US"/>
          </a:p>
        </p:txBody>
      </p:sp>
      <p:sp>
        <p:nvSpPr>
          <p:cNvPr id="3" name="Shape 1"/>
          <p:cNvSpPr/>
          <p:nvPr/>
        </p:nvSpPr>
        <p:spPr>
          <a:xfrm>
            <a:off x="0" y="0"/>
            <a:ext cx="14630400" cy="8229719"/>
          </a:xfrm>
          <a:prstGeom prst="rect">
            <a:avLst/>
          </a:prstGeom>
          <a:solidFill>
            <a:srgbClr val="F9F9FF"/>
          </a:solidFill>
          <a:ln/>
        </p:spPr>
        <p:txBody>
          <a:bodyPr/>
          <a:lstStyle/>
          <a:p>
            <a:endParaRPr lang="en-US"/>
          </a:p>
        </p:txBody>
      </p:sp>
      <p:sp>
        <p:nvSpPr>
          <p:cNvPr id="4" name="Text 2"/>
          <p:cNvSpPr/>
          <p:nvPr/>
        </p:nvSpPr>
        <p:spPr>
          <a:xfrm>
            <a:off x="2628186" y="542687"/>
            <a:ext cx="5709285" cy="616744"/>
          </a:xfrm>
          <a:prstGeom prst="rect">
            <a:avLst/>
          </a:prstGeom>
          <a:noFill/>
          <a:ln/>
        </p:spPr>
        <p:txBody>
          <a:bodyPr wrap="none" rtlCol="0" anchor="t"/>
          <a:lstStyle/>
          <a:p>
            <a:pPr marL="0" indent="0">
              <a:lnSpc>
                <a:spcPts val="4856"/>
              </a:lnSpc>
              <a:buNone/>
            </a:pPr>
            <a:r>
              <a:rPr lang="en-US" sz="3885" dirty="0">
                <a:solidFill>
                  <a:srgbClr val="1B1B27"/>
                </a:solidFill>
                <a:latin typeface="Alexandria" pitchFamily="34" charset="0"/>
                <a:ea typeface="Alexandria" pitchFamily="34" charset="-122"/>
                <a:cs typeface="Alexandria" pitchFamily="34" charset="-120"/>
              </a:rPr>
              <a:t>Model Implementation</a:t>
            </a:r>
            <a:endParaRPr lang="en-US" sz="3885" dirty="0"/>
          </a:p>
        </p:txBody>
      </p:sp>
      <p:sp>
        <p:nvSpPr>
          <p:cNvPr id="5" name="Text 3"/>
          <p:cNvSpPr/>
          <p:nvPr/>
        </p:nvSpPr>
        <p:spPr>
          <a:xfrm>
            <a:off x="2628186" y="1652707"/>
            <a:ext cx="3946922" cy="493276"/>
          </a:xfrm>
          <a:prstGeom prst="rect">
            <a:avLst/>
          </a:prstGeom>
          <a:noFill/>
          <a:ln/>
        </p:spPr>
        <p:txBody>
          <a:bodyPr wrap="none" rtlCol="0" anchor="t"/>
          <a:lstStyle/>
          <a:p>
            <a:pPr marL="0" indent="0">
              <a:lnSpc>
                <a:spcPts val="3885"/>
              </a:lnSpc>
              <a:buNone/>
            </a:pPr>
            <a:r>
              <a:rPr lang="en-US" sz="3108" dirty="0">
                <a:solidFill>
                  <a:srgbClr val="1B1B27"/>
                </a:solidFill>
                <a:latin typeface="Alexandria" pitchFamily="34" charset="0"/>
                <a:ea typeface="Alexandria" pitchFamily="34" charset="-122"/>
                <a:cs typeface="Alexandria" pitchFamily="34" charset="-120"/>
              </a:rPr>
              <a:t>Sequential Model</a:t>
            </a:r>
            <a:endParaRPr lang="en-US" sz="3108" dirty="0"/>
          </a:p>
        </p:txBody>
      </p:sp>
      <p:sp>
        <p:nvSpPr>
          <p:cNvPr id="6" name="Text 4"/>
          <p:cNvSpPr/>
          <p:nvPr/>
        </p:nvSpPr>
        <p:spPr>
          <a:xfrm>
            <a:off x="2943939" y="2367915"/>
            <a:ext cx="4130516" cy="315754"/>
          </a:xfrm>
          <a:prstGeom prst="rect">
            <a:avLst/>
          </a:prstGeom>
          <a:noFill/>
          <a:ln/>
        </p:spPr>
        <p:txBody>
          <a:bodyPr wrap="none" rtlCol="0" anchor="t"/>
          <a:lstStyle/>
          <a:p>
            <a:pPr marL="342900" indent="-342900" algn="l">
              <a:lnSpc>
                <a:spcPts val="2486"/>
              </a:lnSpc>
              <a:buSzPct val="100000"/>
              <a:buChar char="•"/>
            </a:pPr>
            <a:r>
              <a:rPr lang="en-US" sz="1554" dirty="0">
                <a:solidFill>
                  <a:srgbClr val="404155"/>
                </a:solidFill>
                <a:latin typeface="Nobile" pitchFamily="34" charset="0"/>
                <a:ea typeface="Nobile" pitchFamily="34" charset="-122"/>
                <a:cs typeface="Nobile" pitchFamily="34" charset="-120"/>
              </a:rPr>
              <a:t>A Sequential model is initialized.</a:t>
            </a:r>
            <a:endParaRPr lang="en-US" sz="1554" dirty="0"/>
          </a:p>
        </p:txBody>
      </p:sp>
      <p:sp>
        <p:nvSpPr>
          <p:cNvPr id="7" name="Text 5"/>
          <p:cNvSpPr/>
          <p:nvPr/>
        </p:nvSpPr>
        <p:spPr>
          <a:xfrm>
            <a:off x="2943939" y="2762607"/>
            <a:ext cx="4130516" cy="631507"/>
          </a:xfrm>
          <a:prstGeom prst="rect">
            <a:avLst/>
          </a:prstGeom>
          <a:noFill/>
          <a:ln/>
        </p:spPr>
        <p:txBody>
          <a:bodyPr wrap="square" rtlCol="0" anchor="t"/>
          <a:lstStyle/>
          <a:p>
            <a:pPr marL="342900" indent="-342900" algn="l">
              <a:lnSpc>
                <a:spcPts val="2486"/>
              </a:lnSpc>
              <a:buSzPct val="100000"/>
              <a:buChar char="•"/>
            </a:pPr>
            <a:r>
              <a:rPr lang="en-US" sz="1554" dirty="0">
                <a:solidFill>
                  <a:srgbClr val="404155"/>
                </a:solidFill>
                <a:latin typeface="Nobile" pitchFamily="34" charset="0"/>
                <a:ea typeface="Nobile" pitchFamily="34" charset="-122"/>
                <a:cs typeface="Nobile" pitchFamily="34" charset="-120"/>
              </a:rPr>
              <a:t>Convolutional layers are added to extract features from input images.</a:t>
            </a:r>
            <a:endParaRPr lang="en-US" sz="1554" dirty="0"/>
          </a:p>
        </p:txBody>
      </p:sp>
      <p:sp>
        <p:nvSpPr>
          <p:cNvPr id="8" name="Text 6"/>
          <p:cNvSpPr/>
          <p:nvPr/>
        </p:nvSpPr>
        <p:spPr>
          <a:xfrm>
            <a:off x="2943939" y="3473053"/>
            <a:ext cx="4130516" cy="631507"/>
          </a:xfrm>
          <a:prstGeom prst="rect">
            <a:avLst/>
          </a:prstGeom>
          <a:noFill/>
          <a:ln/>
        </p:spPr>
        <p:txBody>
          <a:bodyPr wrap="square" rtlCol="0" anchor="t"/>
          <a:lstStyle/>
          <a:p>
            <a:pPr marL="342900" indent="-342900" algn="l">
              <a:lnSpc>
                <a:spcPts val="2486"/>
              </a:lnSpc>
              <a:buSzPct val="100000"/>
              <a:buChar char="•"/>
            </a:pPr>
            <a:r>
              <a:rPr lang="en-US" sz="1554" dirty="0">
                <a:solidFill>
                  <a:srgbClr val="404155"/>
                </a:solidFill>
                <a:latin typeface="Nobile" pitchFamily="34" charset="0"/>
                <a:ea typeface="Nobile" pitchFamily="34" charset="-122"/>
                <a:cs typeface="Nobile" pitchFamily="34" charset="-120"/>
              </a:rPr>
              <a:t>MaxPooling layers are added to downsample the feature maps.</a:t>
            </a:r>
            <a:endParaRPr lang="en-US" sz="1554" dirty="0"/>
          </a:p>
        </p:txBody>
      </p:sp>
      <p:sp>
        <p:nvSpPr>
          <p:cNvPr id="9" name="Text 7"/>
          <p:cNvSpPr/>
          <p:nvPr/>
        </p:nvSpPr>
        <p:spPr>
          <a:xfrm>
            <a:off x="2943939" y="4183499"/>
            <a:ext cx="4130516" cy="631507"/>
          </a:xfrm>
          <a:prstGeom prst="rect">
            <a:avLst/>
          </a:prstGeom>
          <a:noFill/>
          <a:ln/>
        </p:spPr>
        <p:txBody>
          <a:bodyPr wrap="square" rtlCol="0" anchor="t"/>
          <a:lstStyle/>
          <a:p>
            <a:pPr marL="342900" indent="-342900" algn="l">
              <a:lnSpc>
                <a:spcPts val="2486"/>
              </a:lnSpc>
              <a:buSzPct val="100000"/>
              <a:buChar char="•"/>
            </a:pPr>
            <a:r>
              <a:rPr lang="en-US" sz="1554" dirty="0">
                <a:solidFill>
                  <a:srgbClr val="404155"/>
                </a:solidFill>
                <a:latin typeface="Nobile" pitchFamily="34" charset="0"/>
                <a:ea typeface="Nobile" pitchFamily="34" charset="-122"/>
                <a:cs typeface="Nobile" pitchFamily="34" charset="-120"/>
              </a:rPr>
              <a:t>Flattening layer converts the 2D feature maps into a 1D feature vector.</a:t>
            </a:r>
            <a:endParaRPr lang="en-US" sz="1554" dirty="0"/>
          </a:p>
        </p:txBody>
      </p:sp>
      <p:sp>
        <p:nvSpPr>
          <p:cNvPr id="10" name="Text 8"/>
          <p:cNvSpPr/>
          <p:nvPr/>
        </p:nvSpPr>
        <p:spPr>
          <a:xfrm>
            <a:off x="2943939" y="4893945"/>
            <a:ext cx="4130516" cy="631507"/>
          </a:xfrm>
          <a:prstGeom prst="rect">
            <a:avLst/>
          </a:prstGeom>
          <a:noFill/>
          <a:ln/>
        </p:spPr>
        <p:txBody>
          <a:bodyPr wrap="square" rtlCol="0" anchor="t"/>
          <a:lstStyle/>
          <a:p>
            <a:pPr marL="342900" indent="-342900" algn="l">
              <a:lnSpc>
                <a:spcPts val="2486"/>
              </a:lnSpc>
              <a:buSzPct val="100000"/>
              <a:buChar char="•"/>
            </a:pPr>
            <a:r>
              <a:rPr lang="en-US" sz="1554" dirty="0">
                <a:solidFill>
                  <a:srgbClr val="404155"/>
                </a:solidFill>
                <a:latin typeface="Nobile" pitchFamily="34" charset="0"/>
                <a:ea typeface="Nobile" pitchFamily="34" charset="-122"/>
                <a:cs typeface="Nobile" pitchFamily="34" charset="-120"/>
              </a:rPr>
              <a:t>Dense layers are added for classification, followed by dropout for regularization.</a:t>
            </a:r>
            <a:endParaRPr lang="en-US" sz="1554" dirty="0"/>
          </a:p>
        </p:txBody>
      </p:sp>
      <p:sp>
        <p:nvSpPr>
          <p:cNvPr id="11" name="Text 9"/>
          <p:cNvSpPr/>
          <p:nvPr/>
        </p:nvSpPr>
        <p:spPr>
          <a:xfrm>
            <a:off x="2943939" y="5604391"/>
            <a:ext cx="4130516" cy="631507"/>
          </a:xfrm>
          <a:prstGeom prst="rect">
            <a:avLst/>
          </a:prstGeom>
          <a:noFill/>
          <a:ln/>
        </p:spPr>
        <p:txBody>
          <a:bodyPr wrap="square" rtlCol="0" anchor="t"/>
          <a:lstStyle/>
          <a:p>
            <a:pPr marL="342900" indent="-342900" algn="l">
              <a:lnSpc>
                <a:spcPts val="2486"/>
              </a:lnSpc>
              <a:buSzPct val="100000"/>
              <a:buChar char="•"/>
            </a:pPr>
            <a:r>
              <a:rPr lang="en-US" sz="1554" dirty="0">
                <a:solidFill>
                  <a:srgbClr val="404155"/>
                </a:solidFill>
                <a:latin typeface="Nobile" pitchFamily="34" charset="0"/>
                <a:ea typeface="Nobile" pitchFamily="34" charset="-122"/>
                <a:cs typeface="Nobile" pitchFamily="34" charset="-120"/>
              </a:rPr>
              <a:t>The output layer produces class probabilities using softmax activation.</a:t>
            </a:r>
            <a:endParaRPr lang="en-US" sz="1554" dirty="0"/>
          </a:p>
        </p:txBody>
      </p:sp>
      <p:pic>
        <p:nvPicPr>
          <p:cNvPr id="12" name="Image 0" descr="preencoded.png"/>
          <p:cNvPicPr>
            <a:picLocks noChangeAspect="1"/>
          </p:cNvPicPr>
          <p:nvPr/>
        </p:nvPicPr>
        <p:blipFill>
          <a:blip r:embed="rId3"/>
          <a:stretch>
            <a:fillRect/>
          </a:stretch>
        </p:blipFill>
        <p:spPr>
          <a:xfrm>
            <a:off x="2628186" y="6457831"/>
            <a:ext cx="4446270" cy="1007269"/>
          </a:xfrm>
          <a:prstGeom prst="rect">
            <a:avLst/>
          </a:prstGeom>
        </p:spPr>
      </p:pic>
      <p:sp>
        <p:nvSpPr>
          <p:cNvPr id="13" name="Text 10"/>
          <p:cNvSpPr/>
          <p:nvPr/>
        </p:nvSpPr>
        <p:spPr>
          <a:xfrm>
            <a:off x="7563564" y="1652707"/>
            <a:ext cx="3946922" cy="493276"/>
          </a:xfrm>
          <a:prstGeom prst="rect">
            <a:avLst/>
          </a:prstGeom>
          <a:noFill/>
          <a:ln/>
        </p:spPr>
        <p:txBody>
          <a:bodyPr wrap="none" rtlCol="0" anchor="t"/>
          <a:lstStyle/>
          <a:p>
            <a:pPr marL="0" indent="0">
              <a:lnSpc>
                <a:spcPts val="3885"/>
              </a:lnSpc>
              <a:buNone/>
            </a:pPr>
            <a:r>
              <a:rPr lang="en-US" sz="3108" dirty="0">
                <a:solidFill>
                  <a:srgbClr val="1B1B27"/>
                </a:solidFill>
                <a:latin typeface="Alexandria" pitchFamily="34" charset="0"/>
                <a:ea typeface="Alexandria" pitchFamily="34" charset="-122"/>
                <a:cs typeface="Alexandria" pitchFamily="34" charset="-120"/>
              </a:rPr>
              <a:t>Decision Tree</a:t>
            </a:r>
            <a:endParaRPr lang="en-US" sz="3108" dirty="0"/>
          </a:p>
        </p:txBody>
      </p:sp>
      <p:sp>
        <p:nvSpPr>
          <p:cNvPr id="14" name="Text 11"/>
          <p:cNvSpPr/>
          <p:nvPr/>
        </p:nvSpPr>
        <p:spPr>
          <a:xfrm>
            <a:off x="7879318" y="2367915"/>
            <a:ext cx="4130516" cy="646748"/>
          </a:xfrm>
          <a:prstGeom prst="rect">
            <a:avLst/>
          </a:prstGeom>
          <a:noFill/>
          <a:ln/>
        </p:spPr>
        <p:txBody>
          <a:bodyPr wrap="square" rtlCol="0" anchor="t"/>
          <a:lstStyle/>
          <a:p>
            <a:pPr marL="342900" indent="-342900" algn="l">
              <a:lnSpc>
                <a:spcPts val="2486"/>
              </a:lnSpc>
              <a:buSzPct val="100000"/>
              <a:buChar char="•"/>
            </a:pPr>
            <a:r>
              <a:rPr lang="en-US" sz="1554" dirty="0">
                <a:solidFill>
                  <a:srgbClr val="404155"/>
                </a:solidFill>
                <a:latin typeface="Nobile" pitchFamily="34" charset="0"/>
                <a:ea typeface="Nobile" pitchFamily="34" charset="-122"/>
                <a:cs typeface="Nobile" pitchFamily="34" charset="-120"/>
              </a:rPr>
              <a:t>Create a Decision Tree model using </a:t>
            </a:r>
            <a:r>
              <a:rPr lang="en-US" sz="1554" dirty="0">
                <a:solidFill>
                  <a:srgbClr val="404155"/>
                </a:solidFill>
                <a:highlight>
                  <a:srgbClr val="E8EEFC"/>
                </a:highlight>
                <a:latin typeface="Consolas" pitchFamily="34" charset="0"/>
                <a:ea typeface="Consolas" pitchFamily="34" charset="-122"/>
                <a:cs typeface="Consolas" pitchFamily="34" charset="-120"/>
              </a:rPr>
              <a:t>DecisionTreeClassifier</a:t>
            </a:r>
            <a:r>
              <a:rPr lang="en-US" sz="1554" dirty="0">
                <a:solidFill>
                  <a:srgbClr val="404155"/>
                </a:solidFill>
                <a:latin typeface="Nobile" pitchFamily="34" charset="0"/>
                <a:ea typeface="Nobile" pitchFamily="34" charset="-122"/>
                <a:cs typeface="Nobile" pitchFamily="34" charset="-120"/>
              </a:rPr>
              <a:t>.</a:t>
            </a:r>
            <a:endParaRPr lang="en-US" sz="1554" dirty="0"/>
          </a:p>
        </p:txBody>
      </p:sp>
      <p:sp>
        <p:nvSpPr>
          <p:cNvPr id="15" name="Text 12"/>
          <p:cNvSpPr/>
          <p:nvPr/>
        </p:nvSpPr>
        <p:spPr>
          <a:xfrm>
            <a:off x="7879318" y="3093601"/>
            <a:ext cx="4130516" cy="977741"/>
          </a:xfrm>
          <a:prstGeom prst="rect">
            <a:avLst/>
          </a:prstGeom>
          <a:noFill/>
          <a:ln/>
        </p:spPr>
        <p:txBody>
          <a:bodyPr wrap="square" rtlCol="0" anchor="t"/>
          <a:lstStyle/>
          <a:p>
            <a:pPr marL="342900" indent="-342900" algn="l">
              <a:lnSpc>
                <a:spcPts val="2486"/>
              </a:lnSpc>
              <a:buSzPct val="100000"/>
              <a:buChar char="•"/>
            </a:pPr>
            <a:r>
              <a:rPr lang="en-US" sz="1554" dirty="0">
                <a:solidFill>
                  <a:srgbClr val="404155"/>
                </a:solidFill>
                <a:latin typeface="Nobile" pitchFamily="34" charset="0"/>
                <a:ea typeface="Nobile" pitchFamily="34" charset="-122"/>
                <a:cs typeface="Nobile" pitchFamily="34" charset="-120"/>
              </a:rPr>
              <a:t>Train the decision tree model on the flattened training data (</a:t>
            </a:r>
            <a:r>
              <a:rPr lang="en-US" sz="1554" dirty="0">
                <a:solidFill>
                  <a:srgbClr val="404155"/>
                </a:solidFill>
                <a:highlight>
                  <a:srgbClr val="E8EEFC"/>
                </a:highlight>
                <a:latin typeface="Consolas" pitchFamily="34" charset="0"/>
                <a:ea typeface="Consolas" pitchFamily="34" charset="-122"/>
                <a:cs typeface="Consolas" pitchFamily="34" charset="-120"/>
              </a:rPr>
              <a:t>train_data_flat</a:t>
            </a:r>
            <a:r>
              <a:rPr lang="en-US" sz="1554" dirty="0">
                <a:solidFill>
                  <a:srgbClr val="404155"/>
                </a:solidFill>
                <a:latin typeface="Nobile" pitchFamily="34" charset="0"/>
                <a:ea typeface="Nobile" pitchFamily="34" charset="-122"/>
                <a:cs typeface="Nobile" pitchFamily="34" charset="-120"/>
              </a:rPr>
              <a:t>) and labels (</a:t>
            </a:r>
            <a:r>
              <a:rPr lang="en-US" sz="1554" dirty="0">
                <a:solidFill>
                  <a:srgbClr val="404155"/>
                </a:solidFill>
                <a:highlight>
                  <a:srgbClr val="E8EEFC"/>
                </a:highlight>
                <a:latin typeface="Consolas" pitchFamily="34" charset="0"/>
                <a:ea typeface="Consolas" pitchFamily="34" charset="-122"/>
                <a:cs typeface="Consolas" pitchFamily="34" charset="-120"/>
              </a:rPr>
              <a:t>train_labels</a:t>
            </a:r>
            <a:r>
              <a:rPr lang="en-US" sz="1554" dirty="0">
                <a:solidFill>
                  <a:srgbClr val="404155"/>
                </a:solidFill>
                <a:latin typeface="Nobile" pitchFamily="34" charset="0"/>
                <a:ea typeface="Nobile" pitchFamily="34" charset="-122"/>
                <a:cs typeface="Nobile" pitchFamily="34" charset="-120"/>
              </a:rPr>
              <a:t>).</a:t>
            </a:r>
            <a:endParaRPr lang="en-US" sz="1554" dirty="0"/>
          </a:p>
        </p:txBody>
      </p:sp>
      <p:pic>
        <p:nvPicPr>
          <p:cNvPr id="16" name="Image 1" descr="preencoded.png"/>
          <p:cNvPicPr>
            <a:picLocks noChangeAspect="1"/>
          </p:cNvPicPr>
          <p:nvPr/>
        </p:nvPicPr>
        <p:blipFill>
          <a:blip r:embed="rId4"/>
          <a:stretch>
            <a:fillRect/>
          </a:stretch>
        </p:blipFill>
        <p:spPr>
          <a:xfrm>
            <a:off x="7563564" y="4293275"/>
            <a:ext cx="4446270" cy="9609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txBody>
          <a:bodyPr/>
          <a:lstStyle/>
          <a:p>
            <a:endParaRPr lang="en-US"/>
          </a:p>
        </p:txBody>
      </p:sp>
      <p:sp>
        <p:nvSpPr>
          <p:cNvPr id="3" name="Shape 1"/>
          <p:cNvSpPr/>
          <p:nvPr/>
        </p:nvSpPr>
        <p:spPr>
          <a:xfrm>
            <a:off x="0" y="344384"/>
            <a:ext cx="14630400" cy="8229600"/>
          </a:xfrm>
          <a:prstGeom prst="rect">
            <a:avLst/>
          </a:prstGeom>
          <a:solidFill>
            <a:srgbClr val="F9F9FF"/>
          </a:solidFill>
          <a:ln/>
        </p:spPr>
        <p:txBody>
          <a:bodyPr/>
          <a:lstStyle/>
          <a:p>
            <a:endParaRPr lang="en-US"/>
          </a:p>
        </p:txBody>
      </p:sp>
      <p:sp>
        <p:nvSpPr>
          <p:cNvPr id="4" name="Text 2"/>
          <p:cNvSpPr/>
          <p:nvPr/>
        </p:nvSpPr>
        <p:spPr>
          <a:xfrm>
            <a:off x="3482340" y="443984"/>
            <a:ext cx="4034552" cy="504349"/>
          </a:xfrm>
          <a:prstGeom prst="rect">
            <a:avLst/>
          </a:prstGeom>
          <a:noFill/>
          <a:ln/>
        </p:spPr>
        <p:txBody>
          <a:bodyPr wrap="none" rtlCol="0" anchor="t"/>
          <a:lstStyle/>
          <a:p>
            <a:pPr marL="0" indent="0">
              <a:lnSpc>
                <a:spcPts val="3971"/>
              </a:lnSpc>
              <a:buNone/>
            </a:pPr>
            <a:r>
              <a:rPr lang="en-US" sz="3177" dirty="0">
                <a:solidFill>
                  <a:srgbClr val="1B1B27"/>
                </a:solidFill>
                <a:latin typeface="Alexandria" pitchFamily="34" charset="0"/>
                <a:ea typeface="Alexandria" pitchFamily="34" charset="-122"/>
                <a:cs typeface="Alexandria" pitchFamily="34" charset="-120"/>
              </a:rPr>
              <a:t>Model Evaluation</a:t>
            </a:r>
            <a:endParaRPr lang="en-US" sz="3177" dirty="0"/>
          </a:p>
        </p:txBody>
      </p:sp>
      <p:sp>
        <p:nvSpPr>
          <p:cNvPr id="5" name="Shape 3"/>
          <p:cNvSpPr/>
          <p:nvPr/>
        </p:nvSpPr>
        <p:spPr>
          <a:xfrm>
            <a:off x="7299007" y="1190387"/>
            <a:ext cx="32266" cy="6595229"/>
          </a:xfrm>
          <a:prstGeom prst="roundRect">
            <a:avLst>
              <a:gd name="adj" fmla="val 225073"/>
            </a:avLst>
          </a:prstGeom>
          <a:solidFill>
            <a:srgbClr val="B8C3DF"/>
          </a:solidFill>
          <a:ln/>
        </p:spPr>
        <p:txBody>
          <a:bodyPr/>
          <a:lstStyle/>
          <a:p>
            <a:endParaRPr lang="en-US"/>
          </a:p>
        </p:txBody>
      </p:sp>
      <p:sp>
        <p:nvSpPr>
          <p:cNvPr id="6" name="Shape 4"/>
          <p:cNvSpPr/>
          <p:nvPr/>
        </p:nvSpPr>
        <p:spPr>
          <a:xfrm>
            <a:off x="6568738" y="1481673"/>
            <a:ext cx="564833" cy="32266"/>
          </a:xfrm>
          <a:prstGeom prst="roundRect">
            <a:avLst>
              <a:gd name="adj" fmla="val 225073"/>
            </a:avLst>
          </a:prstGeom>
          <a:solidFill>
            <a:srgbClr val="B8C3DF"/>
          </a:solidFill>
          <a:ln/>
        </p:spPr>
        <p:txBody>
          <a:bodyPr/>
          <a:lstStyle/>
          <a:p>
            <a:endParaRPr lang="en-US"/>
          </a:p>
        </p:txBody>
      </p:sp>
      <p:sp>
        <p:nvSpPr>
          <p:cNvPr id="7" name="Shape 5"/>
          <p:cNvSpPr/>
          <p:nvPr/>
        </p:nvSpPr>
        <p:spPr>
          <a:xfrm>
            <a:off x="7133570" y="1316355"/>
            <a:ext cx="363022" cy="363022"/>
          </a:xfrm>
          <a:prstGeom prst="roundRect">
            <a:avLst>
              <a:gd name="adj" fmla="val 20005"/>
            </a:avLst>
          </a:prstGeom>
          <a:solidFill>
            <a:srgbClr val="D2DDF9"/>
          </a:solidFill>
          <a:ln w="7620">
            <a:solidFill>
              <a:srgbClr val="B8C3DF"/>
            </a:solidFill>
            <a:prstDash val="solid"/>
          </a:ln>
        </p:spPr>
        <p:txBody>
          <a:bodyPr/>
          <a:lstStyle/>
          <a:p>
            <a:endParaRPr lang="en-US"/>
          </a:p>
        </p:txBody>
      </p:sp>
      <p:sp>
        <p:nvSpPr>
          <p:cNvPr id="8" name="Text 6"/>
          <p:cNvSpPr/>
          <p:nvPr/>
        </p:nvSpPr>
        <p:spPr>
          <a:xfrm>
            <a:off x="7269659" y="1346597"/>
            <a:ext cx="90726" cy="302538"/>
          </a:xfrm>
          <a:prstGeom prst="rect">
            <a:avLst/>
          </a:prstGeom>
          <a:noFill/>
          <a:ln/>
        </p:spPr>
        <p:txBody>
          <a:bodyPr wrap="none" rtlCol="0" anchor="t"/>
          <a:lstStyle/>
          <a:p>
            <a:pPr marL="0" indent="0" algn="ctr">
              <a:lnSpc>
                <a:spcPts val="2383"/>
              </a:lnSpc>
              <a:buNone/>
            </a:pPr>
            <a:r>
              <a:rPr lang="en-US" sz="1906" dirty="0">
                <a:solidFill>
                  <a:srgbClr val="404155"/>
                </a:solidFill>
                <a:latin typeface="Alexandria" pitchFamily="34" charset="0"/>
                <a:ea typeface="Alexandria" pitchFamily="34" charset="-122"/>
                <a:cs typeface="Alexandria" pitchFamily="34" charset="-120"/>
              </a:rPr>
              <a:t>1</a:t>
            </a:r>
            <a:endParaRPr lang="en-US" sz="1906" dirty="0"/>
          </a:p>
        </p:txBody>
      </p:sp>
      <p:sp>
        <p:nvSpPr>
          <p:cNvPr id="9" name="Text 7"/>
          <p:cNvSpPr/>
          <p:nvPr/>
        </p:nvSpPr>
        <p:spPr>
          <a:xfrm>
            <a:off x="4410313" y="1351717"/>
            <a:ext cx="2017276" cy="252055"/>
          </a:xfrm>
          <a:prstGeom prst="rect">
            <a:avLst/>
          </a:prstGeom>
          <a:noFill/>
          <a:ln/>
        </p:spPr>
        <p:txBody>
          <a:bodyPr wrap="none" rtlCol="0" anchor="t"/>
          <a:lstStyle/>
          <a:p>
            <a:pPr marL="0" indent="0" algn="r">
              <a:lnSpc>
                <a:spcPts val="1986"/>
              </a:lnSpc>
              <a:buNone/>
            </a:pPr>
            <a:r>
              <a:rPr lang="en-US" sz="1588" dirty="0">
                <a:solidFill>
                  <a:srgbClr val="404155"/>
                </a:solidFill>
                <a:latin typeface="Alexandria" pitchFamily="34" charset="0"/>
                <a:ea typeface="Alexandria" pitchFamily="34" charset="-122"/>
                <a:cs typeface="Alexandria" pitchFamily="34" charset="-120"/>
              </a:rPr>
              <a:t>Sequential Model</a:t>
            </a:r>
            <a:endParaRPr lang="en-US" sz="1588" dirty="0"/>
          </a:p>
        </p:txBody>
      </p:sp>
      <p:sp>
        <p:nvSpPr>
          <p:cNvPr id="10" name="Text 8"/>
          <p:cNvSpPr/>
          <p:nvPr/>
        </p:nvSpPr>
        <p:spPr>
          <a:xfrm>
            <a:off x="2723020" y="1700569"/>
            <a:ext cx="3704570" cy="2645799"/>
          </a:xfrm>
          <a:prstGeom prst="rect">
            <a:avLst/>
          </a:prstGeom>
          <a:noFill/>
          <a:ln/>
        </p:spPr>
        <p:txBody>
          <a:bodyPr wrap="square" rtlCol="0" anchor="t"/>
          <a:lstStyle/>
          <a:p>
            <a:pPr marL="0" indent="0" algn="r">
              <a:lnSpc>
                <a:spcPts val="2033"/>
              </a:lnSpc>
              <a:buNone/>
            </a:pPr>
            <a:r>
              <a:rPr lang="en-US" sz="1600" dirty="0">
                <a:solidFill>
                  <a:srgbClr val="404155"/>
                </a:solidFill>
                <a:latin typeface="Nobile" pitchFamily="34" charset="0"/>
                <a:ea typeface="Nobile" pitchFamily="34" charset="-122"/>
                <a:cs typeface="Nobile" pitchFamily="34" charset="-120"/>
              </a:rPr>
              <a:t>Processes images sequentially, making a single classification at the end. Calculated loss and accuracy over 50 epochs and plotted its performance over epochs. We then computed confusion matrices and classification reports and printed weighted precision and F1 score.</a:t>
            </a:r>
            <a:endParaRPr lang="en-US" sz="1600" dirty="0"/>
          </a:p>
        </p:txBody>
      </p:sp>
      <p:sp>
        <p:nvSpPr>
          <p:cNvPr id="11" name="Shape 9"/>
          <p:cNvSpPr/>
          <p:nvPr/>
        </p:nvSpPr>
        <p:spPr>
          <a:xfrm>
            <a:off x="3482340" y="3947041"/>
            <a:ext cx="2945249" cy="1274445"/>
          </a:xfrm>
          <a:prstGeom prst="roundRect">
            <a:avLst>
              <a:gd name="adj" fmla="val 5698"/>
            </a:avLst>
          </a:prstGeom>
          <a:solidFill>
            <a:srgbClr val="E8EEFC"/>
          </a:solidFill>
          <a:ln/>
        </p:spPr>
        <p:txBody>
          <a:bodyPr/>
          <a:lstStyle/>
          <a:p>
            <a:endParaRPr lang="en-US"/>
          </a:p>
        </p:txBody>
      </p:sp>
      <p:sp>
        <p:nvSpPr>
          <p:cNvPr id="12" name="Shape 10"/>
          <p:cNvSpPr/>
          <p:nvPr/>
        </p:nvSpPr>
        <p:spPr>
          <a:xfrm>
            <a:off x="3474363" y="3947041"/>
            <a:ext cx="2961203" cy="1274445"/>
          </a:xfrm>
          <a:prstGeom prst="roundRect">
            <a:avLst>
              <a:gd name="adj" fmla="val 1899"/>
            </a:avLst>
          </a:prstGeom>
          <a:solidFill>
            <a:srgbClr val="E8EEFC"/>
          </a:solidFill>
          <a:ln/>
        </p:spPr>
        <p:txBody>
          <a:bodyPr/>
          <a:lstStyle/>
          <a:p>
            <a:endParaRPr lang="en-US"/>
          </a:p>
        </p:txBody>
      </p:sp>
      <p:sp>
        <p:nvSpPr>
          <p:cNvPr id="13" name="Text 11"/>
          <p:cNvSpPr/>
          <p:nvPr/>
        </p:nvSpPr>
        <p:spPr>
          <a:xfrm>
            <a:off x="3635693" y="4068008"/>
            <a:ext cx="2638544" cy="1032510"/>
          </a:xfrm>
          <a:prstGeom prst="rect">
            <a:avLst/>
          </a:prstGeom>
          <a:noFill/>
          <a:ln/>
        </p:spPr>
        <p:txBody>
          <a:bodyPr wrap="square" rtlCol="0" anchor="t"/>
          <a:lstStyle/>
          <a:p>
            <a:pPr marL="0" indent="0" algn="r">
              <a:lnSpc>
                <a:spcPts val="2033"/>
              </a:lnSpc>
              <a:buNone/>
            </a:pPr>
            <a:r>
              <a:rPr lang="en-US" sz="1600" dirty="0">
                <a:solidFill>
                  <a:srgbClr val="404155"/>
                </a:solidFill>
                <a:highlight>
                  <a:srgbClr val="E8EEFC"/>
                </a:highlight>
                <a:latin typeface="Consolas" pitchFamily="34" charset="0"/>
                <a:ea typeface="Consolas" pitchFamily="34" charset="-122"/>
                <a:cs typeface="Consolas" pitchFamily="34" charset="-120"/>
              </a:rPr>
              <a:t>Weighted Precision: 0.8973363169584712</a:t>
            </a:r>
            <a:endParaRPr lang="en-US" sz="1600" dirty="0"/>
          </a:p>
          <a:p>
            <a:pPr marL="0" indent="0" algn="r">
              <a:lnSpc>
                <a:spcPts val="2033"/>
              </a:lnSpc>
              <a:buNone/>
            </a:pPr>
            <a:r>
              <a:rPr lang="en-US" sz="1600" dirty="0">
                <a:solidFill>
                  <a:srgbClr val="404155"/>
                </a:solidFill>
                <a:highlight>
                  <a:srgbClr val="E8EEFC"/>
                </a:highlight>
                <a:latin typeface="Consolas" pitchFamily="34" charset="0"/>
                <a:ea typeface="Consolas" pitchFamily="34" charset="-122"/>
                <a:cs typeface="Consolas" pitchFamily="34" charset="-120"/>
              </a:rPr>
              <a:t>Weighted F1 Score: 0.8882779978378684</a:t>
            </a:r>
            <a:endParaRPr lang="en-US" sz="1600" dirty="0"/>
          </a:p>
        </p:txBody>
      </p:sp>
      <p:sp>
        <p:nvSpPr>
          <p:cNvPr id="14" name="Shape 12"/>
          <p:cNvSpPr/>
          <p:nvPr/>
        </p:nvSpPr>
        <p:spPr>
          <a:xfrm>
            <a:off x="7496592" y="2288441"/>
            <a:ext cx="564833" cy="32266"/>
          </a:xfrm>
          <a:prstGeom prst="roundRect">
            <a:avLst>
              <a:gd name="adj" fmla="val 225073"/>
            </a:avLst>
          </a:prstGeom>
          <a:solidFill>
            <a:srgbClr val="B8C3DF"/>
          </a:solidFill>
          <a:ln/>
        </p:spPr>
        <p:txBody>
          <a:bodyPr/>
          <a:lstStyle/>
          <a:p>
            <a:endParaRPr lang="en-US"/>
          </a:p>
        </p:txBody>
      </p:sp>
      <p:sp>
        <p:nvSpPr>
          <p:cNvPr id="15" name="Shape 13"/>
          <p:cNvSpPr/>
          <p:nvPr/>
        </p:nvSpPr>
        <p:spPr>
          <a:xfrm>
            <a:off x="7133570" y="2123122"/>
            <a:ext cx="363022" cy="363022"/>
          </a:xfrm>
          <a:prstGeom prst="roundRect">
            <a:avLst>
              <a:gd name="adj" fmla="val 20005"/>
            </a:avLst>
          </a:prstGeom>
          <a:solidFill>
            <a:srgbClr val="D2DDF9"/>
          </a:solidFill>
          <a:ln w="7620">
            <a:solidFill>
              <a:srgbClr val="B8C3DF"/>
            </a:solidFill>
            <a:prstDash val="solid"/>
          </a:ln>
        </p:spPr>
        <p:txBody>
          <a:bodyPr/>
          <a:lstStyle/>
          <a:p>
            <a:endParaRPr lang="en-US"/>
          </a:p>
        </p:txBody>
      </p:sp>
      <p:sp>
        <p:nvSpPr>
          <p:cNvPr id="16" name="Text 14"/>
          <p:cNvSpPr/>
          <p:nvPr/>
        </p:nvSpPr>
        <p:spPr>
          <a:xfrm>
            <a:off x="7244298" y="2153364"/>
            <a:ext cx="141565" cy="302538"/>
          </a:xfrm>
          <a:prstGeom prst="rect">
            <a:avLst/>
          </a:prstGeom>
          <a:noFill/>
          <a:ln/>
        </p:spPr>
        <p:txBody>
          <a:bodyPr wrap="none" rtlCol="0" anchor="t"/>
          <a:lstStyle/>
          <a:p>
            <a:pPr marL="0" indent="0" algn="ctr">
              <a:lnSpc>
                <a:spcPts val="2383"/>
              </a:lnSpc>
              <a:buNone/>
            </a:pPr>
            <a:r>
              <a:rPr lang="en-US" sz="1906" dirty="0">
                <a:solidFill>
                  <a:srgbClr val="404155"/>
                </a:solidFill>
                <a:latin typeface="Alexandria" pitchFamily="34" charset="0"/>
                <a:ea typeface="Alexandria" pitchFamily="34" charset="-122"/>
                <a:cs typeface="Alexandria" pitchFamily="34" charset="-120"/>
              </a:rPr>
              <a:t>2</a:t>
            </a:r>
            <a:endParaRPr lang="en-US" sz="1906" dirty="0"/>
          </a:p>
        </p:txBody>
      </p:sp>
      <p:sp>
        <p:nvSpPr>
          <p:cNvPr id="17" name="Text 15"/>
          <p:cNvSpPr/>
          <p:nvPr/>
        </p:nvSpPr>
        <p:spPr>
          <a:xfrm>
            <a:off x="8202573" y="2158484"/>
            <a:ext cx="2017276" cy="252055"/>
          </a:xfrm>
          <a:prstGeom prst="rect">
            <a:avLst/>
          </a:prstGeom>
          <a:noFill/>
          <a:ln/>
        </p:spPr>
        <p:txBody>
          <a:bodyPr wrap="none" rtlCol="0" anchor="t"/>
          <a:lstStyle/>
          <a:p>
            <a:pPr marL="0" indent="0" algn="l">
              <a:lnSpc>
                <a:spcPts val="1986"/>
              </a:lnSpc>
              <a:buNone/>
            </a:pPr>
            <a:r>
              <a:rPr lang="en-US" sz="1588" dirty="0">
                <a:solidFill>
                  <a:srgbClr val="404155"/>
                </a:solidFill>
                <a:latin typeface="Alexandria" pitchFamily="34" charset="0"/>
                <a:ea typeface="Alexandria" pitchFamily="34" charset="-122"/>
                <a:cs typeface="Alexandria" pitchFamily="34" charset="-120"/>
              </a:rPr>
              <a:t>Decision Tree</a:t>
            </a:r>
            <a:endParaRPr lang="en-US" sz="1588" dirty="0"/>
          </a:p>
        </p:txBody>
      </p:sp>
      <p:sp>
        <p:nvSpPr>
          <p:cNvPr id="18" name="Text 16"/>
          <p:cNvSpPr/>
          <p:nvPr/>
        </p:nvSpPr>
        <p:spPr>
          <a:xfrm>
            <a:off x="8202573" y="2507337"/>
            <a:ext cx="2945368" cy="774383"/>
          </a:xfrm>
          <a:prstGeom prst="rect">
            <a:avLst/>
          </a:prstGeom>
          <a:noFill/>
          <a:ln/>
        </p:spPr>
        <p:txBody>
          <a:bodyPr wrap="square" rtlCol="0" anchor="t"/>
          <a:lstStyle/>
          <a:p>
            <a:pPr marL="0" indent="0" algn="l">
              <a:lnSpc>
                <a:spcPts val="2033"/>
              </a:lnSpc>
              <a:buNone/>
            </a:pPr>
            <a:r>
              <a:rPr lang="en-US" sz="1600" dirty="0">
                <a:solidFill>
                  <a:srgbClr val="404155"/>
                </a:solidFill>
                <a:latin typeface="Nobile" pitchFamily="34" charset="0"/>
                <a:ea typeface="Nobile" pitchFamily="34" charset="-122"/>
                <a:cs typeface="Nobile" pitchFamily="34" charset="-120"/>
              </a:rPr>
              <a:t>Splits the input space hierarchically, making multiple decisions along the way. </a:t>
            </a:r>
            <a:endParaRPr lang="en-US" sz="1600" dirty="0"/>
          </a:p>
        </p:txBody>
      </p:sp>
      <p:sp>
        <p:nvSpPr>
          <p:cNvPr id="19" name="Text 17"/>
          <p:cNvSpPr/>
          <p:nvPr/>
        </p:nvSpPr>
        <p:spPr>
          <a:xfrm>
            <a:off x="8202573" y="3378518"/>
            <a:ext cx="2945368" cy="774383"/>
          </a:xfrm>
          <a:prstGeom prst="rect">
            <a:avLst/>
          </a:prstGeom>
          <a:noFill/>
          <a:ln/>
        </p:spPr>
        <p:txBody>
          <a:bodyPr wrap="square" rtlCol="0" anchor="t"/>
          <a:lstStyle/>
          <a:p>
            <a:pPr marL="0" indent="0" algn="l">
              <a:lnSpc>
                <a:spcPts val="2033"/>
              </a:lnSpc>
              <a:buNone/>
            </a:pPr>
            <a:r>
              <a:rPr lang="en-US" sz="1600" dirty="0">
                <a:solidFill>
                  <a:srgbClr val="404155"/>
                </a:solidFill>
                <a:latin typeface="Nobile" pitchFamily="34" charset="0"/>
                <a:ea typeface="Nobile" pitchFamily="34" charset="-122"/>
                <a:cs typeface="Nobile" pitchFamily="34" charset="-120"/>
              </a:rPr>
              <a:t>We computed confusion matrices and classification reports and printed weighted precision and F1 score</a:t>
            </a:r>
            <a:r>
              <a:rPr lang="en-US" sz="1271" dirty="0">
                <a:solidFill>
                  <a:srgbClr val="404155"/>
                </a:solidFill>
                <a:latin typeface="Nobile" pitchFamily="34" charset="0"/>
                <a:ea typeface="Nobile" pitchFamily="34" charset="-122"/>
                <a:cs typeface="Nobile" pitchFamily="34" charset="-120"/>
              </a:rPr>
              <a:t>.</a:t>
            </a:r>
            <a:endParaRPr lang="en-US" sz="1271" dirty="0"/>
          </a:p>
        </p:txBody>
      </p:sp>
      <p:sp>
        <p:nvSpPr>
          <p:cNvPr id="20" name="Text 18"/>
          <p:cNvSpPr/>
          <p:nvPr/>
        </p:nvSpPr>
        <p:spPr>
          <a:xfrm>
            <a:off x="8202573" y="4594226"/>
            <a:ext cx="2945368" cy="774383"/>
          </a:xfrm>
          <a:prstGeom prst="rect">
            <a:avLst/>
          </a:prstGeom>
          <a:noFill/>
          <a:ln/>
        </p:spPr>
        <p:txBody>
          <a:bodyPr wrap="square" rtlCol="0" anchor="t"/>
          <a:lstStyle/>
          <a:p>
            <a:pPr marL="0" indent="0" algn="l">
              <a:lnSpc>
                <a:spcPts val="2033"/>
              </a:lnSpc>
              <a:buNone/>
            </a:pPr>
            <a:r>
              <a:rPr lang="en-US" sz="1600" dirty="0">
                <a:solidFill>
                  <a:srgbClr val="404155"/>
                </a:solidFill>
                <a:latin typeface="Nobile" pitchFamily="34" charset="0"/>
                <a:ea typeface="Nobile" pitchFamily="34" charset="-122"/>
                <a:cs typeface="Nobile" pitchFamily="34" charset="-120"/>
              </a:rPr>
              <a:t>This model is less accurate than the sequential model, with an F1 score of only 52.5%.</a:t>
            </a:r>
            <a:endParaRPr lang="en-US" sz="1600" dirty="0"/>
          </a:p>
        </p:txBody>
      </p:sp>
      <p:sp>
        <p:nvSpPr>
          <p:cNvPr id="21" name="Shape 19"/>
          <p:cNvSpPr/>
          <p:nvPr/>
        </p:nvSpPr>
        <p:spPr>
          <a:xfrm>
            <a:off x="8202573" y="5819062"/>
            <a:ext cx="2945368" cy="660915"/>
          </a:xfrm>
          <a:prstGeom prst="roundRect">
            <a:avLst>
              <a:gd name="adj" fmla="val 5698"/>
            </a:avLst>
          </a:prstGeom>
          <a:solidFill>
            <a:srgbClr val="E8EEFC"/>
          </a:solidFill>
          <a:ln/>
        </p:spPr>
        <p:txBody>
          <a:bodyPr/>
          <a:lstStyle/>
          <a:p>
            <a:endParaRPr lang="en-US"/>
          </a:p>
        </p:txBody>
      </p:sp>
      <p:sp>
        <p:nvSpPr>
          <p:cNvPr id="22" name="Shape 20"/>
          <p:cNvSpPr/>
          <p:nvPr/>
        </p:nvSpPr>
        <p:spPr>
          <a:xfrm>
            <a:off x="8186618" y="5819062"/>
            <a:ext cx="2961323" cy="1274445"/>
          </a:xfrm>
          <a:prstGeom prst="roundRect">
            <a:avLst>
              <a:gd name="adj" fmla="val 1899"/>
            </a:avLst>
          </a:prstGeom>
          <a:solidFill>
            <a:srgbClr val="E8EEFC"/>
          </a:solidFill>
          <a:ln/>
        </p:spPr>
        <p:txBody>
          <a:bodyPr/>
          <a:lstStyle/>
          <a:p>
            <a:endParaRPr lang="en-US"/>
          </a:p>
        </p:txBody>
      </p:sp>
      <p:sp>
        <p:nvSpPr>
          <p:cNvPr id="23" name="Text 21"/>
          <p:cNvSpPr/>
          <p:nvPr/>
        </p:nvSpPr>
        <p:spPr>
          <a:xfrm>
            <a:off x="8355925" y="5894747"/>
            <a:ext cx="2638663" cy="1032510"/>
          </a:xfrm>
          <a:prstGeom prst="rect">
            <a:avLst/>
          </a:prstGeom>
          <a:noFill/>
          <a:ln/>
        </p:spPr>
        <p:txBody>
          <a:bodyPr wrap="square" rtlCol="0" anchor="t"/>
          <a:lstStyle/>
          <a:p>
            <a:pPr marL="0" indent="0" algn="l">
              <a:lnSpc>
                <a:spcPts val="2033"/>
              </a:lnSpc>
              <a:buNone/>
            </a:pPr>
            <a:r>
              <a:rPr lang="en-US" sz="1600" dirty="0">
                <a:solidFill>
                  <a:srgbClr val="404155"/>
                </a:solidFill>
                <a:highlight>
                  <a:srgbClr val="E8EEFC"/>
                </a:highlight>
                <a:latin typeface="Consolas" pitchFamily="34" charset="0"/>
                <a:ea typeface="Consolas" pitchFamily="34" charset="-122"/>
                <a:cs typeface="Consolas" pitchFamily="34" charset="-120"/>
              </a:rPr>
              <a:t>Weighted Precision: 0.5278935495901659</a:t>
            </a:r>
            <a:endParaRPr lang="en-US" sz="1600" dirty="0"/>
          </a:p>
          <a:p>
            <a:pPr marL="0" indent="0" algn="l">
              <a:lnSpc>
                <a:spcPts val="2033"/>
              </a:lnSpc>
              <a:buNone/>
            </a:pPr>
            <a:r>
              <a:rPr lang="en-US" sz="1600" dirty="0">
                <a:solidFill>
                  <a:srgbClr val="404155"/>
                </a:solidFill>
                <a:highlight>
                  <a:srgbClr val="E8EEFC"/>
                </a:highlight>
                <a:latin typeface="Consolas" pitchFamily="34" charset="0"/>
                <a:ea typeface="Consolas" pitchFamily="34" charset="-122"/>
                <a:cs typeface="Consolas" pitchFamily="34" charset="-120"/>
              </a:rPr>
              <a:t>Weighted F1 Score: 0.525778046019582</a:t>
            </a:r>
            <a:endParaRPr lang="en-US" sz="1600" dirty="0"/>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Atlas</Template>
  <TotalTime>4</TotalTime>
  <Words>631</Words>
  <Application>Microsoft Macintosh PowerPoint</Application>
  <PresentationFormat>Custom</PresentationFormat>
  <Paragraphs>67</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Alexandria</vt:lpstr>
      <vt:lpstr>Calibri Light</vt:lpstr>
      <vt:lpstr>Consolas</vt:lpstr>
      <vt:lpstr>Nobile</vt:lpstr>
      <vt:lpstr>Rockwell</vt:lpstr>
      <vt:lpstr>Wingdings</vt:lpstr>
      <vt:lpstr>Atlas</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Priyanshu Moradiya</cp:lastModifiedBy>
  <cp:revision>3</cp:revision>
  <dcterms:created xsi:type="dcterms:W3CDTF">2024-04-03T22:15:47Z</dcterms:created>
  <dcterms:modified xsi:type="dcterms:W3CDTF">2024-04-03T22:21:23Z</dcterms:modified>
</cp:coreProperties>
</file>