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5" r:id="rId4"/>
  </p:sldMasterIdLst>
  <p:notesMasterIdLst>
    <p:notesMasterId r:id="rId18"/>
  </p:notesMasterIdLst>
  <p:handoutMasterIdLst>
    <p:handoutMasterId r:id="rId19"/>
  </p:handoutMasterIdLst>
  <p:sldIdLst>
    <p:sldId id="277" r:id="rId5"/>
    <p:sldId id="399" r:id="rId6"/>
    <p:sldId id="400" r:id="rId7"/>
    <p:sldId id="408" r:id="rId8"/>
    <p:sldId id="419" r:id="rId9"/>
    <p:sldId id="402" r:id="rId10"/>
    <p:sldId id="428" r:id="rId11"/>
    <p:sldId id="426" r:id="rId12"/>
    <p:sldId id="404" r:id="rId13"/>
    <p:sldId id="411" r:id="rId14"/>
    <p:sldId id="412" r:id="rId15"/>
    <p:sldId id="417" r:id="rId16"/>
    <p:sldId id="4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showGuides="1">
      <p:cViewPr varScale="1">
        <p:scale>
          <a:sx n="85" d="100"/>
          <a:sy n="85" d="100"/>
        </p:scale>
        <p:origin x="816" y="62"/>
      </p:cViewPr>
      <p:guideLst>
        <p:guide orient="horz" pos="2199"/>
        <p:guide pos="387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932"/>
        <p:guide pos="2177"/>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fld>
            <a:endParaRPr 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1" fmla="*/ 19050 w 12211050"/>
              <a:gd name="connsiteY0-2" fmla="*/ 0 h 4133850"/>
              <a:gd name="connsiteX1-3" fmla="*/ 12211050 w 12211050"/>
              <a:gd name="connsiteY1-4" fmla="*/ 0 h 4133850"/>
              <a:gd name="connsiteX2-5" fmla="*/ 12211050 w 12211050"/>
              <a:gd name="connsiteY2-6" fmla="*/ 4133850 h 4133850"/>
              <a:gd name="connsiteX3-7" fmla="*/ 0 w 12211050"/>
              <a:gd name="connsiteY3-8" fmla="*/ 3219450 h 4133850"/>
              <a:gd name="connsiteX4-9" fmla="*/ 19050 w 12211050"/>
              <a:gd name="connsiteY4-10" fmla="*/ 0 h 4133850"/>
              <a:gd name="connsiteX0-11" fmla="*/ 19050 w 12211050"/>
              <a:gd name="connsiteY0-12" fmla="*/ 0 h 4438650"/>
              <a:gd name="connsiteX1-13" fmla="*/ 12211050 w 12211050"/>
              <a:gd name="connsiteY1-14" fmla="*/ 0 h 4438650"/>
              <a:gd name="connsiteX2-15" fmla="*/ 12211050 w 12211050"/>
              <a:gd name="connsiteY2-16" fmla="*/ 4438650 h 4438650"/>
              <a:gd name="connsiteX3-17" fmla="*/ 0 w 12211050"/>
              <a:gd name="connsiteY3-18" fmla="*/ 3219450 h 4438650"/>
              <a:gd name="connsiteX4-19" fmla="*/ 19050 w 12211050"/>
              <a:gd name="connsiteY4-20" fmla="*/ 0 h 443865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fld>
            <a:endParaRPr lang="en-US">
              <a:solidFill>
                <a:prstClr val="black">
                  <a:tint val="75000"/>
                </a:prstClr>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BASIC LAYOUT</a:t>
            </a:r>
            <a:endParaRPr lang="en-US" altLang="ko-KR" dirty="0"/>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anose="020B0604020202020204" pitchFamily="34" charset="0"/>
              </a:defRPr>
            </a:lvl1pPr>
          </a:lstStyle>
          <a:p>
            <a:pPr lvl="0"/>
            <a:r>
              <a:rPr lang="en-US" altLang="ko-KR" dirty="0"/>
              <a:t>IMAGES &amp; CONTENTS</a:t>
            </a:r>
            <a:endParaRPr lang="en-US" altLang="ko-KR" dirty="0"/>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5" b="0" baseline="0">
                <a:solidFill>
                  <a:schemeClr val="tx1">
                    <a:lumMod val="75000"/>
                    <a:lumOff val="25000"/>
                  </a:schemeClr>
                </a:solidFill>
                <a:latin typeface="+mn-lt"/>
                <a:cs typeface="Arial" panose="020B0604020202020204" pitchFamily="34" charset="0"/>
              </a:defRPr>
            </a:lvl1pPr>
          </a:lstStyle>
          <a:p>
            <a:pPr lvl="0"/>
            <a:r>
              <a:rPr lang="en-US" altLang="ko-KR" dirty="0"/>
              <a:t>Insert the title of your subtitle Here</a:t>
            </a:r>
            <a:endParaRPr lang="en-US" altLang="ko-KR" dirty="0"/>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anose="020B0604020202020204" pitchFamily="34" charset="0"/>
              </a:defRPr>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en-US" altLang="ko-KR" dirty="0"/>
              <a:t>Your Picture Here</a:t>
            </a:r>
            <a:endParaRPr lang="ko-KR"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anose="020B0604020202020204" pitchFamily="34" charset="0"/>
              </a:defRPr>
            </a:lvl1pPr>
          </a:lstStyle>
          <a:p>
            <a:pPr lvl="0"/>
            <a:r>
              <a:rPr lang="en-US" altLang="ko-KR" dirty="0"/>
              <a:t>ICON SETS LAYOUT</a:t>
            </a:r>
            <a:endParaRPr lang="en-US" altLang="ko-KR" dirty="0"/>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5" Type="http://schemas.openxmlformats.org/officeDocument/2006/relationships/theme" Target="../theme/theme2.xml"/><Relationship Id="rId14" Type="http://schemas.openxmlformats.org/officeDocument/2006/relationships/image" Target="../media/image1.png"/><Relationship Id="rId13" Type="http://schemas.openxmlformats.org/officeDocument/2006/relationships/slideLayout" Target="../slideLayouts/slideLayout25.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5" Type="http://schemas.openxmlformats.org/officeDocument/2006/relationships/theme" Target="../theme/theme3.xml"/><Relationship Id="rId14" Type="http://schemas.openxmlformats.org/officeDocument/2006/relationships/slideLayout" Target="../slideLayouts/slideLayout39.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hf hdr="0" ftr="0" dt="0"/>
  <p:txStyles>
    <p:titleStyle>
      <a:lvl1pPr algn="ctr" defTabSz="1219200" rtl="0" eaLnBrk="1" latinLnBrk="1"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1" hangingPunct="1">
        <a:spcBef>
          <a:spcPct val="2000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7.png"/><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endParaRPr lang="en-US" sz="2400" i="1" dirty="0">
              <a:solidFill>
                <a:srgbClr val="000000"/>
              </a:solidFill>
            </a:endParaRP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endParaRPr lang="en-US" sz="2400" i="1" dirty="0">
              <a:solidFill>
                <a:srgbClr val="000000"/>
              </a:solidFill>
            </a:endParaRPr>
          </a:p>
          <a:p>
            <a:pPr algn="ctr">
              <a:lnSpc>
                <a:spcPct val="150000"/>
              </a:lnSpc>
            </a:pPr>
            <a:r>
              <a:rPr lang="en-US" sz="2400" b="1" dirty="0">
                <a:solidFill>
                  <a:srgbClr val="000000"/>
                </a:solidFill>
              </a:rPr>
              <a:t>Computer Science</a:t>
            </a:r>
            <a:endParaRPr lang="en-US" sz="2400" dirty="0">
              <a:solidFill>
                <a:srgbClr val="000000"/>
              </a:solidFill>
            </a:endParaRP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13077" y="6373306"/>
            <a:ext cx="5882609" cy="430887"/>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anose="02020603050405020304" pitchFamily="18" charset="0"/>
                <a:cs typeface="Times New Roman" panose="02020603050405020304" pitchFamily="18" charset="0"/>
              </a:rPr>
              <a:t>Department of AIT-CSE</a:t>
            </a:r>
            <a:endParaRPr lang="en-US" sz="1600" dirty="0">
              <a:solidFill>
                <a:srgbClr val="FF0000"/>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657138" y="443068"/>
            <a:ext cx="8477097" cy="1200329"/>
          </a:xfrm>
          <a:prstGeom prst="rect">
            <a:avLst/>
          </a:prstGeom>
          <a:noFill/>
          <a:ln>
            <a:noFill/>
          </a:ln>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US" sz="3600" b="1" dirty="0">
                <a:latin typeface="Arial Black" panose="020B0A04020102020204" pitchFamily="34" charset="0"/>
              </a:rPr>
              <a:t>P2P E-Learning Platform using Cloud Computing</a:t>
            </a:r>
            <a:endParaRPr lang="en-US" sz="3600"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fld>
            <a:endParaRPr lang="en-US"/>
          </a:p>
        </p:txBody>
      </p:sp>
      <p:sp>
        <p:nvSpPr>
          <p:cNvPr id="5" name="TextBox 4"/>
          <p:cNvSpPr txBox="1"/>
          <p:nvPr/>
        </p:nvSpPr>
        <p:spPr>
          <a:xfrm>
            <a:off x="730730" y="4168522"/>
            <a:ext cx="1735283" cy="707886"/>
          </a:xfrm>
          <a:prstGeom prst="rect">
            <a:avLst/>
          </a:prstGeom>
          <a:noFill/>
        </p:spPr>
        <p:txBody>
          <a:bodyPr wrap="none" rtlCol="0">
            <a:spAutoFit/>
          </a:bodyPr>
          <a:lstStyle/>
          <a:p>
            <a:r>
              <a:rPr lang="en-US" sz="2000" b="1" dirty="0"/>
              <a:t>Submitted by: </a:t>
            </a:r>
            <a:endParaRPr lang="en-US" sz="2000" b="1" dirty="0"/>
          </a:p>
          <a:p>
            <a:endParaRPr lang="en-US" sz="2000" dirty="0"/>
          </a:p>
        </p:txBody>
      </p:sp>
      <p:sp>
        <p:nvSpPr>
          <p:cNvPr id="6" name="TextBox 5"/>
          <p:cNvSpPr txBox="1"/>
          <p:nvPr/>
        </p:nvSpPr>
        <p:spPr>
          <a:xfrm>
            <a:off x="7681250" y="4725655"/>
            <a:ext cx="2939415" cy="706755"/>
          </a:xfrm>
          <a:prstGeom prst="rect">
            <a:avLst/>
          </a:prstGeom>
          <a:noFill/>
        </p:spPr>
        <p:txBody>
          <a:bodyPr wrap="none" rtlCol="0">
            <a:spAutoFit/>
          </a:bodyPr>
          <a:lstStyle/>
          <a:p>
            <a:pPr algn="l"/>
            <a:r>
              <a:rPr lang="en-US" sz="2000" b="1" dirty="0"/>
              <a:t>Under the Supervision of: </a:t>
            </a:r>
            <a:endParaRPr lang="en-US" sz="2000" dirty="0"/>
          </a:p>
          <a:p>
            <a:pPr algn="l"/>
            <a:r>
              <a:rPr lang="en-US" sz="2000" dirty="0"/>
              <a:t>Mrs. Sarita Simaiya</a:t>
            </a:r>
            <a:endParaRPr lang="en-US" sz="2000" dirty="0"/>
          </a:p>
        </p:txBody>
      </p:sp>
      <p:graphicFrame>
        <p:nvGraphicFramePr>
          <p:cNvPr id="7" name="Table 6"/>
          <p:cNvGraphicFramePr>
            <a:graphicFrameLocks noGrp="1"/>
          </p:cNvGraphicFramePr>
          <p:nvPr/>
        </p:nvGraphicFramePr>
        <p:xfrm>
          <a:off x="735151" y="4691658"/>
          <a:ext cx="4794250" cy="1467485"/>
        </p:xfrm>
        <a:graphic>
          <a:graphicData uri="http://schemas.openxmlformats.org/drawingml/2006/table">
            <a:tbl>
              <a:tblPr firstRow="1" firstCol="1" lastRow="1" lastCol="1" bandRow="1" bandCol="1">
                <a:tableStyleId>{5C22544A-7EE6-4342-B048-85BDC9FD1C3A}</a:tableStyleId>
              </a:tblPr>
              <a:tblGrid>
                <a:gridCol w="2637790"/>
                <a:gridCol w="2156460"/>
              </a:tblGrid>
              <a:tr h="0">
                <a:tc>
                  <a:txBody>
                    <a:bodyPr/>
                    <a:lstStyle/>
                    <a:p>
                      <a:pPr marL="889000" marR="784860" algn="ctr">
                        <a:lnSpc>
                          <a:spcPts val="1375"/>
                        </a:lnSpc>
                        <a:spcAft>
                          <a:spcPts val="0"/>
                        </a:spcAft>
                      </a:pPr>
                      <a:r>
                        <a:rPr lang="en-US" sz="1200" dirty="0">
                          <a:effectLst/>
                        </a:rPr>
                        <a:t>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75360" marR="865505" algn="ctr">
                        <a:lnSpc>
                          <a:spcPts val="1375"/>
                        </a:lnSpc>
                        <a:spcAft>
                          <a:spcPts val="0"/>
                        </a:spcAft>
                      </a:pPr>
                      <a:r>
                        <a:rPr lang="en-US" sz="1200">
                          <a:effectLst/>
                        </a:rPr>
                        <a:t>UID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31470">
                <a:tc>
                  <a:txBody>
                    <a:bodyPr/>
                    <a:lstStyle/>
                    <a:p>
                      <a:pPr marL="843915">
                        <a:lnSpc>
                          <a:spcPts val="1375"/>
                        </a:lnSpc>
                      </a:pPr>
                      <a:r>
                        <a:rPr lang="en-IN" sz="1100">
                          <a:effectLst/>
                          <a:latin typeface="Times New Roman" panose="02020603050405020304" pitchFamily="18" charset="0"/>
                          <a:ea typeface="Times New Roman" panose="02020603050405020304" pitchFamily="18" charset="0"/>
                          <a:cs typeface="Times New Roman" panose="02020603050405020304" pitchFamily="18" charset="0"/>
                        </a:rPr>
                        <a:t>Ramandeep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9930">
                        <a:lnSpc>
                          <a:spcPts val="1375"/>
                        </a:lnSpc>
                      </a:pPr>
                      <a:r>
                        <a:rPr lang="en-US" sz="1200">
                          <a:effectLst/>
                        </a:rPr>
                        <a:t>21BCS</a:t>
                      </a:r>
                      <a:r>
                        <a:rPr lang="en-IN" altLang="en-US" sz="1200">
                          <a:effectLst/>
                        </a:rPr>
                        <a:t>6844</a:t>
                      </a:r>
                      <a:endParaRPr lang="en-IN" altLang="en-US"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19405">
                <a:tc>
                  <a:txBody>
                    <a:bodyPr/>
                    <a:lstStyle/>
                    <a:p>
                      <a:pPr marL="544830">
                        <a:lnSpc>
                          <a:spcPts val="1375"/>
                        </a:lnSpc>
                      </a:pPr>
                      <a:r>
                        <a:rPr lang="en-US" sz="1200">
                          <a:effectLst/>
                        </a:rPr>
                        <a:t>        Priyanshu Srivastava</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9930">
                        <a:lnSpc>
                          <a:spcPts val="1375"/>
                        </a:lnSpc>
                      </a:pPr>
                      <a:r>
                        <a:rPr lang="en-US" sz="1200">
                          <a:effectLst/>
                        </a:rPr>
                        <a:t>21BCS6911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19405">
                <a:tc>
                  <a:txBody>
                    <a:bodyPr/>
                    <a:lstStyle/>
                    <a:p>
                      <a:pPr marL="815340" marR="727710">
                        <a:lnSpc>
                          <a:spcPts val="1375"/>
                        </a:lnSpc>
                        <a:spcAft>
                          <a:spcPts val="0"/>
                        </a:spcAft>
                      </a:pPr>
                      <a:r>
                        <a:rPr lang="en-US" sz="1200">
                          <a:effectLst/>
                        </a:rPr>
                        <a:t> Anurag Kumar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9930">
                        <a:lnSpc>
                          <a:spcPts val="1375"/>
                        </a:lnSpc>
                      </a:pPr>
                      <a:r>
                        <a:rPr lang="en-US" sz="1200">
                          <a:effectLst/>
                        </a:rPr>
                        <a:t>21BCS6940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r h="319405">
                <a:tc>
                  <a:txBody>
                    <a:bodyPr/>
                    <a:lstStyle/>
                    <a:p>
                      <a:pPr marL="701040" marR="499110" indent="-57150">
                        <a:lnSpc>
                          <a:spcPts val="1375"/>
                        </a:lnSpc>
                        <a:spcAft>
                          <a:spcPts val="0"/>
                        </a:spcAft>
                      </a:pPr>
                      <a:r>
                        <a:rPr lang="en-US" sz="1200" dirty="0">
                          <a:effectLst/>
                        </a:rPr>
                        <a:t>     Akshat Choudhary</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09930">
                        <a:lnSpc>
                          <a:spcPts val="1375"/>
                        </a:lnSpc>
                      </a:pPr>
                      <a:r>
                        <a:rPr lang="en-US" sz="1200" dirty="0">
                          <a:effectLst/>
                        </a:rPr>
                        <a:t>22BCC80003</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About us &amp; Contact US </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6" name="Picture 5"/>
          <p:cNvPicPr>
            <a:picLocks noChangeAspect="1"/>
          </p:cNvPicPr>
          <p:nvPr/>
        </p:nvPicPr>
        <p:blipFill>
          <a:blip r:embed="rId1"/>
          <a:stretch>
            <a:fillRect/>
          </a:stretch>
        </p:blipFill>
        <p:spPr>
          <a:xfrm>
            <a:off x="699247" y="1690688"/>
            <a:ext cx="9932894" cy="40212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backend</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1026" name="Picture 2" descr="Sanity · GitHub"/>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139952" y="1222235"/>
            <a:ext cx="2133600" cy="213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obs at Sanity.i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2444" y="4370598"/>
            <a:ext cx="4762500" cy="96202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p:nvPr/>
        </p:nvSpPr>
        <p:spPr>
          <a:xfrm>
            <a:off x="838200" y="1705079"/>
            <a:ext cx="6140822" cy="1325563"/>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We have currently decided to go with sanity.io which is a third party tech to handle content management system which will contain user generated content.</a:t>
            </a:r>
            <a:endParaRPr lang="en-IN" sz="2800" dirty="0"/>
          </a:p>
        </p:txBody>
      </p:sp>
      <p:sp>
        <p:nvSpPr>
          <p:cNvPr id="6" name="Title 1"/>
          <p:cNvSpPr txBox="1"/>
          <p:nvPr/>
        </p:nvSpPr>
        <p:spPr>
          <a:xfrm>
            <a:off x="601757" y="3872218"/>
            <a:ext cx="5257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b="1" dirty="0"/>
              <a:t>We have kept are tech stack open and technologies will be decided and used as per requirement</a:t>
            </a:r>
            <a:endParaRPr lang="en-IN" sz="28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Deciding on features</a:t>
            </a:r>
            <a:br>
              <a:rPr lang="en-IN"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5" name="Slide Number Placeholder 3"/>
          <p:cNvSpPr txBox="1"/>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fld>
            <a:endParaRPr lang="en-US"/>
          </a:p>
        </p:txBody>
      </p:sp>
      <p:pic>
        <p:nvPicPr>
          <p:cNvPr id="6" name="Picture 16" descr="Educational Anouncement and Promotional Email Analytics – Udem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9606" y="1967753"/>
            <a:ext cx="6522182" cy="19575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External Links in Announcements – U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977" y="2339206"/>
            <a:ext cx="6415672" cy="27663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0" descr="Study Shows Perfect 5 Star Review Ratings Aren't Best - Gather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4167" y="1853922"/>
            <a:ext cx="3372704" cy="37837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2" descr="7,300+ Five Star Review Stock Photos, Pictures &amp; Royalty-Free Images -  iStock | 5 star, Review, 5 star ra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243" y="1967752"/>
            <a:ext cx="1961705" cy="1570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9047" y="2103437"/>
            <a:ext cx="5428129" cy="1325563"/>
          </a:xfrm>
        </p:spPr>
        <p:txBody>
          <a:bodyPr>
            <a:noAutofit/>
          </a:bodyPr>
          <a:lstStyle/>
          <a:p>
            <a:r>
              <a:rPr lang="en-IN" sz="9600" dirty="0"/>
              <a:t>Thank You</a:t>
            </a:r>
            <a:endParaRPr lang="en-IN" sz="96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panose="02020603050405020304"/>
                <a:cs typeface="Times New Roman" panose="02020603050405020304"/>
              </a:rPr>
              <a:t>Outline</a:t>
            </a:r>
            <a:endParaRPr lang="en-US" b="1" dirty="0">
              <a:latin typeface="Times New Roman" panose="02020603050405020304"/>
              <a:cs typeface="Times New Roman" panose="02020603050405020304"/>
            </a:endParaRPr>
          </a:p>
        </p:txBody>
      </p:sp>
      <p:sp>
        <p:nvSpPr>
          <p:cNvPr id="3" name="Content Placeholder 2"/>
          <p:cNvSpPr>
            <a:spLocks noGrp="1"/>
          </p:cNvSpPr>
          <p:nvPr>
            <p:ph idx="1"/>
          </p:nvPr>
        </p:nvSpPr>
        <p:spPr>
          <a:xfrm>
            <a:off x="838200" y="1588220"/>
            <a:ext cx="10515600" cy="4952253"/>
          </a:xfrm>
        </p:spPr>
        <p:txBody>
          <a:bodyPr>
            <a:normAutofit/>
          </a:bodyPr>
          <a:lstStyle/>
          <a:p>
            <a:r>
              <a:rPr lang="en-US" dirty="0">
                <a:latin typeface="Times New Roman" panose="02020603050405020304"/>
                <a:cs typeface="Times New Roman" panose="02020603050405020304"/>
              </a:rPr>
              <a:t>Introduction to Project</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What we learnt from </a:t>
            </a:r>
            <a:endParaRPr lang="en-US" dirty="0">
              <a:latin typeface="Times New Roman" panose="02020603050405020304"/>
              <a:cs typeface="Times New Roman" panose="02020603050405020304"/>
            </a:endParaRPr>
          </a:p>
          <a:p>
            <a:pPr marL="0" indent="0">
              <a:buNone/>
            </a:pPr>
            <a:r>
              <a:rPr lang="en-US" dirty="0">
                <a:latin typeface="Times New Roman" panose="02020603050405020304"/>
                <a:cs typeface="Times New Roman" panose="02020603050405020304"/>
              </a:rPr>
              <a:t>   previous project evaluation</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What is P2P LMS</a:t>
            </a:r>
            <a:endParaRPr lang="en-US" dirty="0">
              <a:latin typeface="Times New Roman" panose="02020603050405020304"/>
              <a:cs typeface="Times New Roman" panose="02020603050405020304"/>
            </a:endParaRPr>
          </a:p>
          <a:p>
            <a:r>
              <a:rPr lang="en-US" dirty="0">
                <a:latin typeface="Times New Roman" panose="02020603050405020304"/>
                <a:cs typeface="Times New Roman" panose="02020603050405020304"/>
              </a:rPr>
              <a:t>Objectives of the work </a:t>
            </a:r>
            <a:endParaRPr lang="en-US" dirty="0">
              <a:latin typeface="Times New Roman" panose="02020603050405020304"/>
              <a:cs typeface="Times New Roman" panose="02020603050405020304"/>
            </a:endParaRP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5" name="Picture 4"/>
          <p:cNvPicPr>
            <a:picLocks noChangeAspect="1"/>
          </p:cNvPicPr>
          <p:nvPr/>
        </p:nvPicPr>
        <p:blipFill>
          <a:blip r:embed="rId1"/>
          <a:stretch>
            <a:fillRect/>
          </a:stretch>
        </p:blipFill>
        <p:spPr>
          <a:xfrm>
            <a:off x="6143476" y="1588220"/>
            <a:ext cx="4996347" cy="380633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20" name="Title 1"/>
          <p:cNvSpPr txBox="1"/>
          <p:nvPr/>
        </p:nvSpPr>
        <p:spPr>
          <a:xfrm>
            <a:off x="838200" y="1320920"/>
            <a:ext cx="10515600" cy="1325563"/>
          </a:xfrm>
          <a:prstGeom prst="rect">
            <a:avLst/>
          </a:prstGeom>
        </p:spPr>
        <p:txBody>
          <a:bodyPr vert="horz" lIns="91440" tIns="45720" rIns="91440" bIns="45720" rtlCol="0" anchor="ctr">
            <a:normAutofit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4400" b="0" spc="540" dirty="0">
                <a:latin typeface="Lucida Sans Unicode" panose="020B0602030504020204"/>
                <a:cs typeface="Lucida Sans Unicode" panose="020B0602030504020204"/>
              </a:rPr>
              <a:t>What</a:t>
            </a:r>
            <a:r>
              <a:rPr lang="en-IN" sz="4400" b="0" spc="-434" dirty="0">
                <a:latin typeface="Lucida Sans Unicode" panose="020B0602030504020204"/>
                <a:cs typeface="Lucida Sans Unicode" panose="020B0602030504020204"/>
              </a:rPr>
              <a:t> </a:t>
            </a:r>
            <a:r>
              <a:rPr lang="en-IN" sz="4400" b="0" spc="-135" dirty="0">
                <a:latin typeface="Lucida Sans Unicode" panose="020B0602030504020204"/>
                <a:cs typeface="Lucida Sans Unicode" panose="020B0602030504020204"/>
              </a:rPr>
              <a:t>is an</a:t>
            </a:r>
            <a:r>
              <a:rPr lang="en-IN" sz="4400" b="0" spc="-434" dirty="0">
                <a:latin typeface="Lucida Sans Unicode" panose="020B0602030504020204"/>
                <a:cs typeface="Lucida Sans Unicode" panose="020B0602030504020204"/>
              </a:rPr>
              <a:t> </a:t>
            </a:r>
            <a:r>
              <a:rPr lang="en-IN" sz="4400" b="0" spc="30" dirty="0">
                <a:latin typeface="Lucida Sans Unicode" panose="020B0602030504020204"/>
                <a:cs typeface="Lucida Sans Unicode" panose="020B0602030504020204"/>
              </a:rPr>
              <a:t>Edu-Tech Learning</a:t>
            </a:r>
            <a:r>
              <a:rPr lang="en-IN" sz="4400" b="0" spc="-430" dirty="0">
                <a:latin typeface="Lucida Sans Unicode" panose="020B0602030504020204"/>
                <a:cs typeface="Lucida Sans Unicode" panose="020B0602030504020204"/>
              </a:rPr>
              <a:t> </a:t>
            </a:r>
            <a:r>
              <a:rPr lang="en-IN" sz="4400" b="0" spc="150" dirty="0">
                <a:latin typeface="Lucida Sans Unicode" panose="020B0602030504020204"/>
                <a:cs typeface="Lucida Sans Unicode" panose="020B0602030504020204"/>
              </a:rPr>
              <a:t>Platform</a:t>
            </a:r>
            <a:r>
              <a:rPr lang="en-IN" sz="4400" b="0" spc="-434" dirty="0">
                <a:latin typeface="Lucida Sans Unicode" panose="020B0602030504020204"/>
                <a:cs typeface="Lucida Sans Unicode" panose="020B0602030504020204"/>
              </a:rPr>
              <a:t> </a:t>
            </a:r>
            <a:r>
              <a:rPr lang="en-IN" sz="4400" b="0" spc="875" dirty="0">
                <a:latin typeface="Lucida Sans Unicode" panose="020B0602030504020204"/>
                <a:cs typeface="Lucida Sans Unicode" panose="020B0602030504020204"/>
              </a:rPr>
              <a:t>?</a:t>
            </a:r>
            <a:endParaRPr lang="en-US" dirty="0"/>
          </a:p>
        </p:txBody>
      </p:sp>
      <p:sp>
        <p:nvSpPr>
          <p:cNvPr id="21" name="TextBox 20"/>
          <p:cNvSpPr txBox="1"/>
          <p:nvPr/>
        </p:nvSpPr>
        <p:spPr>
          <a:xfrm>
            <a:off x="1056641" y="2425413"/>
            <a:ext cx="5506719" cy="3539430"/>
          </a:xfrm>
          <a:prstGeom prst="rect">
            <a:avLst/>
          </a:prstGeom>
          <a:noFill/>
        </p:spPr>
        <p:txBody>
          <a:bodyPr wrap="square" rtlCol="0">
            <a:spAutoFit/>
          </a:bodyPr>
          <a:lstStyle/>
          <a:p>
            <a:r>
              <a:rPr lang="en-IN" sz="2800" dirty="0"/>
              <a:t>It is a platform </a:t>
            </a:r>
            <a:endParaRPr lang="en-IN" sz="2800" dirty="0"/>
          </a:p>
          <a:p>
            <a:pPr marL="285750" indent="-285750">
              <a:buFont typeface="Arial" panose="020B0604020202020204" pitchFamily="34" charset="0"/>
              <a:buChar char="•"/>
            </a:pPr>
            <a:r>
              <a:rPr lang="en-IN" sz="2800" dirty="0"/>
              <a:t>That delivers educational content online</a:t>
            </a:r>
            <a:endParaRPr lang="en-IN" sz="2800" dirty="0"/>
          </a:p>
          <a:p>
            <a:pPr marL="285750" indent="-285750">
              <a:buFont typeface="Arial" panose="020B0604020202020204" pitchFamily="34" charset="0"/>
              <a:buChar char="•"/>
            </a:pPr>
            <a:r>
              <a:rPr lang="en-IN" sz="2800" dirty="0"/>
              <a:t>That provides a virtual learning environment</a:t>
            </a:r>
            <a:endParaRPr lang="en-IN" sz="2800" dirty="0"/>
          </a:p>
          <a:p>
            <a:pPr marL="285750" indent="-285750">
              <a:buFont typeface="Arial" panose="020B0604020202020204" pitchFamily="34" charset="0"/>
              <a:buChar char="•"/>
            </a:pPr>
            <a:r>
              <a:rPr lang="en-US" sz="2800" dirty="0"/>
              <a:t>That is flexible, scalable, cost-effective , and can be accessed from anywhere using internet.</a:t>
            </a:r>
            <a:endParaRPr lang="en-IN" sz="2800" dirty="0"/>
          </a:p>
        </p:txBody>
      </p:sp>
      <p:pic>
        <p:nvPicPr>
          <p:cNvPr id="26" name="Picture 25"/>
          <p:cNvPicPr>
            <a:picLocks noChangeAspect="1"/>
          </p:cNvPicPr>
          <p:nvPr/>
        </p:nvPicPr>
        <p:blipFill>
          <a:blip r:embed="rId1"/>
          <a:stretch>
            <a:fillRect/>
          </a:stretch>
        </p:blipFill>
        <p:spPr>
          <a:xfrm>
            <a:off x="6651853" y="2415109"/>
            <a:ext cx="4701947" cy="36655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81080" cy="1595755"/>
          </a:xfrm>
        </p:spPr>
        <p:txBody>
          <a:bodyPr/>
          <a:lstStyle/>
          <a:p>
            <a:r>
              <a:rPr lang="en-IN" dirty="0"/>
              <a:t>Examples of many existing E-learning Platforms</a:t>
            </a: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pic>
        <p:nvPicPr>
          <p:cNvPr id="4098" name="Picture 2" descr="Teach Online - Share your knowledge with millions of students across the  globe and earn mone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6904" y="1569569"/>
            <a:ext cx="3315335" cy="1743225"/>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Skillshare - Online Classes - Apps on Google Pl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1415" y="1661159"/>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LinkedIn Learning - YouTub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66143" y="1585531"/>
            <a:ext cx="2316057" cy="2316057"/>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Coursera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025" y="3588387"/>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114" name="Picture 18" descr="edX"/>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4068" y="4130402"/>
            <a:ext cx="3474086" cy="231605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7889377" y="4130401"/>
            <a:ext cx="2092823" cy="23160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P2P LMS</a:t>
            </a:r>
            <a:endParaRPr lang="en-IN" dirty="0"/>
          </a:p>
        </p:txBody>
      </p:sp>
      <p:sp>
        <p:nvSpPr>
          <p:cNvPr id="3" name="Content Placeholder 2"/>
          <p:cNvSpPr>
            <a:spLocks noGrp="1"/>
          </p:cNvSpPr>
          <p:nvPr>
            <p:ph idx="1"/>
          </p:nvPr>
        </p:nvSpPr>
        <p:spPr>
          <a:xfrm>
            <a:off x="838200" y="1689100"/>
            <a:ext cx="10515600" cy="4667250"/>
          </a:xfrm>
        </p:spPr>
        <p:txBody>
          <a:bodyPr>
            <a:normAutofit/>
          </a:bodyPr>
          <a:lstStyle/>
          <a:p>
            <a:r>
              <a:rPr lang="en-US" sz="2400" b="0" i="0" dirty="0">
                <a:effectLst/>
                <a:latin typeface="Söhne"/>
              </a:rPr>
              <a:t>P2P LMS stands for Peer-to-Peer Learning Management System. It is a type of online learning management system that facilitates learning through interactions between learners, without relying solely on an instructor or central authority.</a:t>
            </a:r>
            <a:endParaRPr lang="en-US" sz="2400" b="0" i="0" dirty="0">
              <a:effectLst/>
              <a:latin typeface="Söhne"/>
            </a:endParaRPr>
          </a:p>
          <a:p>
            <a:pPr marL="0" indent="0">
              <a:buNone/>
            </a:pPr>
            <a:endParaRPr lang="en-US" sz="2400" b="0" i="0" dirty="0">
              <a:effectLst/>
              <a:latin typeface="Söhne"/>
            </a:endParaRPr>
          </a:p>
          <a:p>
            <a:r>
              <a:rPr lang="en-US" sz="2400" dirty="0">
                <a:latin typeface="Söhne"/>
              </a:rPr>
              <a:t>Here you can create course and be a instructor as well as be a student and consume course content.</a:t>
            </a:r>
            <a:endParaRPr lang="en-US" sz="2400" dirty="0">
              <a:latin typeface="Söhne"/>
            </a:endParaRPr>
          </a:p>
          <a:p>
            <a:pPr marL="0" indent="0">
              <a:buNone/>
            </a:pPr>
            <a:endParaRPr lang="en-US" sz="2400" dirty="0">
              <a:latin typeface="Söhne"/>
            </a:endParaRPr>
          </a:p>
          <a:p>
            <a:r>
              <a:rPr lang="en-US" sz="2400" dirty="0">
                <a:latin typeface="Söhne"/>
              </a:rPr>
              <a:t>Example of a rough idea – Imagine having a e-learning platform , focused on CU students and learners. Here each and every student from college seniors to juniors can share there knowledge by creating courses. Discussing problems and doubts in discussion forums and improving their skills.</a:t>
            </a:r>
            <a:endParaRPr lang="en-US" sz="2400" dirty="0">
              <a:latin typeface="Söhne"/>
            </a:endParaRPr>
          </a:p>
          <a:p>
            <a:pPr marL="0" indent="0">
              <a:buNone/>
            </a:pPr>
            <a:endParaRPr lang="en-IN" sz="2400"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endParaRPr lang="en-US" dirty="0"/>
          </a:p>
        </p:txBody>
      </p:sp>
      <p:sp>
        <p:nvSpPr>
          <p:cNvPr id="3" name="Content Placeholder 2"/>
          <p:cNvSpPr>
            <a:spLocks noGrp="1"/>
          </p:cNvSpPr>
          <p:nvPr>
            <p:ph idx="1"/>
          </p:nvPr>
        </p:nvSpPr>
        <p:spPr/>
        <p:txBody>
          <a:bodyPr>
            <a:normAutofit/>
          </a:bodyPr>
          <a:lstStyle/>
          <a:p>
            <a:r>
              <a:rPr lang="en-US" dirty="0"/>
              <a:t>Building e-learning website with admin and user logins with their respective managing consoles</a:t>
            </a:r>
            <a:endParaRPr lang="en-US" dirty="0"/>
          </a:p>
          <a:p>
            <a:r>
              <a:rPr lang="en-US" dirty="0"/>
              <a:t>Deploying the platform to cloud to ensure its scalability , accessibility and cost effectiveness.</a:t>
            </a:r>
            <a:endParaRPr lang="en-US" dirty="0"/>
          </a:p>
          <a:p>
            <a:r>
              <a:rPr lang="en-IN" dirty="0">
                <a:solidFill>
                  <a:srgbClr val="000000"/>
                </a:solidFill>
                <a:latin typeface="Times New Roman" panose="02020603050405020304" pitchFamily="18" charset="0"/>
                <a:ea typeface="Times New Roman" panose="02020603050405020304" pitchFamily="18" charset="0"/>
              </a:rPr>
              <a:t>Offering f</a:t>
            </a:r>
            <a:r>
              <a:rPr lang="en-IN" dirty="0">
                <a:solidFill>
                  <a:srgbClr val="000000"/>
                </a:solidFill>
                <a:effectLst/>
                <a:latin typeface="Times New Roman" panose="02020603050405020304" pitchFamily="18" charset="0"/>
                <a:ea typeface="Times New Roman" panose="02020603050405020304" pitchFamily="18" charset="0"/>
              </a:rPr>
              <a:t>lexibility in terms of content delivery allowing instructors and administrators to </a:t>
            </a:r>
            <a:r>
              <a:rPr lang="en-IN" dirty="0">
                <a:solidFill>
                  <a:srgbClr val="000000"/>
                </a:solidFill>
                <a:latin typeface="Times New Roman" panose="02020603050405020304" pitchFamily="18" charset="0"/>
                <a:ea typeface="Times New Roman" panose="02020603050405020304" pitchFamily="18" charset="0"/>
              </a:rPr>
              <a:t>provide best</a:t>
            </a:r>
            <a:r>
              <a:rPr lang="en-IN" dirty="0">
                <a:solidFill>
                  <a:srgbClr val="000000"/>
                </a:solidFill>
                <a:effectLst/>
                <a:latin typeface="Times New Roman" panose="02020603050405020304" pitchFamily="18" charset="0"/>
                <a:ea typeface="Times New Roman" panose="02020603050405020304" pitchFamily="18" charset="0"/>
              </a:rPr>
              <a:t> learning experience to meet the needs of learners.</a:t>
            </a:r>
            <a:endParaRPr lang="en-IN" dirty="0">
              <a:solidFill>
                <a:srgbClr val="000000"/>
              </a:solidFill>
              <a:effectLst/>
              <a:latin typeface="Times New Roman" panose="02020603050405020304" pitchFamily="18" charset="0"/>
              <a:ea typeface="Times New Roman" panose="02020603050405020304" pitchFamily="18" charset="0"/>
            </a:endParaRPr>
          </a:p>
          <a:p>
            <a:r>
              <a:rPr lang="en-IN" dirty="0">
                <a:solidFill>
                  <a:srgbClr val="000000"/>
                </a:solidFill>
                <a:effectLst/>
                <a:latin typeface="Times New Roman" panose="02020603050405020304" pitchFamily="18" charset="0"/>
                <a:ea typeface="Times New Roman" panose="02020603050405020304" pitchFamily="18" charset="0"/>
              </a:rPr>
              <a:t>Overall, creating an e-learning website using cloud computing can help improve the quality of education</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Deciding on features</a:t>
            </a:r>
            <a:br>
              <a:rPr lang="en-IN" dirty="0"/>
            </a:br>
            <a:endParaRPr lang="en-IN"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5" name="Slide Number Placeholder 3"/>
          <p:cNvSpPr txBox="1"/>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DCDBBEF-AA6C-4BA6-85B2-A17D7F280E38}" type="slidenum">
              <a:rPr lang="en-US" smtClean="0"/>
            </a:fld>
            <a:endParaRPr lang="en-US"/>
          </a:p>
        </p:txBody>
      </p:sp>
      <p:pic>
        <p:nvPicPr>
          <p:cNvPr id="6" name="Picture 16" descr="Educational Anouncement and Promotional Email Analytics – Udem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9606" y="1967753"/>
            <a:ext cx="6522182" cy="19575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External Links in Announcements – Udem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6977" y="2339206"/>
            <a:ext cx="6415672" cy="27663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0" descr="Study Shows Perfect 5 Star Review Ratings Aren't Best - GatherU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4167" y="1853922"/>
            <a:ext cx="3372704" cy="378375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2" descr="7,300+ Five Star Review Stock Photos, Pictures &amp; Royalty-Free Images -  iStock | 5 star, Review, 5 star rat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4243" y="1967752"/>
            <a:ext cx="1961705" cy="15709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Constrain Identification</a:t>
            </a:r>
            <a:endParaRPr lang="en-US"/>
          </a:p>
        </p:txBody>
      </p:sp>
      <p:sp>
        <p:nvSpPr>
          <p:cNvPr id="3" name="Content Placeholder 2"/>
          <p:cNvSpPr>
            <a:spLocks noGrp="1"/>
          </p:cNvSpPr>
          <p:nvPr>
            <p:ph idx="1"/>
          </p:nvPr>
        </p:nvSpPr>
        <p:spPr/>
        <p:txBody>
          <a:bodyPr/>
          <a:p>
            <a:pPr marL="0" indent="0">
              <a:buNone/>
            </a:pPr>
            <a:r>
              <a:rPr lang="en-US"/>
              <a:t>While working on this project some constrains came up in the way-</a:t>
            </a:r>
            <a:endParaRPr lang="en-US"/>
          </a:p>
          <a:p>
            <a:pPr marL="514350" indent="-514350">
              <a:buAutoNum type="arabicPeriod"/>
            </a:pPr>
            <a:r>
              <a:rPr lang="en-US"/>
              <a:t>Technical Constrain</a:t>
            </a:r>
            <a:endParaRPr lang="en-US"/>
          </a:p>
          <a:p>
            <a:pPr marL="514350" indent="-514350">
              <a:buAutoNum type="arabicPeriod"/>
            </a:pPr>
            <a:r>
              <a:rPr lang="en-US"/>
              <a:t>Time Constrain</a:t>
            </a:r>
            <a:endParaRPr lang="en-US"/>
          </a:p>
          <a:p>
            <a:pPr marL="514350" indent="-514350">
              <a:buAutoNum type="arabicPeriod"/>
            </a:pPr>
            <a:r>
              <a:rPr lang="en-US"/>
              <a:t>Security</a:t>
            </a:r>
            <a:endParaRPr lang="en-US"/>
          </a:p>
          <a:p>
            <a:pPr marL="514350" indent="-514350">
              <a:buAutoNum type="arabicPeriod"/>
            </a:pPr>
            <a:r>
              <a:rPr lang="en-US"/>
              <a:t>Language Constrain</a:t>
            </a:r>
            <a:endParaRPr lang="en-US"/>
          </a:p>
        </p:txBody>
      </p:sp>
      <p:sp>
        <p:nvSpPr>
          <p:cNvPr id="4" name="Slide Number Placeholder 3"/>
          <p:cNvSpPr>
            <a:spLocks noGrp="1"/>
          </p:cNvSpPr>
          <p:nvPr>
            <p:ph type="sldNum" sz="quarter" idx="12"/>
          </p:nvPr>
        </p:nvSpPr>
        <p:spPr/>
        <p:txBody>
          <a:bodyPr/>
          <a:p>
            <a:fld id="{BDCDBBEF-AA6C-4BA6-85B2-A17D7F280E38}"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Selection</a:t>
            </a:r>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fld>
            <a:endParaRPr lang="en-US"/>
          </a:p>
        </p:txBody>
      </p:sp>
      <p:sp>
        <p:nvSpPr>
          <p:cNvPr id="5" name="Title 1"/>
          <p:cNvSpPr txBox="1"/>
          <p:nvPr/>
        </p:nvSpPr>
        <p:spPr>
          <a:xfrm>
            <a:off x="838200" y="1521572"/>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Work in progress–</a:t>
            </a:r>
            <a:endParaRPr lang="en-US" dirty="0"/>
          </a:p>
          <a:p>
            <a:endParaRPr lang="en-US" dirty="0"/>
          </a:p>
          <a:p>
            <a:r>
              <a:rPr lang="en-US" dirty="0"/>
              <a:t>Home Page</a:t>
            </a:r>
            <a:endParaRPr lang="en-US" dirty="0"/>
          </a:p>
        </p:txBody>
      </p:sp>
      <p:pic>
        <p:nvPicPr>
          <p:cNvPr id="11" name="Picture 10"/>
          <p:cNvPicPr>
            <a:picLocks noChangeAspect="1"/>
          </p:cNvPicPr>
          <p:nvPr/>
        </p:nvPicPr>
        <p:blipFill>
          <a:blip r:embed="rId1"/>
          <a:stretch>
            <a:fillRect/>
          </a:stretch>
        </p:blipFill>
        <p:spPr>
          <a:xfrm>
            <a:off x="3325906" y="2579230"/>
            <a:ext cx="7868881" cy="4142245"/>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0</TotalTime>
  <Words>2448</Words>
  <Application>WPS Presentation</Application>
  <PresentationFormat>Widescreen</PresentationFormat>
  <Paragraphs>133</Paragraphs>
  <Slides>13</Slides>
  <Notes>0</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13</vt:i4>
      </vt:variant>
    </vt:vector>
  </HeadingPairs>
  <TitlesOfParts>
    <vt:vector size="35" baseType="lpstr">
      <vt:lpstr>Arial</vt:lpstr>
      <vt:lpstr>SimSun</vt:lpstr>
      <vt:lpstr>Wingdings</vt:lpstr>
      <vt:lpstr>Calibri</vt:lpstr>
      <vt:lpstr>King</vt:lpstr>
      <vt:lpstr>Segoe Print</vt:lpstr>
      <vt:lpstr>Casper</vt:lpstr>
      <vt:lpstr>Yu Gothic UI</vt:lpstr>
      <vt:lpstr>Karla</vt:lpstr>
      <vt:lpstr>Times New Roman</vt:lpstr>
      <vt:lpstr>Arial Black</vt:lpstr>
      <vt:lpstr>Raleway ExtraBold</vt:lpstr>
      <vt:lpstr>Times New Roman</vt:lpstr>
      <vt:lpstr>Lucida Sans Unicode</vt:lpstr>
      <vt:lpstr>Söhne</vt:lpstr>
      <vt:lpstr>Microsoft YaHei</vt:lpstr>
      <vt:lpstr>Arial Unicode MS</vt:lpstr>
      <vt:lpstr>Calibri Light</vt:lpstr>
      <vt:lpstr>Calibri</vt:lpstr>
      <vt:lpstr>1_Office Theme</vt:lpstr>
      <vt:lpstr>2_Office Theme</vt:lpstr>
      <vt:lpstr>Contents Slide Master</vt:lpstr>
      <vt:lpstr>PowerPoint 演示文稿</vt:lpstr>
      <vt:lpstr>Outline</vt:lpstr>
      <vt:lpstr>Introduction to Project</vt:lpstr>
      <vt:lpstr>Examples of many existing E-learning Platforms</vt:lpstr>
      <vt:lpstr>What is P2P LMS</vt:lpstr>
      <vt:lpstr>Objectives of the Work</vt:lpstr>
      <vt:lpstr>Deciding on features </vt:lpstr>
      <vt:lpstr>PowerPoint 演示文稿</vt:lpstr>
      <vt:lpstr>Results and Outputs</vt:lpstr>
      <vt:lpstr>About us &amp; Contact US </vt:lpstr>
      <vt:lpstr>Setting up backend</vt:lpstr>
      <vt:lpstr>Deciding on features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priya</cp:lastModifiedBy>
  <cp:revision>517</cp:revision>
  <dcterms:created xsi:type="dcterms:W3CDTF">2019-01-09T10:33:00Z</dcterms:created>
  <dcterms:modified xsi:type="dcterms:W3CDTF">2023-10-09T06:35:46Z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3BE0502905D34AF293AA17CBC83F2066_12</vt:lpwstr>
  </property>
  <property fmtid="{D5CDD505-2E9C-101B-9397-08002B2CF9AE}" pid="3" name="KSOProductBuildVer">
    <vt:lpwstr>1033-11.2.0.11225</vt:lpwstr>
  </property>
</Properties>
</file>