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EFF9-F1D9-4D2E-81BF-207A5E362A3B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EF16-B603-42AE-8EC1-EC810031E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31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EFF9-F1D9-4D2E-81BF-207A5E362A3B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EF16-B603-42AE-8EC1-EC810031E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65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EFF9-F1D9-4D2E-81BF-207A5E362A3B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EF16-B603-42AE-8EC1-EC810031E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53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EFF9-F1D9-4D2E-81BF-207A5E362A3B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EF16-B603-42AE-8EC1-EC810031E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11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EFF9-F1D9-4D2E-81BF-207A5E362A3B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EF16-B603-42AE-8EC1-EC810031E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78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EFF9-F1D9-4D2E-81BF-207A5E362A3B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EF16-B603-42AE-8EC1-EC810031E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42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EFF9-F1D9-4D2E-81BF-207A5E362A3B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EF16-B603-42AE-8EC1-EC810031E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63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EFF9-F1D9-4D2E-81BF-207A5E362A3B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EF16-B603-42AE-8EC1-EC810031E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61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EFF9-F1D9-4D2E-81BF-207A5E362A3B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EF16-B603-42AE-8EC1-EC810031E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46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EFF9-F1D9-4D2E-81BF-207A5E362A3B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EF16-B603-42AE-8EC1-EC810031E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79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EFF9-F1D9-4D2E-81BF-207A5E362A3B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EF16-B603-42AE-8EC1-EC810031E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00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BEFF9-F1D9-4D2E-81BF-207A5E362A3B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0EF16-B603-42AE-8EC1-EC810031E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50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6166" y="0"/>
            <a:ext cx="12192000" cy="51598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/>
            <a:r>
              <a:rPr lang="en-US" sz="11500" dirty="0" smtClean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BMW 8</a:t>
            </a:r>
          </a:p>
        </p:txBody>
      </p:sp>
      <p:pic>
        <p:nvPicPr>
          <p:cNvPr id="13" name="Picture 12" descr="Car Free Download Png Transparent HQ PNG Download | FreePNGim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786" y="3588829"/>
            <a:ext cx="10238265" cy="4073603"/>
          </a:xfrm>
          <a:prstGeom prst="rect">
            <a:avLst/>
          </a:prstGeom>
          <a:noFill/>
        </p:spPr>
      </p:pic>
      <p:pic>
        <p:nvPicPr>
          <p:cNvPr id="14" name="Picture 13" descr="Bmw Logo File Transparent HQ PNG Download | FreePNGim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503" y="26124"/>
            <a:ext cx="1384663" cy="138466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354368" y="1208501"/>
            <a:ext cx="21509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chemeClr val="bg1"/>
                </a:solidFill>
              </a:rPr>
              <a:t>BMW</a:t>
            </a:r>
            <a:endParaRPr lang="en-IN"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974563"/>
      </p:ext>
    </p:extLst>
  </p:cSld>
  <p:clrMapOvr>
    <a:masterClrMapping/>
  </p:clrMapOvr>
  <p:transition spd="slow" advClick="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7 L -0.76146 0.10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73" y="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7641771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en-US" sz="1000" spc="-150" dirty="0" smtClean="0">
                <a:latin typeface="Corbel" panose="020B0503020204020204" pitchFamily="34" charset="0"/>
              </a:rPr>
              <a:t>  </a:t>
            </a:r>
          </a:p>
        </p:txBody>
      </p:sp>
      <p:pic>
        <p:nvPicPr>
          <p:cNvPr id="13" name="Picture 12" descr="Car Free Download Png Transparent HQ PNG Download | FreePNGim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98760">
            <a:off x="5963889" y="2348255"/>
            <a:ext cx="6519223" cy="2813839"/>
          </a:xfrm>
          <a:prstGeom prst="rect">
            <a:avLst/>
          </a:prstGeom>
          <a:noFill/>
        </p:spPr>
      </p:pic>
      <p:pic>
        <p:nvPicPr>
          <p:cNvPr id="14" name="Picture 13" descr="Bmw Logo File Transparent HQ PNG Download | FreePNGim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337" y="123305"/>
            <a:ext cx="1384663" cy="138466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6128" y="1292343"/>
            <a:ext cx="38447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BMW  8</a:t>
            </a:r>
            <a:endParaRPr lang="en-IN" sz="8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679" y="769123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BMW</a:t>
            </a:r>
            <a:endParaRPr lang="en-IN" sz="28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1886" y="2615782"/>
            <a:ext cx="3213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2985114"/>
            <a:ext cx="484446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The BMW Group  and its brands enable  moving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Moments – individual and unique. BMW creates driving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Pleasure from the perfect combination of  dynamics,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Sporty  performance, ground- breaking  innovations and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Breath – talking  design.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1886" y="4738285"/>
            <a:ext cx="99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DETAILS: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4663" y="5577840"/>
            <a:ext cx="128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5.2 seconds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70788" y="5947172"/>
            <a:ext cx="13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Acceleration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44029" y="557784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250 </a:t>
            </a:r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kmph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2869873" y="5947172"/>
            <a:ext cx="115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Top Speed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00508" y="5577840"/>
            <a:ext cx="7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Petrol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5853269" y="5947172"/>
            <a:ext cx="107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Fuel Type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42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7037E-6 L -0.72435 0.01065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24" y="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31542" y="0"/>
            <a:ext cx="6353283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en-US" sz="1000" spc="-150" dirty="0" smtClean="0">
                <a:latin typeface="Corbel" panose="020B0503020204020204" pitchFamily="34" charset="0"/>
              </a:rPr>
              <a:t>  </a:t>
            </a:r>
          </a:p>
        </p:txBody>
      </p:sp>
      <p:pic>
        <p:nvPicPr>
          <p:cNvPr id="13" name="Picture 12" descr="Car Free Download Png Transparent HQ PNG Download | FreePNGim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3582" flipH="1">
            <a:off x="2283088" y="2104120"/>
            <a:ext cx="5507403" cy="3637508"/>
          </a:xfrm>
          <a:prstGeom prst="rect">
            <a:avLst/>
          </a:prstGeom>
          <a:noFill/>
        </p:spPr>
      </p:pic>
      <p:pic>
        <p:nvPicPr>
          <p:cNvPr id="14" name="Picture 13" descr="Bmw Logo File Transparent HQ PNG Download | FreePNGim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134" y="76792"/>
            <a:ext cx="1384663" cy="138466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936" y="643854"/>
            <a:ext cx="38447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BMW  8</a:t>
            </a:r>
            <a:endParaRPr lang="en-IN" sz="8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684" y="230764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pc="3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BMW</a:t>
            </a:r>
            <a:endParaRPr lang="en-IN" sz="2800" spc="3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56135" y="1967293"/>
            <a:ext cx="3213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754901" y="1569521"/>
            <a:ext cx="17748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Freedom of </a:t>
            </a:r>
          </a:p>
          <a:p>
            <a:r>
              <a:rPr lang="en-US" sz="2400" b="1" dirty="0" smtClean="0"/>
              <a:t>Design has a</a:t>
            </a:r>
          </a:p>
          <a:p>
            <a:r>
              <a:rPr lang="en-US" sz="2400" b="1" dirty="0" smtClean="0"/>
              <a:t>Name.</a:t>
            </a:r>
            <a:endParaRPr lang="en-I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920106" y="3174274"/>
            <a:ext cx="32718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BMW 8 Series  is a  4  seater  Coupe </a:t>
            </a:r>
          </a:p>
          <a:p>
            <a:r>
              <a:rPr lang="en-US" sz="1400" dirty="0" smtClean="0"/>
              <a:t>With a mileage of 11.3  </a:t>
            </a:r>
            <a:r>
              <a:rPr lang="en-US" sz="1400" dirty="0" err="1" smtClean="0"/>
              <a:t>Kmph</a:t>
            </a:r>
            <a:endParaRPr lang="en-US" sz="1400" dirty="0"/>
          </a:p>
          <a:p>
            <a:r>
              <a:rPr lang="en-US" sz="1400" dirty="0" smtClean="0"/>
              <a:t>Depending </a:t>
            </a:r>
            <a:r>
              <a:rPr lang="en-US" sz="1400" dirty="0" err="1" smtClean="0"/>
              <a:t>upto</a:t>
            </a:r>
            <a:r>
              <a:rPr lang="en-US" sz="1400" dirty="0" smtClean="0"/>
              <a:t> it’s  transmission and</a:t>
            </a:r>
          </a:p>
          <a:p>
            <a:r>
              <a:rPr lang="en-US" sz="1400" dirty="0" smtClean="0"/>
              <a:t>Fuel  type. 8 Series’s6 cylinder , 2998</a:t>
            </a:r>
          </a:p>
          <a:p>
            <a:r>
              <a:rPr lang="en-US" sz="1400" dirty="0" smtClean="0"/>
              <a:t>cc. Twin Power Turbo  Engine can </a:t>
            </a:r>
          </a:p>
          <a:p>
            <a:r>
              <a:rPr lang="en-US" sz="1400" dirty="0" smtClean="0"/>
              <a:t>Generate 500  Nm @ 1600-4500 rpm</a:t>
            </a:r>
          </a:p>
          <a:p>
            <a:r>
              <a:rPr lang="en-US" sz="1400" dirty="0" smtClean="0"/>
              <a:t>Torque. It </a:t>
            </a:r>
            <a:r>
              <a:rPr lang="en-US" sz="1400" dirty="0"/>
              <a:t> </a:t>
            </a:r>
            <a:r>
              <a:rPr lang="en-US" sz="1400" dirty="0" smtClean="0"/>
              <a:t>has a  fuel  tank  capacity of</a:t>
            </a:r>
          </a:p>
          <a:p>
            <a:r>
              <a:rPr lang="en-US" sz="1400" dirty="0" smtClean="0"/>
              <a:t>68  </a:t>
            </a:r>
            <a:r>
              <a:rPr lang="en-US" sz="1400" dirty="0" err="1" smtClean="0"/>
              <a:t>Litres</a:t>
            </a:r>
            <a:r>
              <a:rPr lang="en-US" sz="1400" dirty="0"/>
              <a:t> </a:t>
            </a:r>
            <a:r>
              <a:rPr lang="en-US" sz="1400" dirty="0" smtClean="0"/>
              <a:t>L.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526" y="2104322"/>
            <a:ext cx="27058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The BMW Group  and its brands enable  moving</a:t>
            </a:r>
          </a:p>
          <a:p>
            <a:r>
              <a:rPr lang="en-US" sz="1400" dirty="0">
                <a:solidFill>
                  <a:schemeClr val="bg1"/>
                </a:solidFill>
              </a:rPr>
              <a:t>Moments – individual and unique. BMW creates driving</a:t>
            </a:r>
          </a:p>
          <a:p>
            <a:r>
              <a:rPr lang="en-US" sz="1400" dirty="0">
                <a:solidFill>
                  <a:schemeClr val="bg1"/>
                </a:solidFill>
              </a:rPr>
              <a:t>Pleasure from the perfect combination of  dynamics,</a:t>
            </a:r>
          </a:p>
          <a:p>
            <a:r>
              <a:rPr lang="en-US" sz="1400" dirty="0">
                <a:solidFill>
                  <a:schemeClr val="bg1"/>
                </a:solidFill>
              </a:rPr>
              <a:t>Sporty  performance, ground- breaking  innovations and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Breath – talking  design.</a:t>
            </a:r>
            <a:endParaRPr lang="en-IN" sz="1400" dirty="0">
              <a:solidFill>
                <a:schemeClr val="bg1"/>
              </a:solidFill>
            </a:endParaRP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92537" y="4412646"/>
            <a:ext cx="99059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DETAILS:</a:t>
            </a:r>
            <a:endParaRPr lang="en-IN" dirty="0" smtClean="0">
              <a:solidFill>
                <a:schemeClr val="bg1"/>
              </a:solidFill>
            </a:endParaRPr>
          </a:p>
          <a:p>
            <a:endParaRPr lang="en-IN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80513" y="4720422"/>
            <a:ext cx="141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5.2 seconds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95526" y="5012809"/>
            <a:ext cx="1446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Acceleration</a:t>
            </a:r>
            <a:endParaRPr lang="en-IN" dirty="0" smtClean="0">
              <a:solidFill>
                <a:schemeClr val="bg1"/>
              </a:solidFill>
            </a:endParaRPr>
          </a:p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28678" y="5366753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250 </a:t>
            </a:r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kmph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260581" y="5628363"/>
            <a:ext cx="138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Top Speed</a:t>
            </a:r>
            <a:endParaRPr lang="en-IN" dirty="0" smtClean="0">
              <a:solidFill>
                <a:schemeClr val="bg1"/>
              </a:solidFill>
            </a:endParaRPr>
          </a:p>
          <a:p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334021" y="6013084"/>
            <a:ext cx="849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Petrol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56135" y="6299956"/>
            <a:ext cx="1076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Fuel Type</a:t>
            </a:r>
            <a:endParaRPr lang="en-IN" dirty="0" smtClean="0">
              <a:solidFill>
                <a:schemeClr val="bg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24566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7.40741E-7 L 0.45391 0.3048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95" y="1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305180" y="0"/>
            <a:ext cx="2186231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en-US" sz="1000" spc="-150" dirty="0" smtClean="0">
                <a:latin typeface="Corbel" panose="020B0503020204020204" pitchFamily="34" charset="0"/>
              </a:rPr>
              <a:t>  </a:t>
            </a:r>
          </a:p>
        </p:txBody>
      </p:sp>
      <p:pic>
        <p:nvPicPr>
          <p:cNvPr id="13" name="Picture 12" descr="Car Free Download Png Transparent HQ PNG Download | FreePNGim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8163" flipH="1">
            <a:off x="-1564761" y="1700787"/>
            <a:ext cx="7218672" cy="4229690"/>
          </a:xfrm>
          <a:prstGeom prst="rect">
            <a:avLst/>
          </a:prstGeom>
          <a:noFill/>
        </p:spPr>
      </p:pic>
      <p:pic>
        <p:nvPicPr>
          <p:cNvPr id="14" name="Picture 13" descr="Bmw Logo File Transparent HQ PNG Download | FreePNGim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238" y="89854"/>
            <a:ext cx="1384663" cy="13846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2679" y="769123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pc="3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BMW</a:t>
            </a:r>
            <a:endParaRPr lang="en-IN" sz="2800" spc="3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25989" y="2664823"/>
            <a:ext cx="34249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BMW  individual  is  the exclusive </a:t>
            </a:r>
          </a:p>
          <a:p>
            <a:r>
              <a:rPr lang="en-US" dirty="0" smtClean="0"/>
              <a:t>Range of individualized features to</a:t>
            </a:r>
          </a:p>
          <a:p>
            <a:r>
              <a:rPr lang="en-US" dirty="0" smtClean="0"/>
              <a:t>Give your car its own special  </a:t>
            </a:r>
          </a:p>
          <a:p>
            <a:r>
              <a:rPr lang="en-US" dirty="0" smtClean="0"/>
              <a:t>Charisma – and the same time the</a:t>
            </a:r>
          </a:p>
          <a:p>
            <a:r>
              <a:rPr lang="en-US" dirty="0" smtClean="0"/>
              <a:t>Maximum expression  of  your </a:t>
            </a:r>
          </a:p>
          <a:p>
            <a:r>
              <a:rPr lang="en-US" dirty="0" smtClean="0"/>
              <a:t>personality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074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0.78086 0.35741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36" y="1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" y="-46613"/>
            <a:ext cx="12191998" cy="56039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en-US" sz="1000" spc="-150" dirty="0" smtClean="0">
                <a:latin typeface="Corbel" panose="020B0503020204020204" pitchFamily="34" charset="0"/>
              </a:rPr>
              <a:t>  </a:t>
            </a:r>
          </a:p>
        </p:txBody>
      </p:sp>
      <p:pic>
        <p:nvPicPr>
          <p:cNvPr id="13" name="Picture 12" descr="Car Free Download Png Transparent HQ PNG Download | FreePNGim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75298">
            <a:off x="4563381" y="-465837"/>
            <a:ext cx="6379097" cy="4287448"/>
          </a:xfrm>
          <a:prstGeom prst="rect">
            <a:avLst/>
          </a:prstGeom>
          <a:noFill/>
        </p:spPr>
      </p:pic>
      <p:pic>
        <p:nvPicPr>
          <p:cNvPr id="14" name="Picture 13" descr="Bmw Logo File Transparent HQ PNG Download | FreePNGim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515" y="123306"/>
            <a:ext cx="1384663" cy="13846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3890" y="292417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pc="3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BMW</a:t>
            </a:r>
            <a:endParaRPr lang="en-IN" sz="2800" spc="3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2297241"/>
            <a:ext cx="39580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BMW Group  and its brands enable  moving</a:t>
            </a:r>
          </a:p>
          <a:p>
            <a:r>
              <a:rPr lang="en-US" dirty="0">
                <a:solidFill>
                  <a:schemeClr val="bg1"/>
                </a:solidFill>
              </a:rPr>
              <a:t>Moments – individual and unique. BMW creates driving</a:t>
            </a:r>
          </a:p>
          <a:p>
            <a:r>
              <a:rPr lang="en-US" dirty="0">
                <a:solidFill>
                  <a:schemeClr val="bg1"/>
                </a:solidFill>
              </a:rPr>
              <a:t>Pleasure from the perfect combination of  dynamics,</a:t>
            </a:r>
          </a:p>
          <a:p>
            <a:r>
              <a:rPr lang="en-US" dirty="0">
                <a:solidFill>
                  <a:schemeClr val="bg1"/>
                </a:solidFill>
              </a:rPr>
              <a:t>Sporty  performance, ground- breaking  innovations and</a:t>
            </a:r>
          </a:p>
          <a:p>
            <a:r>
              <a:rPr lang="en-US" dirty="0">
                <a:solidFill>
                  <a:schemeClr val="bg1"/>
                </a:solidFill>
              </a:rPr>
              <a:t>Breath – talking  design.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16651" y="815637"/>
            <a:ext cx="293221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BMW  8</a:t>
            </a:r>
            <a:endParaRPr lang="en-IN" sz="6600" dirty="0">
              <a:solidFill>
                <a:schemeClr val="bg1"/>
              </a:solidFill>
            </a:endParaRPr>
          </a:p>
          <a:p>
            <a:endParaRPr lang="en-IN" sz="6600" dirty="0"/>
          </a:p>
        </p:txBody>
      </p:sp>
      <p:sp>
        <p:nvSpPr>
          <p:cNvPr id="5" name="TextBox 4"/>
          <p:cNvSpPr txBox="1"/>
          <p:nvPr/>
        </p:nvSpPr>
        <p:spPr>
          <a:xfrm>
            <a:off x="10658758" y="1677887"/>
            <a:ext cx="1119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300" dirty="0" smtClean="0">
                <a:solidFill>
                  <a:schemeClr val="bg1"/>
                </a:solidFill>
              </a:rPr>
              <a:t>DETAILS:</a:t>
            </a:r>
            <a:endParaRPr lang="en-IN" sz="1400" spc="300" dirty="0" smtClean="0">
              <a:solidFill>
                <a:schemeClr val="bg1"/>
              </a:solidFill>
            </a:endParaRP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0618324" y="2170971"/>
            <a:ext cx="1285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5.2 seconds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0535971" y="2397633"/>
            <a:ext cx="135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Acceleration</a:t>
            </a:r>
            <a:endParaRPr lang="en-IN" dirty="0" smtClean="0">
              <a:solidFill>
                <a:schemeClr val="bg1"/>
              </a:solidFill>
            </a:endParaRP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0658758" y="2886329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250 </a:t>
            </a:r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kmph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0636575" y="3183317"/>
            <a:ext cx="1153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Top Speed</a:t>
            </a:r>
            <a:endParaRPr lang="en-IN" dirty="0" smtClean="0">
              <a:solidFill>
                <a:schemeClr val="bg1"/>
              </a:solidFill>
            </a:endParaRPr>
          </a:p>
          <a:p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0827726" y="3554508"/>
            <a:ext cx="740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Petrol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0697460" y="3851496"/>
            <a:ext cx="1076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Fuel Type</a:t>
            </a:r>
            <a:endParaRPr lang="en-IN" dirty="0" smtClean="0">
              <a:solidFill>
                <a:schemeClr val="bg1"/>
              </a:solidFill>
            </a:endParaRPr>
          </a:p>
          <a:p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9581" y="1858136"/>
            <a:ext cx="3213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685570"/>
      </p:ext>
    </p:ext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-0.48946 0.62384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79" y="3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mw Logo File Transparent HQ PNG Download | FreePNGim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78" y="1370014"/>
            <a:ext cx="2113739" cy="198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8240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252</Words>
  <Application>Microsoft Office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Corbel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Singh</dc:creator>
  <cp:lastModifiedBy>Himanshu Singh</cp:lastModifiedBy>
  <cp:revision>25</cp:revision>
  <dcterms:created xsi:type="dcterms:W3CDTF">2025-03-03T09:01:42Z</dcterms:created>
  <dcterms:modified xsi:type="dcterms:W3CDTF">2025-03-13T07:20:11Z</dcterms:modified>
</cp:coreProperties>
</file>