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395857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7112B-20BF-4A68-835D-5322223783E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42256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3934214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5773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4286871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55198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54728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852650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14824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25674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09278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7112B-20BF-4A68-835D-5322223783E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294523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7112B-20BF-4A68-835D-5322223783E3}"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395741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15755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39150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4B7112B-20BF-4A68-835D-5322223783E3}" type="datetimeFigureOut">
              <a:rPr lang="en-IN" smtClean="0"/>
              <a:t>18-03-2025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172399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7112B-20BF-4A68-835D-5322223783E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50E5C9-9039-43A1-8EAA-B785EC1021F1}" type="slidenum">
              <a:rPr lang="en-IN" smtClean="0"/>
              <a:t>‹#›</a:t>
            </a:fld>
            <a:endParaRPr lang="en-IN"/>
          </a:p>
        </p:txBody>
      </p:sp>
    </p:spTree>
    <p:extLst>
      <p:ext uri="{BB962C8B-B14F-4D97-AF65-F5344CB8AC3E}">
        <p14:creationId xmlns:p14="http://schemas.microsoft.com/office/powerpoint/2010/main" val="334856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B7112B-20BF-4A68-835D-5322223783E3}" type="datetimeFigureOut">
              <a:rPr lang="en-IN" smtClean="0"/>
              <a:t>18-03-2025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50E5C9-9039-43A1-8EAA-B785EC1021F1}" type="slidenum">
              <a:rPr lang="en-IN" smtClean="0"/>
              <a:t>‹#›</a:t>
            </a:fld>
            <a:endParaRPr lang="en-IN"/>
          </a:p>
        </p:txBody>
      </p:sp>
    </p:spTree>
    <p:extLst>
      <p:ext uri="{BB962C8B-B14F-4D97-AF65-F5344CB8AC3E}">
        <p14:creationId xmlns:p14="http://schemas.microsoft.com/office/powerpoint/2010/main" val="100494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120" y="1755169"/>
            <a:ext cx="5528371" cy="3724096"/>
          </a:xfrm>
          <a:prstGeom prst="rect">
            <a:avLst/>
          </a:prstGeom>
        </p:spPr>
        <p:txBody>
          <a:bodyPr wrap="square">
            <a:spAutoFit/>
          </a:bodyPr>
          <a:lstStyle/>
          <a:p>
            <a:r>
              <a:rPr lang="en-IN" sz="4000" dirty="0" smtClean="0"/>
              <a:t>PPT</a:t>
            </a:r>
          </a:p>
          <a:p>
            <a:r>
              <a:rPr lang="en-IN" sz="4000" dirty="0" smtClean="0"/>
              <a:t>ON</a:t>
            </a:r>
          </a:p>
          <a:p>
            <a:r>
              <a:rPr lang="en-US" sz="4000" dirty="0" smtClean="0"/>
              <a:t>DIGITAL</a:t>
            </a:r>
            <a:r>
              <a:rPr lang="en-US" sz="3600" dirty="0" smtClean="0"/>
              <a:t>   </a:t>
            </a:r>
            <a:r>
              <a:rPr lang="en-US" sz="4000" dirty="0" smtClean="0"/>
              <a:t>MARKETING</a:t>
            </a:r>
            <a:endParaRPr lang="en-IN" sz="4000" dirty="0"/>
          </a:p>
          <a:p>
            <a:endParaRPr lang="en-US" sz="3600" dirty="0" smtClean="0"/>
          </a:p>
          <a:p>
            <a:endParaRPr lang="en-IN" sz="3600" dirty="0" smtClean="0"/>
          </a:p>
          <a:p>
            <a:endParaRPr lang="en-IN" sz="4400" dirty="0" smtClean="0"/>
          </a:p>
        </p:txBody>
      </p:sp>
    </p:spTree>
    <p:extLst>
      <p:ext uri="{BB962C8B-B14F-4D97-AF65-F5344CB8AC3E}">
        <p14:creationId xmlns:p14="http://schemas.microsoft.com/office/powerpoint/2010/main" val="3414927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408" y="279066"/>
            <a:ext cx="3947038" cy="707886"/>
          </a:xfrm>
          <a:prstGeom prst="rect">
            <a:avLst/>
          </a:prstGeom>
        </p:spPr>
        <p:txBody>
          <a:bodyPr wrap="square">
            <a:spAutoFit/>
          </a:bodyPr>
          <a:lstStyle/>
          <a:p>
            <a:r>
              <a:rPr lang="en-IN" sz="4000" dirty="0"/>
              <a:t>WHAT IS SMM</a:t>
            </a:r>
          </a:p>
        </p:txBody>
      </p:sp>
      <p:sp>
        <p:nvSpPr>
          <p:cNvPr id="3" name="Rectangle 2"/>
          <p:cNvSpPr/>
          <p:nvPr/>
        </p:nvSpPr>
        <p:spPr>
          <a:xfrm>
            <a:off x="474616" y="1572123"/>
            <a:ext cx="9557658" cy="1938992"/>
          </a:xfrm>
          <a:prstGeom prst="rect">
            <a:avLst/>
          </a:prstGeom>
        </p:spPr>
        <p:txBody>
          <a:bodyPr wrap="square">
            <a:spAutoFit/>
          </a:bodyPr>
          <a:lstStyle/>
          <a:p>
            <a:pPr marL="342900" indent="-342900">
              <a:buFont typeface="Wingdings" panose="05000000000000000000" pitchFamily="2" charset="2"/>
              <a:buChar char="Ø"/>
            </a:pPr>
            <a:r>
              <a:rPr lang="en-US" sz="2400" dirty="0"/>
              <a:t>Social media marketing (SMM) is a form of Internet marketing that utilizes social networking websites as a marketing tool. The goal of SMM is to produce content that users will share with their social network to help a company increase brand exposure and broaden customer reach.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886" y="3511115"/>
            <a:ext cx="8112033" cy="3190131"/>
          </a:xfrm>
          <a:prstGeom prst="rect">
            <a:avLst/>
          </a:prstGeom>
        </p:spPr>
      </p:pic>
    </p:spTree>
    <p:extLst>
      <p:ext uri="{BB962C8B-B14F-4D97-AF65-F5344CB8AC3E}">
        <p14:creationId xmlns:p14="http://schemas.microsoft.com/office/powerpoint/2010/main" val="4137220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008" y="331318"/>
            <a:ext cx="4740400" cy="707886"/>
          </a:xfrm>
          <a:prstGeom prst="rect">
            <a:avLst/>
          </a:prstGeom>
        </p:spPr>
        <p:txBody>
          <a:bodyPr wrap="none">
            <a:spAutoFit/>
          </a:bodyPr>
          <a:lstStyle/>
          <a:p>
            <a:r>
              <a:rPr lang="en-IN" sz="4000" dirty="0"/>
              <a:t>CONTENT WRITING</a:t>
            </a:r>
          </a:p>
        </p:txBody>
      </p:sp>
      <p:sp>
        <p:nvSpPr>
          <p:cNvPr id="3" name="Rectangle 2"/>
          <p:cNvSpPr/>
          <p:nvPr/>
        </p:nvSpPr>
        <p:spPr>
          <a:xfrm>
            <a:off x="592182" y="1632244"/>
            <a:ext cx="9622972" cy="1569660"/>
          </a:xfrm>
          <a:prstGeom prst="rect">
            <a:avLst/>
          </a:prstGeom>
        </p:spPr>
        <p:txBody>
          <a:bodyPr wrap="square">
            <a:spAutoFit/>
          </a:bodyPr>
          <a:lstStyle/>
          <a:p>
            <a:pPr marL="342900" indent="-342900">
              <a:buFont typeface="Wingdings" panose="05000000000000000000" pitchFamily="2" charset="2"/>
              <a:buChar char="Ø"/>
            </a:pPr>
            <a:r>
              <a:rPr lang="en-US" sz="2400" dirty="0"/>
              <a:t>A website content writer or web content writer is a person who specializes in providing relevant content for websites. Every website has a specific target audience and requires a different type and level of content.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3683726"/>
            <a:ext cx="10593977" cy="2813866"/>
          </a:xfrm>
          <a:prstGeom prst="rect">
            <a:avLst/>
          </a:prstGeom>
        </p:spPr>
      </p:pic>
    </p:spTree>
    <p:extLst>
      <p:ext uri="{BB962C8B-B14F-4D97-AF65-F5344CB8AC3E}">
        <p14:creationId xmlns:p14="http://schemas.microsoft.com/office/powerpoint/2010/main" val="228077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176" y="605636"/>
            <a:ext cx="6553533" cy="646331"/>
          </a:xfrm>
          <a:prstGeom prst="rect">
            <a:avLst/>
          </a:prstGeom>
        </p:spPr>
        <p:txBody>
          <a:bodyPr wrap="square">
            <a:spAutoFit/>
          </a:bodyPr>
          <a:lstStyle/>
          <a:p>
            <a:r>
              <a:rPr lang="en-IN" sz="3600" dirty="0"/>
              <a:t>DIGITAL MARKETING AREAS</a:t>
            </a:r>
          </a:p>
        </p:txBody>
      </p:sp>
      <p:sp>
        <p:nvSpPr>
          <p:cNvPr id="3" name="Rectangle 2"/>
          <p:cNvSpPr/>
          <p:nvPr/>
        </p:nvSpPr>
        <p:spPr>
          <a:xfrm>
            <a:off x="936809" y="1768232"/>
            <a:ext cx="5511445" cy="461665"/>
          </a:xfrm>
          <a:prstGeom prst="rect">
            <a:avLst/>
          </a:prstGeom>
        </p:spPr>
        <p:txBody>
          <a:bodyPr wrap="none">
            <a:spAutoFit/>
          </a:bodyPr>
          <a:lstStyle/>
          <a:p>
            <a:pPr marL="342900" indent="-342900">
              <a:buFont typeface="Wingdings" panose="05000000000000000000" pitchFamily="2" charset="2"/>
              <a:buChar char="Ø"/>
            </a:pPr>
            <a:r>
              <a:rPr lang="en-IN" sz="2400" dirty="0"/>
              <a:t>SEO (Search Engine Optimization</a:t>
            </a:r>
            <a:r>
              <a:rPr lang="en-IN" dirty="0"/>
              <a:t>)</a:t>
            </a:r>
          </a:p>
        </p:txBody>
      </p:sp>
      <p:sp>
        <p:nvSpPr>
          <p:cNvPr id="4" name="Rectangle 3"/>
          <p:cNvSpPr/>
          <p:nvPr/>
        </p:nvSpPr>
        <p:spPr>
          <a:xfrm>
            <a:off x="936809" y="2416019"/>
            <a:ext cx="5456943" cy="461665"/>
          </a:xfrm>
          <a:prstGeom prst="rect">
            <a:avLst/>
          </a:prstGeom>
        </p:spPr>
        <p:txBody>
          <a:bodyPr wrap="none">
            <a:spAutoFit/>
          </a:bodyPr>
          <a:lstStyle/>
          <a:p>
            <a:pPr marL="342900" indent="-342900">
              <a:buFont typeface="Wingdings" panose="05000000000000000000" pitchFamily="2" charset="2"/>
              <a:buChar char="Ø"/>
            </a:pPr>
            <a:r>
              <a:rPr lang="en-IN" sz="2400" dirty="0"/>
              <a:t>SMO (Social Media Optimization)</a:t>
            </a:r>
          </a:p>
        </p:txBody>
      </p:sp>
      <p:sp>
        <p:nvSpPr>
          <p:cNvPr id="5" name="Rectangle 4"/>
          <p:cNvSpPr/>
          <p:nvPr/>
        </p:nvSpPr>
        <p:spPr>
          <a:xfrm>
            <a:off x="936809" y="3057841"/>
            <a:ext cx="5250155" cy="461665"/>
          </a:xfrm>
          <a:prstGeom prst="rect">
            <a:avLst/>
          </a:prstGeom>
        </p:spPr>
        <p:txBody>
          <a:bodyPr wrap="none">
            <a:spAutoFit/>
          </a:bodyPr>
          <a:lstStyle/>
          <a:p>
            <a:pPr marL="342900" indent="-342900">
              <a:buFont typeface="Wingdings" panose="05000000000000000000" pitchFamily="2" charset="2"/>
              <a:buChar char="Ø"/>
            </a:pPr>
            <a:r>
              <a:rPr lang="en-IN" sz="2400" dirty="0"/>
              <a:t>SEM (Search Engine Marketing) </a:t>
            </a:r>
          </a:p>
        </p:txBody>
      </p:sp>
      <p:sp>
        <p:nvSpPr>
          <p:cNvPr id="6" name="Rectangle 5"/>
          <p:cNvSpPr/>
          <p:nvPr/>
        </p:nvSpPr>
        <p:spPr>
          <a:xfrm>
            <a:off x="936809" y="3699663"/>
            <a:ext cx="5081840" cy="461665"/>
          </a:xfrm>
          <a:prstGeom prst="rect">
            <a:avLst/>
          </a:prstGeom>
        </p:spPr>
        <p:txBody>
          <a:bodyPr wrap="none">
            <a:spAutoFit/>
          </a:bodyPr>
          <a:lstStyle/>
          <a:p>
            <a:pPr marL="342900" indent="-342900">
              <a:buFont typeface="Wingdings" panose="05000000000000000000" pitchFamily="2" charset="2"/>
              <a:buChar char="Ø"/>
            </a:pPr>
            <a:r>
              <a:rPr lang="en-IN" sz="2400" dirty="0"/>
              <a:t>SMM(Social Media Marketing)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385" y="1659670"/>
            <a:ext cx="5186438" cy="3643850"/>
          </a:xfrm>
          <a:prstGeom prst="rect">
            <a:avLst/>
          </a:prstGeom>
        </p:spPr>
      </p:pic>
    </p:spTree>
    <p:extLst>
      <p:ext uri="{BB962C8B-B14F-4D97-AF65-F5344CB8AC3E}">
        <p14:creationId xmlns:p14="http://schemas.microsoft.com/office/powerpoint/2010/main" val="32695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9" y="457200"/>
            <a:ext cx="9379130" cy="5342709"/>
          </a:xfrm>
          <a:prstGeom prst="rect">
            <a:avLst/>
          </a:prstGeom>
        </p:spPr>
      </p:pic>
    </p:spTree>
    <p:extLst>
      <p:ext uri="{BB962C8B-B14F-4D97-AF65-F5344CB8AC3E}">
        <p14:creationId xmlns:p14="http://schemas.microsoft.com/office/powerpoint/2010/main" val="391884978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525" y="422757"/>
            <a:ext cx="2797965" cy="707886"/>
          </a:xfrm>
          <a:prstGeom prst="rect">
            <a:avLst/>
          </a:prstGeom>
        </p:spPr>
        <p:txBody>
          <a:bodyPr wrap="square">
            <a:spAutoFit/>
          </a:bodyPr>
          <a:lstStyle/>
          <a:p>
            <a:r>
              <a:rPr lang="en-IN" sz="4000" dirty="0"/>
              <a:t>KEYPOINTS</a:t>
            </a:r>
          </a:p>
        </p:txBody>
      </p:sp>
      <p:sp>
        <p:nvSpPr>
          <p:cNvPr id="3" name="Rectangle 2"/>
          <p:cNvSpPr/>
          <p:nvPr/>
        </p:nvSpPr>
        <p:spPr>
          <a:xfrm>
            <a:off x="761998" y="1979750"/>
            <a:ext cx="7493727" cy="3539430"/>
          </a:xfrm>
          <a:prstGeom prst="rect">
            <a:avLst/>
          </a:prstGeom>
        </p:spPr>
        <p:txBody>
          <a:bodyPr wrap="square">
            <a:spAutoFit/>
          </a:bodyPr>
          <a:lstStyle/>
          <a:p>
            <a:pPr marL="457200" indent="-457200">
              <a:buFont typeface="Wingdings" panose="05000000000000000000" pitchFamily="2" charset="2"/>
              <a:buChar char="v"/>
            </a:pPr>
            <a:r>
              <a:rPr lang="en-IN" sz="2800" dirty="0" smtClean="0"/>
              <a:t>What </a:t>
            </a:r>
            <a:r>
              <a:rPr lang="en-IN" sz="2800" dirty="0"/>
              <a:t>is digital </a:t>
            </a:r>
            <a:r>
              <a:rPr lang="en-IN" sz="2800" dirty="0" smtClean="0"/>
              <a:t>marketing</a:t>
            </a:r>
          </a:p>
          <a:p>
            <a:pPr marL="457200" indent="-457200">
              <a:buFont typeface="Wingdings" panose="05000000000000000000" pitchFamily="2" charset="2"/>
              <a:buChar char="v"/>
            </a:pPr>
            <a:r>
              <a:rPr lang="en-IN" sz="2800" dirty="0" smtClean="0"/>
              <a:t>Benefits </a:t>
            </a:r>
            <a:r>
              <a:rPr lang="en-IN" sz="2800" dirty="0"/>
              <a:t>of digital marketing </a:t>
            </a:r>
            <a:endParaRPr lang="en-IN" dirty="0" smtClean="0"/>
          </a:p>
          <a:p>
            <a:pPr marL="342900" indent="-342900">
              <a:buFont typeface="Wingdings" panose="05000000000000000000" pitchFamily="2" charset="2"/>
              <a:buChar char="v"/>
            </a:pPr>
            <a:r>
              <a:rPr lang="en-IN" sz="2800" dirty="0" smtClean="0"/>
              <a:t>What </a:t>
            </a:r>
            <a:r>
              <a:rPr lang="en-IN" sz="2800" dirty="0"/>
              <a:t>does digital marketing consist </a:t>
            </a:r>
            <a:r>
              <a:rPr lang="en-IN" sz="2800" dirty="0" smtClean="0"/>
              <a:t>of</a:t>
            </a:r>
            <a:endParaRPr lang="en-IN" sz="2000" dirty="0" smtClean="0"/>
          </a:p>
          <a:p>
            <a:pPr marL="457200" indent="-457200">
              <a:buFont typeface="Wingdings" panose="05000000000000000000" pitchFamily="2" charset="2"/>
              <a:buChar char="v"/>
            </a:pPr>
            <a:r>
              <a:rPr lang="en-IN" sz="2800" dirty="0" smtClean="0"/>
              <a:t>SEO</a:t>
            </a:r>
          </a:p>
          <a:p>
            <a:pPr marL="457200" indent="-457200">
              <a:buFont typeface="Wingdings" panose="05000000000000000000" pitchFamily="2" charset="2"/>
              <a:buChar char="v"/>
            </a:pPr>
            <a:r>
              <a:rPr lang="en-IN" sz="2800" dirty="0" smtClean="0"/>
              <a:t>PPC </a:t>
            </a:r>
          </a:p>
          <a:p>
            <a:pPr marL="457200" indent="-457200">
              <a:buFont typeface="Wingdings" panose="05000000000000000000" pitchFamily="2" charset="2"/>
              <a:buChar char="v"/>
            </a:pPr>
            <a:r>
              <a:rPr lang="en-IN" sz="2800" dirty="0" smtClean="0"/>
              <a:t>SMM</a:t>
            </a:r>
          </a:p>
          <a:p>
            <a:pPr marL="457200" indent="-457200">
              <a:buFont typeface="Wingdings" panose="05000000000000000000" pitchFamily="2" charset="2"/>
              <a:buChar char="v"/>
            </a:pPr>
            <a:r>
              <a:rPr lang="en-IN" sz="2800" dirty="0" smtClean="0"/>
              <a:t>Content </a:t>
            </a:r>
            <a:r>
              <a:rPr lang="en-IN" sz="2800" dirty="0"/>
              <a:t>writing </a:t>
            </a:r>
            <a:endParaRPr lang="en-IN" dirty="0" smtClean="0"/>
          </a:p>
          <a:p>
            <a:pPr marL="457200" indent="-457200">
              <a:buFont typeface="Wingdings" panose="05000000000000000000" pitchFamily="2" charset="2"/>
              <a:buChar char="v"/>
            </a:pPr>
            <a:r>
              <a:rPr lang="en-IN" sz="2800" dirty="0" smtClean="0"/>
              <a:t>Digital </a:t>
            </a:r>
            <a:r>
              <a:rPr lang="en-IN" sz="2800" dirty="0"/>
              <a:t>marketing measurement </a:t>
            </a:r>
            <a:endParaRPr lang="en-IN" dirty="0"/>
          </a:p>
        </p:txBody>
      </p:sp>
    </p:spTree>
    <p:extLst>
      <p:ext uri="{BB962C8B-B14F-4D97-AF65-F5344CB8AC3E}">
        <p14:creationId xmlns:p14="http://schemas.microsoft.com/office/powerpoint/2010/main" val="71795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6074" y="469779"/>
            <a:ext cx="2391263" cy="584775"/>
          </a:xfrm>
          <a:prstGeom prst="rect">
            <a:avLst/>
          </a:prstGeom>
        </p:spPr>
        <p:txBody>
          <a:bodyPr wrap="square">
            <a:spAutoFit/>
          </a:bodyPr>
          <a:lstStyle/>
          <a:p>
            <a:r>
              <a:rPr lang="en-IN" sz="3200" dirty="0"/>
              <a:t>DEFINITION </a:t>
            </a:r>
          </a:p>
        </p:txBody>
      </p:sp>
      <p:sp>
        <p:nvSpPr>
          <p:cNvPr id="3" name="Rectangle 2"/>
          <p:cNvSpPr/>
          <p:nvPr/>
        </p:nvSpPr>
        <p:spPr>
          <a:xfrm>
            <a:off x="509451" y="1516534"/>
            <a:ext cx="8725988" cy="1938992"/>
          </a:xfrm>
          <a:prstGeom prst="rect">
            <a:avLst/>
          </a:prstGeom>
        </p:spPr>
        <p:txBody>
          <a:bodyPr wrap="square">
            <a:spAutoFit/>
          </a:bodyPr>
          <a:lstStyle/>
          <a:p>
            <a:pPr marL="342900" indent="-342900">
              <a:buFont typeface="Wingdings" panose="05000000000000000000" pitchFamily="2" charset="2"/>
              <a:buChar char="Ø"/>
            </a:pPr>
            <a:r>
              <a:rPr lang="en-US" sz="2400" dirty="0"/>
              <a:t>Digital marketing is an umbrella term for the marketing of products or services using digital technologies, mainly on the Internet, but also including mobile phones, display advertising, and any other digital medium.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54" y="3455526"/>
            <a:ext cx="6674749" cy="3128153"/>
          </a:xfrm>
          <a:prstGeom prst="rect">
            <a:avLst/>
          </a:prstGeom>
        </p:spPr>
      </p:pic>
    </p:spTree>
    <p:extLst>
      <p:ext uri="{BB962C8B-B14F-4D97-AF65-F5344CB8AC3E}">
        <p14:creationId xmlns:p14="http://schemas.microsoft.com/office/powerpoint/2010/main" val="5189375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2" y="422758"/>
            <a:ext cx="8895806" cy="707886"/>
          </a:xfrm>
          <a:prstGeom prst="rect">
            <a:avLst/>
          </a:prstGeom>
        </p:spPr>
        <p:txBody>
          <a:bodyPr wrap="square">
            <a:spAutoFit/>
          </a:bodyPr>
          <a:lstStyle/>
          <a:p>
            <a:r>
              <a:rPr lang="en-IN" sz="4000" dirty="0"/>
              <a:t>BENEFITS OF DIGITAL MARKETING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953" y="1293223"/>
            <a:ext cx="7934183" cy="5120640"/>
          </a:xfrm>
          <a:prstGeom prst="rect">
            <a:avLst/>
          </a:prstGeom>
        </p:spPr>
      </p:pic>
    </p:spTree>
    <p:extLst>
      <p:ext uri="{BB962C8B-B14F-4D97-AF65-F5344CB8AC3E}">
        <p14:creationId xmlns:p14="http://schemas.microsoft.com/office/powerpoint/2010/main" val="3707484571"/>
      </p:ext>
    </p:extLst>
  </p:cSld>
  <p:clrMapOvr>
    <a:masterClrMapping/>
  </p:clrMapOvr>
  <mc:AlternateContent xmlns:mc="http://schemas.openxmlformats.org/markup-compatibility/2006" xmlns:p14="http://schemas.microsoft.com/office/powerpoint/2010/main">
    <mc:Choice Requires="p14">
      <p:transition spd="slow" p14:dur="6000" advClick="0" advTm="300">
        <p:fade/>
      </p:transition>
    </mc:Choice>
    <mc:Fallback xmlns="">
      <p:transition spd="slow" advClick="0" advTm="3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7738" y="229280"/>
            <a:ext cx="2821449" cy="707886"/>
          </a:xfrm>
          <a:prstGeom prst="rect">
            <a:avLst/>
          </a:prstGeom>
        </p:spPr>
        <p:txBody>
          <a:bodyPr wrap="square">
            <a:spAutoFit/>
          </a:bodyPr>
          <a:lstStyle/>
          <a:p>
            <a:r>
              <a:rPr lang="en-IN" sz="4000" dirty="0"/>
              <a:t>OBJECTIVE</a:t>
            </a:r>
          </a:p>
        </p:txBody>
      </p:sp>
      <p:sp>
        <p:nvSpPr>
          <p:cNvPr id="3" name="Rectangle 2"/>
          <p:cNvSpPr/>
          <p:nvPr/>
        </p:nvSpPr>
        <p:spPr>
          <a:xfrm>
            <a:off x="657497" y="1352545"/>
            <a:ext cx="5599611" cy="2031325"/>
          </a:xfrm>
          <a:prstGeom prst="rect">
            <a:avLst/>
          </a:prstGeom>
        </p:spPr>
        <p:txBody>
          <a:bodyPr wrap="square">
            <a:spAutoFit/>
          </a:bodyPr>
          <a:lstStyle/>
          <a:p>
            <a:pPr marL="285750" indent="-285750">
              <a:buFont typeface="Wingdings" panose="05000000000000000000" pitchFamily="2" charset="2"/>
              <a:buChar char="Ø"/>
            </a:pPr>
            <a:r>
              <a:rPr lang="en-US" dirty="0"/>
              <a:t>Reach the right </a:t>
            </a:r>
            <a:r>
              <a:rPr lang="en-US" dirty="0" smtClean="0"/>
              <a:t>audience</a:t>
            </a:r>
          </a:p>
          <a:p>
            <a:endParaRPr lang="en-US" dirty="0" smtClean="0"/>
          </a:p>
          <a:p>
            <a:pPr marL="285750" indent="-285750">
              <a:buFont typeface="Wingdings" panose="05000000000000000000" pitchFamily="2" charset="2"/>
              <a:buChar char="Ø"/>
            </a:pPr>
            <a:r>
              <a:rPr lang="en-US" dirty="0" smtClean="0"/>
              <a:t>Engage </a:t>
            </a:r>
            <a:r>
              <a:rPr lang="en-US" dirty="0"/>
              <a:t>with your </a:t>
            </a:r>
            <a:r>
              <a:rPr lang="en-US" dirty="0" smtClean="0"/>
              <a:t>audience</a:t>
            </a:r>
          </a:p>
          <a:p>
            <a:endParaRPr lang="en-US" dirty="0" smtClean="0"/>
          </a:p>
          <a:p>
            <a:pPr marL="285750" indent="-285750">
              <a:buFont typeface="Wingdings" panose="05000000000000000000" pitchFamily="2" charset="2"/>
              <a:buChar char="Ø"/>
            </a:pPr>
            <a:r>
              <a:rPr lang="en-US" dirty="0" smtClean="0"/>
              <a:t>  </a:t>
            </a:r>
            <a:r>
              <a:rPr lang="en-US" dirty="0"/>
              <a:t>Motivate your audience to take your </a:t>
            </a:r>
            <a:r>
              <a:rPr lang="en-US" dirty="0" smtClean="0"/>
              <a:t>action</a:t>
            </a:r>
          </a:p>
          <a:p>
            <a:endParaRPr lang="en-US" dirty="0" smtClean="0"/>
          </a:p>
          <a:p>
            <a:pPr marL="285750" indent="-285750">
              <a:buFont typeface="Wingdings" panose="05000000000000000000" pitchFamily="2" charset="2"/>
              <a:buChar char="Ø"/>
            </a:pPr>
            <a:r>
              <a:rPr lang="en-US" dirty="0" smtClean="0"/>
              <a:t> Maximize </a:t>
            </a:r>
            <a:r>
              <a:rPr lang="en-US" dirty="0"/>
              <a:t>return on investment(ROI</a:t>
            </a:r>
            <a:r>
              <a:rPr lang="en-US"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41" y="3644537"/>
            <a:ext cx="5858693" cy="3213463"/>
          </a:xfrm>
          <a:prstGeom prst="rect">
            <a:avLst/>
          </a:prstGeom>
        </p:spPr>
      </p:pic>
    </p:spTree>
    <p:extLst>
      <p:ext uri="{BB962C8B-B14F-4D97-AF65-F5344CB8AC3E}">
        <p14:creationId xmlns:p14="http://schemas.microsoft.com/office/powerpoint/2010/main" val="410808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350" y="357442"/>
            <a:ext cx="7010252" cy="707886"/>
          </a:xfrm>
          <a:prstGeom prst="rect">
            <a:avLst/>
          </a:prstGeom>
        </p:spPr>
        <p:txBody>
          <a:bodyPr wrap="none">
            <a:spAutoFit/>
          </a:bodyPr>
          <a:lstStyle/>
          <a:p>
            <a:r>
              <a:rPr lang="en-IN" sz="4000" dirty="0"/>
              <a:t>DIGITAL MARKETING TOOLS </a:t>
            </a:r>
          </a:p>
        </p:txBody>
      </p:sp>
      <p:sp>
        <p:nvSpPr>
          <p:cNvPr id="3" name="Rectangle 2"/>
          <p:cNvSpPr/>
          <p:nvPr/>
        </p:nvSpPr>
        <p:spPr>
          <a:xfrm>
            <a:off x="592183" y="1556546"/>
            <a:ext cx="6096000" cy="3539430"/>
          </a:xfrm>
          <a:prstGeom prst="rect">
            <a:avLst/>
          </a:prstGeom>
        </p:spPr>
        <p:txBody>
          <a:bodyPr>
            <a:spAutoFit/>
          </a:bodyPr>
          <a:lstStyle/>
          <a:p>
            <a:pPr marL="457200" indent="-457200">
              <a:buFont typeface="Wingdings" panose="05000000000000000000" pitchFamily="2" charset="2"/>
              <a:buChar char="v"/>
            </a:pPr>
            <a:r>
              <a:rPr lang="en-IN" sz="2800" u="sng" dirty="0"/>
              <a:t>Sprout </a:t>
            </a:r>
            <a:r>
              <a:rPr lang="en-IN" sz="2800" u="sng" dirty="0" smtClean="0"/>
              <a:t>Social</a:t>
            </a:r>
          </a:p>
          <a:p>
            <a:pPr marL="457200" indent="-457200">
              <a:buFont typeface="Wingdings" panose="05000000000000000000" pitchFamily="2" charset="2"/>
              <a:buChar char="v"/>
            </a:pPr>
            <a:r>
              <a:rPr lang="en-IN" sz="2800" u="sng" dirty="0" err="1" smtClean="0"/>
              <a:t>Offerpop</a:t>
            </a:r>
            <a:endParaRPr lang="en-IN" sz="2800" u="sng" dirty="0" smtClean="0"/>
          </a:p>
          <a:p>
            <a:pPr marL="457200" indent="-457200">
              <a:buFont typeface="Wingdings" panose="05000000000000000000" pitchFamily="2" charset="2"/>
              <a:buChar char="v"/>
            </a:pPr>
            <a:r>
              <a:rPr lang="en-IN" sz="2800" u="sng" dirty="0" err="1" smtClean="0"/>
              <a:t>Nanigans</a:t>
            </a:r>
            <a:endParaRPr lang="en-IN" sz="2800" u="sng" dirty="0" smtClean="0"/>
          </a:p>
          <a:p>
            <a:pPr marL="457200" indent="-457200">
              <a:buFont typeface="Wingdings" panose="05000000000000000000" pitchFamily="2" charset="2"/>
              <a:buChar char="v"/>
            </a:pPr>
            <a:r>
              <a:rPr lang="en-IN" sz="2800" u="sng" dirty="0" smtClean="0"/>
              <a:t>Facebook’s </a:t>
            </a:r>
            <a:r>
              <a:rPr lang="en-IN" sz="2800" u="sng" dirty="0"/>
              <a:t>Power </a:t>
            </a:r>
            <a:r>
              <a:rPr lang="en-IN" sz="2800" u="sng" dirty="0" smtClean="0"/>
              <a:t>Editor</a:t>
            </a:r>
          </a:p>
          <a:p>
            <a:pPr marL="457200" indent="-457200">
              <a:buFont typeface="Wingdings" panose="05000000000000000000" pitchFamily="2" charset="2"/>
              <a:buChar char="v"/>
            </a:pPr>
            <a:r>
              <a:rPr lang="en-IN" sz="2800" u="sng" dirty="0" smtClean="0"/>
              <a:t>Twitter </a:t>
            </a:r>
            <a:r>
              <a:rPr lang="en-IN" sz="2800" u="sng" dirty="0"/>
              <a:t>Native </a:t>
            </a:r>
            <a:r>
              <a:rPr lang="en-IN" sz="2800" u="sng" dirty="0" smtClean="0"/>
              <a:t>Platform</a:t>
            </a:r>
          </a:p>
          <a:p>
            <a:pPr marL="457200" indent="-457200">
              <a:buFont typeface="Wingdings" panose="05000000000000000000" pitchFamily="2" charset="2"/>
              <a:buChar char="v"/>
            </a:pPr>
            <a:r>
              <a:rPr lang="en-IN" sz="2800" u="sng" dirty="0" smtClean="0"/>
              <a:t>Emma</a:t>
            </a:r>
          </a:p>
          <a:p>
            <a:pPr marL="457200" indent="-457200">
              <a:buFont typeface="Wingdings" panose="05000000000000000000" pitchFamily="2" charset="2"/>
              <a:buChar char="v"/>
            </a:pPr>
            <a:r>
              <a:rPr lang="en-IN" sz="2800" u="sng" dirty="0" err="1" smtClean="0"/>
              <a:t>Marketo</a:t>
            </a:r>
            <a:endParaRPr lang="en-IN" sz="2800" u="sng" dirty="0" smtClean="0"/>
          </a:p>
          <a:p>
            <a:pPr marL="457200" indent="-457200">
              <a:buFont typeface="Wingdings" panose="05000000000000000000" pitchFamily="2" charset="2"/>
              <a:buChar char="v"/>
            </a:pPr>
            <a:r>
              <a:rPr lang="en-IN" sz="2800" u="sng" dirty="0" err="1" smtClean="0"/>
              <a:t>AdRoll</a:t>
            </a:r>
            <a:r>
              <a:rPr lang="en-IN" sz="2800" u="sng" dirty="0" smtClean="0"/>
              <a:t> </a:t>
            </a:r>
            <a:endParaRPr lang="en-IN" sz="2800" u="sng" dirty="0"/>
          </a:p>
        </p:txBody>
      </p:sp>
    </p:spTree>
    <p:extLst>
      <p:ext uri="{BB962C8B-B14F-4D97-AF65-F5344CB8AC3E}">
        <p14:creationId xmlns:p14="http://schemas.microsoft.com/office/powerpoint/2010/main" val="73203565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1044" y="644825"/>
            <a:ext cx="3596899" cy="707886"/>
          </a:xfrm>
          <a:prstGeom prst="rect">
            <a:avLst/>
          </a:prstGeom>
        </p:spPr>
        <p:txBody>
          <a:bodyPr wrap="square">
            <a:spAutoFit/>
          </a:bodyPr>
          <a:lstStyle/>
          <a:p>
            <a:r>
              <a:rPr lang="en-IN" sz="4000" dirty="0"/>
              <a:t>WHAT IS SEO</a:t>
            </a:r>
          </a:p>
        </p:txBody>
      </p:sp>
      <p:sp>
        <p:nvSpPr>
          <p:cNvPr id="3" name="Rectangle 2"/>
          <p:cNvSpPr/>
          <p:nvPr/>
        </p:nvSpPr>
        <p:spPr>
          <a:xfrm>
            <a:off x="1663337" y="1705409"/>
            <a:ext cx="9022080" cy="2031325"/>
          </a:xfrm>
          <a:prstGeom prst="rect">
            <a:avLst/>
          </a:prstGeom>
        </p:spPr>
        <p:txBody>
          <a:bodyPr wrap="square">
            <a:spAutoFit/>
          </a:bodyPr>
          <a:lstStyle/>
          <a:p>
            <a:pPr marL="285750" indent="-285750">
              <a:buFont typeface="Wingdings" panose="05000000000000000000" pitchFamily="2" charset="2"/>
              <a:buChar char="Ø"/>
            </a:pPr>
            <a:r>
              <a:rPr lang="en-US" dirty="0" smtClean="0"/>
              <a:t>Whenever </a:t>
            </a:r>
            <a:r>
              <a:rPr lang="en-US" dirty="0"/>
              <a:t>you enter a query in a search engine and hit 'enter' you get a list of web results that contain that query term. Users normally tend to visit websites that are at the top of this list as they perceive those to be more relevant to the query. If you have ever wondered why some of these websites rank better than the others then you must know that it is because of a powerful web marketing technique called Search Engine Optimization (SEO).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063" y="4206998"/>
            <a:ext cx="3814354" cy="2651002"/>
          </a:xfrm>
          <a:prstGeom prst="rect">
            <a:avLst/>
          </a:prstGeom>
        </p:spPr>
      </p:pic>
    </p:spTree>
    <p:extLst>
      <p:ext uri="{BB962C8B-B14F-4D97-AF65-F5344CB8AC3E}">
        <p14:creationId xmlns:p14="http://schemas.microsoft.com/office/powerpoint/2010/main" val="447483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94921" y="409695"/>
            <a:ext cx="9846805" cy="6441235"/>
            <a:chOff x="694921" y="409695"/>
            <a:chExt cx="9846805" cy="6441235"/>
          </a:xfrm>
        </p:grpSpPr>
        <p:sp>
          <p:nvSpPr>
            <p:cNvPr id="2" name="Rectangle 1"/>
            <p:cNvSpPr/>
            <p:nvPr/>
          </p:nvSpPr>
          <p:spPr>
            <a:xfrm>
              <a:off x="791166" y="409695"/>
              <a:ext cx="3781805" cy="707886"/>
            </a:xfrm>
            <a:prstGeom prst="rect">
              <a:avLst/>
            </a:prstGeom>
          </p:spPr>
          <p:txBody>
            <a:bodyPr wrap="none">
              <a:spAutoFit/>
            </a:bodyPr>
            <a:lstStyle/>
            <a:p>
              <a:r>
                <a:rPr lang="en-IN" sz="4000" dirty="0"/>
                <a:t>OPTIMIZATION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21" y="1227910"/>
              <a:ext cx="9846805" cy="5623020"/>
            </a:xfrm>
            <a:prstGeom prst="rect">
              <a:avLst/>
            </a:prstGeom>
          </p:spPr>
        </p:pic>
      </p:grpSp>
    </p:spTree>
    <p:extLst>
      <p:ext uri="{BB962C8B-B14F-4D97-AF65-F5344CB8AC3E}">
        <p14:creationId xmlns:p14="http://schemas.microsoft.com/office/powerpoint/2010/main" val="4286452403"/>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8099" y="488072"/>
            <a:ext cx="4727576" cy="646331"/>
          </a:xfrm>
          <a:prstGeom prst="rect">
            <a:avLst/>
          </a:prstGeom>
        </p:spPr>
        <p:txBody>
          <a:bodyPr wrap="none">
            <a:spAutoFit/>
          </a:bodyPr>
          <a:lstStyle/>
          <a:p>
            <a:r>
              <a:rPr lang="en-IN" sz="3600" dirty="0"/>
              <a:t>PPC(PAY PER CLICK)</a:t>
            </a:r>
          </a:p>
        </p:txBody>
      </p:sp>
      <p:sp>
        <p:nvSpPr>
          <p:cNvPr id="3" name="Rectangle 2"/>
          <p:cNvSpPr/>
          <p:nvPr/>
        </p:nvSpPr>
        <p:spPr>
          <a:xfrm>
            <a:off x="487678" y="1460924"/>
            <a:ext cx="8904515" cy="1569660"/>
          </a:xfrm>
          <a:prstGeom prst="rect">
            <a:avLst/>
          </a:prstGeom>
        </p:spPr>
        <p:txBody>
          <a:bodyPr wrap="square">
            <a:spAutoFit/>
          </a:bodyPr>
          <a:lstStyle/>
          <a:p>
            <a:pPr marL="342900" indent="-342900">
              <a:buFont typeface="Wingdings" panose="05000000000000000000" pitchFamily="2" charset="2"/>
              <a:buChar char="Ø"/>
            </a:pPr>
            <a:r>
              <a:rPr lang="en-US" sz="2400" dirty="0"/>
              <a:t>What is PPC (pay-per-click) marketing? Pay-per-click marketing is a way of using search engine advertising to generate clicks to your website, rather than “earning” those clicks organically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64" y="3357105"/>
            <a:ext cx="8326012" cy="3252650"/>
          </a:xfrm>
          <a:prstGeom prst="rect">
            <a:avLst/>
          </a:prstGeom>
        </p:spPr>
      </p:pic>
    </p:spTree>
    <p:extLst>
      <p:ext uri="{BB962C8B-B14F-4D97-AF65-F5344CB8AC3E}">
        <p14:creationId xmlns:p14="http://schemas.microsoft.com/office/powerpoint/2010/main" val="19372538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189</TotalTime>
  <Words>354</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Singh</dc:creator>
  <cp:lastModifiedBy>Himanshu Singh</cp:lastModifiedBy>
  <cp:revision>21</cp:revision>
  <dcterms:created xsi:type="dcterms:W3CDTF">2025-02-28T10:43:36Z</dcterms:created>
  <dcterms:modified xsi:type="dcterms:W3CDTF">2025-03-18T04:54:12Z</dcterms:modified>
</cp:coreProperties>
</file>