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319" r:id="rId2"/>
    <p:sldId id="2146848390" r:id="rId3"/>
    <p:sldId id="2146848391" r:id="rId4"/>
    <p:sldId id="2146848394" r:id="rId5"/>
    <p:sldId id="2146848382" r:id="rId6"/>
    <p:sldId id="2146848393" r:id="rId7"/>
    <p:sldId id="2146848395" r:id="rId8"/>
    <p:sldId id="2146848317" r:id="rId9"/>
    <p:sldId id="214684838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240" userDrawn="1">
          <p15:clr>
            <a:srgbClr val="A4A3A4"/>
          </p15:clr>
        </p15:guide>
        <p15:guide id="3" pos="1968" userDrawn="1">
          <p15:clr>
            <a:srgbClr val="A4A3A4"/>
          </p15:clr>
        </p15:guide>
        <p15:guide id="4" pos="3720" userDrawn="1">
          <p15:clr>
            <a:srgbClr val="A4A3A4"/>
          </p15:clr>
        </p15:guide>
        <p15:guide id="5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BEB"/>
    <a:srgbClr val="FFFFFF"/>
    <a:srgbClr val="E3F3D1"/>
    <a:srgbClr val="FFDDDD"/>
    <a:srgbClr val="FFF7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70" autoAdjust="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>
        <p:guide pos="3840"/>
        <p:guide pos="240"/>
        <p:guide pos="1968"/>
        <p:guide pos="372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1.856721178845884E-2"/>
          <c:y val="4.0003619511457589E-2"/>
          <c:w val="0.96857856466568504"/>
          <c:h val="0.782131754798716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13276E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/>
                      <a:t>48.60%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B7F5-4335-AABC-3ECE0719179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dirty="0"/>
                      <a:t>62.14%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B7F5-4335-AABC-3ECE0719179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dirty="0"/>
                      <a:t>80.09%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B7F5-4335-AABC-3ECE0719179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BentonSans Regular" panose="02000503000000020004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XGBoost standalone</c:v>
                </c:pt>
                <c:pt idx="1">
                  <c:v>XGBRanker + Feature Engineering</c:v>
                </c:pt>
                <c:pt idx="2">
                  <c:v>XGBRanker + Feature Engineering +Temporal Sampling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0.48599999999999999</c:v>
                </c:pt>
                <c:pt idx="1">
                  <c:v>0.62139999999999995</c:v>
                </c:pt>
                <c:pt idx="2">
                  <c:v>0.80089999999999995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2C-4984-897C-D5F774F12EF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69301080"/>
        <c:axId val="769298784"/>
      </c:barChart>
      <c:catAx>
        <c:axId val="769301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rgbClr val="002060"/>
                </a:solidFill>
                <a:latin typeface="BentonSans Regular" panose="02000503000000020004" pitchFamily="2" charset="0"/>
                <a:ea typeface="+mn-ea"/>
                <a:cs typeface="+mn-cs"/>
              </a:defRPr>
            </a:pPr>
            <a:endParaRPr lang="en-US"/>
          </a:p>
        </c:txPr>
        <c:crossAx val="769298784"/>
        <c:crosses val="autoZero"/>
        <c:auto val="1"/>
        <c:lblAlgn val="ctr"/>
        <c:lblOffset val="100"/>
        <c:noMultiLvlLbl val="0"/>
      </c:catAx>
      <c:valAx>
        <c:axId val="769298784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769301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1D545-1C23-4B7A-B55B-E1A642C3687F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A251C-464F-420D-9CCF-60A7F9711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16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 txBox="1">
            <a:spLocks noGrp="1" noChangeArrowheads="1"/>
          </p:cNvSpPr>
          <p:nvPr/>
        </p:nvSpPr>
        <p:spPr bwMode="auto">
          <a:xfrm>
            <a:off x="3886200" y="8834808"/>
            <a:ext cx="2971800" cy="461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874" tIns="47936" rIns="95874" bIns="47936" anchor="b"/>
          <a:lstStyle/>
          <a:p>
            <a:pPr marL="0" marR="0" lvl="0" indent="0" algn="r" defTabSz="95927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607556-21B3-485A-8090-64824B56B46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pitchFamily="34" charset="0"/>
              </a:rPr>
              <a:pPr marL="0" marR="0" lvl="0" indent="0" algn="r" defTabSz="959274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Arial" pitchFamily="34" charset="0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38138" y="698500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414177"/>
            <a:ext cx="5029200" cy="4183380"/>
          </a:xfrm>
          <a:noFill/>
        </p:spPr>
        <p:txBody>
          <a:bodyPr lIns="95874" tIns="47936" rIns="95874" bIns="47936"/>
          <a:lstStyle/>
          <a:p>
            <a:endParaRPr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825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CA251C-464F-420D-9CCF-60A7F97117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62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CA251C-464F-420D-9CCF-60A7F97117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89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CA251C-464F-420D-9CCF-60A7F97117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84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CA251C-464F-420D-9CCF-60A7F97117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52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CA251C-464F-420D-9CCF-60A7F97117F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37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16468" y="1526680"/>
            <a:ext cx="8678333" cy="3316288"/>
          </a:xfrm>
        </p:spPr>
        <p:txBody>
          <a:bodyPr lIns="0" tIns="0" rIns="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23703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ustom Layou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6AD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16468" y="1526680"/>
            <a:ext cx="8678333" cy="3316288"/>
          </a:xfrm>
        </p:spPr>
        <p:txBody>
          <a:bodyPr lIns="0" tIns="0" rIns="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30319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0" y="9"/>
            <a:ext cx="12192000" cy="3418115"/>
          </a:xfrm>
          <a:effectLst/>
        </p:spPr>
        <p:txBody>
          <a:bodyPr anchor="b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effectLst/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0" y="3418117"/>
            <a:ext cx="12192000" cy="3439884"/>
          </a:xfrm>
          <a:effectLst>
            <a:outerShdw blurRad="444500" sx="102000" sy="102000" algn="ctr" rotWithShape="0">
              <a:prstClr val="black">
                <a:alpha val="40000"/>
              </a:prstClr>
            </a:outerShdw>
          </a:effectLst>
        </p:spPr>
        <p:txBody>
          <a:bodyPr tIns="91440"/>
          <a:lstStyle>
            <a:lvl1pPr algn="ctr">
              <a:defRPr sz="2000" b="0" i="0">
                <a:solidFill>
                  <a:schemeClr val="tx1"/>
                </a:solidFill>
                <a:latin typeface="BentonSans Light" charset="0"/>
                <a:ea typeface="BentonSans Light" charset="0"/>
                <a:cs typeface="BentonSans Light" charset="0"/>
              </a:defRPr>
            </a:lvl1pPr>
            <a:lvl2pPr algn="r">
              <a:defRPr b="1">
                <a:solidFill>
                  <a:schemeClr val="bg1"/>
                </a:solidFill>
                <a:latin typeface="BentonSans Bold" charset="0"/>
                <a:ea typeface="BentonSans Bold" charset="0"/>
                <a:cs typeface="BentonSans Bold" charset="0"/>
              </a:defRPr>
            </a:lvl2pPr>
            <a:lvl3pPr algn="r">
              <a:defRPr b="1">
                <a:solidFill>
                  <a:schemeClr val="bg1"/>
                </a:solidFill>
                <a:latin typeface="BentonSans Bold" charset="0"/>
                <a:ea typeface="BentonSans Bold" charset="0"/>
                <a:cs typeface="BentonSans Bold" charset="0"/>
              </a:defRPr>
            </a:lvl3pPr>
            <a:lvl4pPr algn="r">
              <a:defRPr b="1">
                <a:solidFill>
                  <a:schemeClr val="bg1"/>
                </a:solidFill>
                <a:latin typeface="BentonSans Bold" charset="0"/>
                <a:ea typeface="BentonSans Bold" charset="0"/>
                <a:cs typeface="BentonSans Bold" charset="0"/>
              </a:defRPr>
            </a:lvl4pPr>
            <a:lvl5pPr algn="r">
              <a:defRPr b="1">
                <a:solidFill>
                  <a:schemeClr val="bg1"/>
                </a:solidFill>
                <a:latin typeface="BentonSans Bold" charset="0"/>
                <a:ea typeface="BentonSans Bold" charset="0"/>
                <a:cs typeface="BentonSans Bold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6877267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Divid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50338" y="1"/>
            <a:ext cx="11091335" cy="6858000"/>
          </a:xfr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2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78121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Divid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50338" y="1"/>
            <a:ext cx="11091335" cy="6858000"/>
          </a:xfr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bg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16297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Divider Slide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50338" y="1"/>
            <a:ext cx="11091335" cy="6858000"/>
          </a:xfr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tx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47677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550338" y="1"/>
            <a:ext cx="11091335" cy="6858000"/>
          </a:xfrm>
        </p:spPr>
        <p:txBody>
          <a:bodyPr anchor="ctr">
            <a:noAutofit/>
          </a:bodyPr>
          <a:lstStyle>
            <a:lvl1pPr algn="ctr">
              <a:defRPr sz="3500" b="0" i="0" cap="none">
                <a:solidFill>
                  <a:schemeClr val="bg1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89393" y="6034888"/>
            <a:ext cx="1052269" cy="301273"/>
          </a:xfrm>
        </p:spPr>
        <p:txBody>
          <a:bodyPr/>
          <a:lstStyle/>
          <a:p>
            <a:fld id="{A5E8319B-9A66-4AD0-9B3A-8CA936DA00F1}" type="slidenum">
              <a:rPr lang="en-US" smtClean="0">
                <a:solidFill>
                  <a:srgbClr val="006AD2"/>
                </a:solidFill>
              </a:rPr>
              <a:pPr/>
              <a:t>‹#›</a:t>
            </a:fld>
            <a:endParaRPr lang="en-US">
              <a:solidFill>
                <a:srgbClr val="006A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554943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4384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6783" y="1447801"/>
            <a:ext cx="10972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28330-7BD2-4FF9-B514-3952F06B80E3}" type="datetime1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88030" y="4911765"/>
            <a:ext cx="1052269" cy="301273"/>
          </a:xfrm>
        </p:spPr>
        <p:txBody>
          <a:bodyPr/>
          <a:lstStyle/>
          <a:p>
            <a:fld id="{0CE72E76-55F2-482D-AB22-062BFDEF6A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13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516995" y="529887"/>
            <a:ext cx="10972800" cy="99679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16995" y="1526687"/>
            <a:ext cx="10972800" cy="4884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675656" y="6392696"/>
            <a:ext cx="1052269" cy="30127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2"/>
                </a:solidFill>
                <a:latin typeface="Guardian Egyp Regular" charset="0"/>
                <a:ea typeface="Guardian Egyp Regular" charset="0"/>
                <a:cs typeface="Guardian Egyp Regular" charset="0"/>
              </a:defRPr>
            </a:lvl1pPr>
          </a:lstStyle>
          <a:p>
            <a:pPr defTabSz="342900">
              <a:defRPr/>
            </a:pPr>
            <a:fld id="{920384AA-0A71-E644-AEED-65CD2253F2C8}" type="slidenum">
              <a:rPr lang="en-US" b="0" smtClean="0">
                <a:solidFill>
                  <a:srgbClr val="006AD2"/>
                </a:solidFill>
              </a:rPr>
              <a:pPr defTabSz="342900">
                <a:defRPr/>
              </a:pPr>
              <a:t>‹#›</a:t>
            </a:fld>
            <a:endParaRPr lang="en-US" b="0">
              <a:solidFill>
                <a:srgbClr val="006AD2"/>
              </a:solidFill>
            </a:endParaRPr>
          </a:p>
        </p:txBody>
      </p:sp>
      <p:pic>
        <p:nvPicPr>
          <p:cNvPr id="7" name="Picture 6" descr="Creditandfraudrisk_logo-RGB.eps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739" y="6419330"/>
            <a:ext cx="1326052" cy="34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885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ransition spd="slow"/>
  <p:hf hdr="0"/>
  <p:txStyles>
    <p:titleStyle>
      <a:lvl1pPr algn="l" defTabSz="457178" rtl="0" eaLnBrk="1" fontAlgn="base" hangingPunct="1">
        <a:lnSpc>
          <a:spcPct val="82000"/>
        </a:lnSpc>
        <a:spcBef>
          <a:spcPct val="0"/>
        </a:spcBef>
        <a:spcAft>
          <a:spcPct val="0"/>
        </a:spcAft>
        <a:defRPr sz="2900" b="0" i="0" kern="1200" cap="none" baseline="0">
          <a:solidFill>
            <a:schemeClr val="tx2"/>
          </a:solidFill>
          <a:latin typeface="Guardian Egyp Regular" panose="02060503050503060803" pitchFamily="18" charset="77"/>
          <a:ea typeface="Guardian Egyp Regular" panose="02060503050503060803" pitchFamily="18" charset="77"/>
          <a:cs typeface="Guardian Egyp Regular" panose="02060503050503060803" pitchFamily="18" charset="77"/>
        </a:defRPr>
      </a:lvl1pPr>
      <a:lvl2pPr algn="l" defTabSz="457178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algn="l" defTabSz="457178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algn="l" defTabSz="457178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algn="l" defTabSz="457178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457178" algn="l" defTabSz="457178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6pPr>
      <a:lvl7pPr marL="914354" algn="l" defTabSz="457178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7pPr>
      <a:lvl8pPr marL="1371532" algn="l" defTabSz="457178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8pPr>
      <a:lvl9pPr marL="1828709" algn="l" defTabSz="457178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Arial" charset="0"/>
          <a:cs typeface="Arial" charset="0"/>
        </a:defRPr>
      </a:lvl9pPr>
    </p:titleStyle>
    <p:bodyStyle>
      <a:lvl1pPr marL="342883" indent="-342883" algn="l" defTabSz="457178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defRPr sz="1600" b="0" i="0" kern="1200">
          <a:solidFill>
            <a:schemeClr val="tx1"/>
          </a:solidFill>
          <a:latin typeface="BentonSans Light" charset="0"/>
          <a:ea typeface="BentonSans Light" charset="0"/>
          <a:cs typeface="BentonSans Light" charset="0"/>
        </a:defRPr>
      </a:lvl1pPr>
      <a:lvl2pPr marL="0" indent="0" algn="l" defTabSz="457178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charset="0"/>
        <a:buNone/>
        <a:tabLst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2pPr>
      <a:lvl3pPr marL="744502" indent="-288911" algn="l" defTabSz="457178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Char char="–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3pPr>
      <a:lvl4pPr marL="1149293" indent="-228588" algn="l" defTabSz="457178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•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4pPr>
      <a:lvl5pPr marL="1596945" indent="-225414" algn="l" defTabSz="457178" rtl="0" eaLnBrk="1" fontAlgn="base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−"/>
        <a:defRPr sz="1600" b="0" i="0" kern="1200">
          <a:solidFill>
            <a:schemeClr val="accent2">
              <a:lumMod val="75000"/>
            </a:schemeClr>
          </a:solidFill>
          <a:latin typeface="BentonSans Light" charset="0"/>
          <a:ea typeface="BentonSans Light" charset="0"/>
          <a:cs typeface="BentonSans Light" charset="0"/>
        </a:defRPr>
      </a:lvl5pPr>
      <a:lvl6pPr marL="2514474" indent="-228588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8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8" indent="-228588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8" algn="l" defTabSz="45717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4571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book/10.1007/978-3-642-14267-3" TargetMode="External"/><Relationship Id="rId2" Type="http://schemas.openxmlformats.org/officeDocument/2006/relationships/hyperlink" Target="https://dl.acm.org/doi/10.1145/2939672.2939785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cs typeface="Arial" pitchFamily="34" charset="0"/>
              </a:rPr>
              <a:t>The American Express Campus Challenge 2025</a:t>
            </a:r>
            <a:endParaRPr sz="4000" b="1" dirty="0">
              <a:cs typeface="Arial" pitchFamily="34" charset="0"/>
            </a:endParaRPr>
          </a:p>
        </p:txBody>
      </p:sp>
      <p:sp>
        <p:nvSpPr>
          <p:cNvPr id="13315" name="Rectangle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r>
              <a:rPr lang="en-US" sz="2400" b="1" dirty="0">
                <a:latin typeface="BentonSans Regular" panose="02000503000000020004" pitchFamily="2" charset="0"/>
              </a:rPr>
              <a:t>Raju Gupta , Priyanshu Kumar , Mridul Singh</a:t>
            </a:r>
            <a:endParaRPr lang="en-US" sz="2400" dirty="0">
              <a:latin typeface="BentonSans Regular" panose="02000503000000020004" pitchFamily="2" charset="0"/>
            </a:endParaRPr>
          </a:p>
          <a:p>
            <a:r>
              <a:rPr lang="en-US" sz="2400" dirty="0">
                <a:latin typeface="BentonSans Regular" panose="02000503000000020004" pitchFamily="2" charset="0"/>
              </a:rPr>
              <a:t>Indian Institute of Technology (ISM) Dhanbad</a:t>
            </a:r>
          </a:p>
          <a:p>
            <a:pPr eaLnBrk="1" hangingPunct="1"/>
            <a:endParaRPr lang="en-US" dirty="0">
              <a:latin typeface="BentonSans Regular" panose="02000503000000020004" pitchFamily="2" charset="0"/>
            </a:endParaRPr>
          </a:p>
          <a:p>
            <a:pPr eaLnBrk="1" hangingPunct="1"/>
            <a:r>
              <a:rPr lang="en-US" dirty="0">
                <a:latin typeface="BentonSans Regular" panose="02000503000000020004" pitchFamily="2" charset="0"/>
              </a:rPr>
              <a:t>RPM</a:t>
            </a:r>
            <a:endParaRPr lang="en-US" sz="2000" dirty="0">
              <a:latin typeface="BentonSans Regular" panose="02000503000000020004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042632" y="6462194"/>
            <a:ext cx="1052269" cy="301273"/>
          </a:xfrm>
        </p:spPr>
        <p:txBody>
          <a:bodyPr/>
          <a:lstStyle/>
          <a:p>
            <a:fld id="{0CE72E76-55F2-482D-AB22-062BFDEF6A5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B150ECC-053D-F690-E9A3-A803C3C36749}"/>
              </a:ext>
            </a:extLst>
          </p:cNvPr>
          <p:cNvSpPr txBox="1">
            <a:spLocks/>
          </p:cNvSpPr>
          <p:nvPr/>
        </p:nvSpPr>
        <p:spPr bwMode="white">
          <a:xfrm>
            <a:off x="394907" y="262163"/>
            <a:ext cx="10972800" cy="37703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178" rtl="0" eaLnBrk="1" fontAlgn="base" hangingPunct="1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defRPr sz="2900" b="0" i="0" kern="1200" cap="none" baseline="0">
                <a:solidFill>
                  <a:schemeClr val="tx2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  <a:lvl2pPr algn="l" defTabSz="457178" rtl="0" eaLnBrk="1" fontAlgn="base" hangingPunct="1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algn="l" defTabSz="457178" rtl="0" eaLnBrk="1" fontAlgn="base" hangingPunct="1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algn="l" defTabSz="457178" rtl="0" eaLnBrk="1" fontAlgn="base" hangingPunct="1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algn="l" defTabSz="457178" rtl="0" eaLnBrk="1" fontAlgn="base" hangingPunct="1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178" algn="l" defTabSz="457178" rtl="0" eaLnBrk="1" fontAlgn="base" hangingPunct="1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354" algn="l" defTabSz="457178" rtl="0" eaLnBrk="1" fontAlgn="base" hangingPunct="1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532" algn="l" defTabSz="457178" rtl="0" eaLnBrk="1" fontAlgn="base" hangingPunct="1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709" algn="l" defTabSz="457178" rtl="0" eaLnBrk="1" fontAlgn="base" hangingPunct="1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dirty="0"/>
              <a:t>Summary of the Final Solution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24AA665-E89F-EDC2-A642-275FE8EB6414}"/>
              </a:ext>
            </a:extLst>
          </p:cNvPr>
          <p:cNvGrpSpPr/>
          <p:nvPr/>
        </p:nvGrpSpPr>
        <p:grpSpPr>
          <a:xfrm>
            <a:off x="6027848" y="764768"/>
            <a:ext cx="3698148" cy="5250566"/>
            <a:chOff x="394907" y="1122985"/>
            <a:chExt cx="2716993" cy="507754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81F0E78-ADB7-7AE2-BBE6-6651852B2417}"/>
                </a:ext>
              </a:extLst>
            </p:cNvPr>
            <p:cNvGrpSpPr/>
            <p:nvPr/>
          </p:nvGrpSpPr>
          <p:grpSpPr>
            <a:xfrm>
              <a:off x="394907" y="1122985"/>
              <a:ext cx="2716993" cy="5077540"/>
              <a:chOff x="523875" y="1362075"/>
              <a:chExt cx="2459487" cy="507754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F5AF685-6F96-DF90-D367-7F5E0ACD3960}"/>
                  </a:ext>
                </a:extLst>
              </p:cNvPr>
              <p:cNvSpPr/>
              <p:nvPr/>
            </p:nvSpPr>
            <p:spPr>
              <a:xfrm>
                <a:off x="534640" y="1532970"/>
                <a:ext cx="2448722" cy="4906645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D0027D4-AB79-553F-7B4D-D55E652C6736}"/>
                  </a:ext>
                </a:extLst>
              </p:cNvPr>
              <p:cNvSpPr/>
              <p:nvPr/>
            </p:nvSpPr>
            <p:spPr>
              <a:xfrm>
                <a:off x="523875" y="1362075"/>
                <a:ext cx="2448721" cy="60007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Modeling Technique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602BABA-CE48-2CD4-825D-3EA4E95CEE43}"/>
                </a:ext>
              </a:extLst>
            </p:cNvPr>
            <p:cNvSpPr txBox="1"/>
            <p:nvPr/>
          </p:nvSpPr>
          <p:spPr>
            <a:xfrm>
              <a:off x="522335" y="1781442"/>
              <a:ext cx="2446971" cy="43752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Reviewed the following modeling techniques to tackle the binary classification problem of predicting customer click behavior on an offer. Given the high-dimensional feature space (366 features) and the need for robust handling of sparsity, missing values, and ranking patterns, gradient boosting models were deemed appropriate.</a:t>
              </a:r>
            </a:p>
            <a:p>
              <a:endParaRPr lang="en-US" sz="1400" b="0" i="0" dirty="0">
                <a:solidFill>
                  <a:schemeClr val="bg2"/>
                </a:solidFill>
                <a:latin typeface="BentonSans Regular" panose="02000503000000020004" pitchFamily="2" charset="0"/>
              </a:endParaRPr>
            </a:p>
            <a:p>
              <a:pPr marL="342900" indent="-342900" algn="l">
                <a:buAutoNum type="arabicPeriod"/>
              </a:pPr>
              <a:r>
                <a:rPr lang="en-US" sz="1400" dirty="0" err="1">
                  <a:solidFill>
                    <a:schemeClr val="accent3"/>
                  </a:solidFill>
                  <a:latin typeface="BentonSans Regular" panose="02000503000000020004" pitchFamily="2" charset="0"/>
                </a:rPr>
                <a:t>XGBoost</a:t>
              </a:r>
              <a:r>
                <a:rPr lang="en-US" sz="1400" dirty="0">
                  <a:solidFill>
                    <a:schemeClr val="accent3"/>
                  </a:solidFill>
                  <a:latin typeface="BentonSans Regular" panose="02000503000000020004" pitchFamily="2" charset="0"/>
                </a:rPr>
                <a:t>()</a:t>
              </a:r>
            </a:p>
            <a:p>
              <a:pPr marL="342900" indent="-342900" algn="l">
                <a:buAutoNum type="arabicPeriod"/>
              </a:pPr>
              <a:r>
                <a:rPr lang="en-US" sz="1400" dirty="0" err="1">
                  <a:solidFill>
                    <a:schemeClr val="bg2"/>
                  </a:solidFill>
                  <a:latin typeface="BentonSans Regular" panose="02000503000000020004" pitchFamily="2" charset="0"/>
                </a:rPr>
                <a:t>LightGBM</a:t>
              </a:r>
              <a:r>
                <a:rPr lang="en-US" sz="1400" dirty="0">
                  <a:solidFill>
                    <a:schemeClr val="bg2"/>
                  </a:solidFill>
                  <a:latin typeface="BentonSans Regular" panose="02000503000000020004" pitchFamily="2" charset="0"/>
                </a:rPr>
                <a:t>()</a:t>
              </a:r>
            </a:p>
            <a:p>
              <a:pPr marL="342900" indent="-342900" algn="l">
                <a:buAutoNum type="arabicPeriod" startAt="3"/>
              </a:pPr>
              <a:r>
                <a:rPr lang="en-US" sz="1400" b="1" dirty="0" err="1">
                  <a:solidFill>
                    <a:schemeClr val="bg2"/>
                  </a:solidFill>
                  <a:latin typeface="BentonSans Regular" panose="02000503000000020004" pitchFamily="2" charset="0"/>
                </a:rPr>
                <a:t>XGBRanker</a:t>
              </a:r>
              <a:r>
                <a:rPr lang="en-US" sz="1400" b="1" dirty="0">
                  <a:solidFill>
                    <a:schemeClr val="bg2"/>
                  </a:solidFill>
                  <a:latin typeface="BentonSans Regular" panose="02000503000000020004" pitchFamily="2" charset="0"/>
                </a:rPr>
                <a:t>()</a:t>
              </a:r>
            </a:p>
            <a:p>
              <a:pPr algn="l"/>
              <a:endParaRPr lang="en-US" sz="1400" b="1" dirty="0">
                <a:solidFill>
                  <a:srgbClr val="00B050"/>
                </a:solidFill>
                <a:latin typeface="BentonSans Regular" panose="02000503000000020004" pitchFamily="2" charset="0"/>
              </a:endParaRPr>
            </a:p>
            <a:p>
              <a:pPr marL="342900" indent="-342900" algn="l">
                <a:buAutoNum type="arabicPeriod"/>
              </a:pPr>
              <a:endParaRPr lang="en-US" sz="1400" b="1" dirty="0">
                <a:solidFill>
                  <a:srgbClr val="00B050"/>
                </a:solidFill>
                <a:latin typeface="BentonSans Regular" panose="02000503000000020004" pitchFamily="2" charset="0"/>
              </a:endParaRPr>
            </a:p>
            <a:p>
              <a:r>
                <a:rPr lang="en-US" sz="1400" dirty="0" err="1"/>
                <a:t>XGBRanker</a:t>
              </a:r>
              <a:r>
                <a:rPr lang="en-US" sz="1400" dirty="0"/>
                <a:t> was selected as the final solution based on superior performance on the custom evaluation metric (MAP@7), which better aligned with the problem's business objective of ranking offers by click likelihood.</a:t>
              </a:r>
              <a:endParaRPr lang="en-US" sz="1400" dirty="0">
                <a:solidFill>
                  <a:schemeClr val="bg2"/>
                </a:solidFill>
                <a:latin typeface="BentonSans Regular" panose="02000503000000020004" pitchFamily="2" charset="0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B75DE841-DFE4-DA81-5DB8-33521551CA20}"/>
              </a:ext>
            </a:extLst>
          </p:cNvPr>
          <p:cNvSpPr txBox="1"/>
          <p:nvPr/>
        </p:nvSpPr>
        <p:spPr>
          <a:xfrm>
            <a:off x="6096000" y="3065912"/>
            <a:ext cx="2446971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i="0" dirty="0">
                <a:solidFill>
                  <a:schemeClr val="accent3"/>
                </a:solidFill>
                <a:latin typeface="BentonSans Regular" panose="02000503000000020004" pitchFamily="2" charset="0"/>
              </a:rPr>
              <a:t> </a:t>
            </a:r>
            <a:endParaRPr lang="en-US" sz="1600" b="1" i="0" dirty="0">
              <a:solidFill>
                <a:srgbClr val="00B050"/>
              </a:solidFill>
              <a:latin typeface="BentonSans Regular" panose="02000503000000020004" pitchFamily="2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6579CEF-E16A-77A5-690B-E83E53A5989B}"/>
              </a:ext>
            </a:extLst>
          </p:cNvPr>
          <p:cNvGrpSpPr/>
          <p:nvPr/>
        </p:nvGrpSpPr>
        <p:grpSpPr>
          <a:xfrm>
            <a:off x="3611591" y="765116"/>
            <a:ext cx="2202613" cy="5250566"/>
            <a:chOff x="523875" y="1362075"/>
            <a:chExt cx="2448722" cy="490664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F2018E0-3DE0-6E21-0385-2F071FBD37AA}"/>
                </a:ext>
              </a:extLst>
            </p:cNvPr>
            <p:cNvSpPr/>
            <p:nvPr/>
          </p:nvSpPr>
          <p:spPr>
            <a:xfrm>
              <a:off x="523875" y="1362075"/>
              <a:ext cx="2448722" cy="4906645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71D7747-551D-2E04-538A-D3A6233884AE}"/>
                </a:ext>
              </a:extLst>
            </p:cNvPr>
            <p:cNvSpPr/>
            <p:nvPr/>
          </p:nvSpPr>
          <p:spPr>
            <a:xfrm>
              <a:off x="523875" y="1362075"/>
              <a:ext cx="2448721" cy="6000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Sampling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33B799F-EA60-3A91-0162-AEF6011D2376}"/>
              </a:ext>
            </a:extLst>
          </p:cNvPr>
          <p:cNvGrpSpPr/>
          <p:nvPr/>
        </p:nvGrpSpPr>
        <p:grpSpPr>
          <a:xfrm>
            <a:off x="559065" y="764768"/>
            <a:ext cx="2818168" cy="5250566"/>
            <a:chOff x="5967032" y="1094581"/>
            <a:chExt cx="2713819" cy="493504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732C4A6-D691-3019-07C2-0A21734B4510}"/>
                </a:ext>
              </a:extLst>
            </p:cNvPr>
            <p:cNvGrpSpPr/>
            <p:nvPr/>
          </p:nvGrpSpPr>
          <p:grpSpPr>
            <a:xfrm>
              <a:off x="5967032" y="1094581"/>
              <a:ext cx="2713819" cy="4935047"/>
              <a:chOff x="523875" y="1333673"/>
              <a:chExt cx="2456614" cy="4935047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A7EEEEF-DB35-CF2A-F7FA-D15626AE392B}"/>
                  </a:ext>
                </a:extLst>
              </p:cNvPr>
              <p:cNvSpPr/>
              <p:nvPr/>
            </p:nvSpPr>
            <p:spPr>
              <a:xfrm>
                <a:off x="523875" y="1362075"/>
                <a:ext cx="2448722" cy="4906645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B397D06-18BC-525E-EDD3-9EEE4F21A64A}"/>
                  </a:ext>
                </a:extLst>
              </p:cNvPr>
              <p:cNvSpPr/>
              <p:nvPr/>
            </p:nvSpPr>
            <p:spPr>
              <a:xfrm>
                <a:off x="531768" y="1333673"/>
                <a:ext cx="2448721" cy="60007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Feature Engineering</a:t>
                </a: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762DB2F-08CC-E7C2-FD0F-76C1540BF4C5}"/>
                </a:ext>
              </a:extLst>
            </p:cNvPr>
            <p:cNvSpPr txBox="1"/>
            <p:nvPr/>
          </p:nvSpPr>
          <p:spPr>
            <a:xfrm>
              <a:off x="5997612" y="2119780"/>
              <a:ext cx="2478766" cy="297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US" sz="1400" dirty="0">
                <a:solidFill>
                  <a:schemeClr val="bg2"/>
                </a:solidFill>
                <a:latin typeface="BentonSans Regular" panose="02000503000000020004" pitchFamily="2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748EEB1-5447-7821-D325-B4D62F31A637}"/>
              </a:ext>
            </a:extLst>
          </p:cNvPr>
          <p:cNvGrpSpPr/>
          <p:nvPr/>
        </p:nvGrpSpPr>
        <p:grpSpPr>
          <a:xfrm>
            <a:off x="9926009" y="764768"/>
            <a:ext cx="2011576" cy="5250566"/>
            <a:chOff x="8757856" y="1122982"/>
            <a:chExt cx="2705101" cy="490664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BA2D43A-E247-5FD3-CC62-839B43B27597}"/>
                </a:ext>
              </a:extLst>
            </p:cNvPr>
            <p:cNvGrpSpPr/>
            <p:nvPr/>
          </p:nvGrpSpPr>
          <p:grpSpPr>
            <a:xfrm>
              <a:off x="8757856" y="1122982"/>
              <a:ext cx="2705101" cy="4906645"/>
              <a:chOff x="523875" y="1362075"/>
              <a:chExt cx="2448722" cy="490664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1E7225E-8553-804F-E3E8-5D29D8CB7E93}"/>
                  </a:ext>
                </a:extLst>
              </p:cNvPr>
              <p:cNvSpPr/>
              <p:nvPr/>
            </p:nvSpPr>
            <p:spPr>
              <a:xfrm>
                <a:off x="523875" y="1362075"/>
                <a:ext cx="2448722" cy="4906645"/>
              </a:xfrm>
              <a:prstGeom prst="rect">
                <a:avLst/>
              </a:prstGeom>
              <a:noFill/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FE53EC8-17B2-727E-80F5-A215AE8BD138}"/>
                  </a:ext>
                </a:extLst>
              </p:cNvPr>
              <p:cNvSpPr/>
              <p:nvPr/>
            </p:nvSpPr>
            <p:spPr>
              <a:xfrm>
                <a:off x="523875" y="1362075"/>
                <a:ext cx="2448721" cy="60007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Any other Dimension?</a:t>
                </a: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08598F2-62C3-F57C-DC98-DB5DC6EAD219}"/>
                </a:ext>
              </a:extLst>
            </p:cNvPr>
            <p:cNvSpPr txBox="1"/>
            <p:nvPr/>
          </p:nvSpPr>
          <p:spPr>
            <a:xfrm>
              <a:off x="8886919" y="1750201"/>
              <a:ext cx="2446972" cy="416688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>
                  <a:solidFill>
                    <a:schemeClr val="bg2"/>
                  </a:solidFill>
                  <a:latin typeface="BentonSans Regular" panose="02000503000000020004" pitchFamily="2" charset="0"/>
                </a:rPr>
                <a:t>&lt;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bg2"/>
                  </a:solidFill>
                  <a:latin typeface="BentonSans Regular" panose="02000503000000020004" pitchFamily="2" charset="0"/>
                </a:rPr>
                <a:t>Integration of additional datasets – Use the 3 three additional datasets to provide more context and enrich feature space.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chemeClr val="bg2"/>
                  </a:solidFill>
                  <a:latin typeface="BentonSans Regular" panose="02000503000000020004" pitchFamily="2" charset="0"/>
                </a:rPr>
                <a:t>Data fusion strategies – Develop techniques to merge multi-source data effectively, preserving temporal and user-linkage consistency.</a:t>
              </a:r>
            </a:p>
            <a:p>
              <a:r>
                <a:rPr lang="en-US" sz="1400" dirty="0">
                  <a:solidFill>
                    <a:schemeClr val="bg2"/>
                  </a:solidFill>
                  <a:latin typeface="BentonSans Regular" panose="02000503000000020004" pitchFamily="2" charset="0"/>
                </a:rPr>
                <a:t>&gt;</a:t>
              </a:r>
            </a:p>
          </p:txBody>
        </p:sp>
      </p:grpSp>
      <p:sp>
        <p:nvSpPr>
          <p:cNvPr id="8" name="Rectangle 3">
            <a:extLst>
              <a:ext uri="{FF2B5EF4-FFF2-40B4-BE49-F238E27FC236}">
                <a16:creationId xmlns:a16="http://schemas.microsoft.com/office/drawing/2014/main" id="{6AA2290A-5104-859C-8868-7FC4B0BA2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599" y="1226555"/>
            <a:ext cx="2244313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temporal sampling technique was used based on the event timestamp 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id4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dataset was chronologically sorted, and a 90:10 split was performed: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First 90% → Training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Last 10% → Validation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Reason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approach mimics real-world scenarios, prevents data leakage, and ensures better generalization to future customer behavior.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DED918-4AF2-9F6B-7179-2933BBCB3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557" y="1428904"/>
            <a:ext cx="2482604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&lt;Performed the following major feature engineering steps: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 time-based features 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time_since_last_event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time_until_next_event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etc.)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Derived offer interaction metrics 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offer_ctr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offer_total_interactions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Engineered session-level behavior features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Dropped high-null columns (&gt;90%)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Removed leaky features (high ROC AUC with target)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Post-feature pruning to retain only impactful features for MAP@7</a:t>
            </a:r>
          </a:p>
        </p:txBody>
      </p:sp>
    </p:spTree>
    <p:extLst>
      <p:ext uri="{BB962C8B-B14F-4D97-AF65-F5344CB8AC3E}">
        <p14:creationId xmlns:p14="http://schemas.microsoft.com/office/powerpoint/2010/main" val="3528573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3B0EF1EF-B355-03E5-533B-5D038387A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907" y="262162"/>
            <a:ext cx="10972800" cy="996795"/>
          </a:xfrm>
        </p:spPr>
        <p:txBody>
          <a:bodyPr/>
          <a:lstStyle/>
          <a:p>
            <a:r>
              <a:rPr lang="en-US" dirty="0"/>
              <a:t>Feature Engineering &amp; Selection 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9E17BE-6A23-444B-AFD9-2164A9EB1DA5}"/>
              </a:ext>
            </a:extLst>
          </p:cNvPr>
          <p:cNvSpPr txBox="1"/>
          <p:nvPr/>
        </p:nvSpPr>
        <p:spPr>
          <a:xfrm>
            <a:off x="148218" y="621292"/>
            <a:ext cx="12043782" cy="331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10000"/>
              </a:lnSpc>
              <a:spcAft>
                <a:spcPts val="400"/>
              </a:spcAft>
              <a:buFont typeface="Wingdings" panose="05000000000000000000" pitchFamily="2" charset="2"/>
              <a:buChar char="ü"/>
            </a:pPr>
            <a:r>
              <a:rPr lang="en-US" sz="1500" dirty="0">
                <a:solidFill>
                  <a:schemeClr val="tx1"/>
                </a:solidFill>
                <a:latin typeface="BentonSans Regular" panose="02000503000000020004" pitchFamily="2" charset="0"/>
              </a:rPr>
              <a:t>The following features were created/engineered …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9853AA8-F23E-03DB-A255-7B649A7C4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273816"/>
              </p:ext>
            </p:extLst>
          </p:nvPr>
        </p:nvGraphicFramePr>
        <p:xfrm>
          <a:off x="372671" y="1074356"/>
          <a:ext cx="5917722" cy="5096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280">
                  <a:extLst>
                    <a:ext uri="{9D8B030D-6E8A-4147-A177-3AD203B41FA5}">
                      <a16:colId xmlns:a16="http://schemas.microsoft.com/office/drawing/2014/main" val="3784020868"/>
                    </a:ext>
                  </a:extLst>
                </a:gridCol>
                <a:gridCol w="5065442">
                  <a:extLst>
                    <a:ext uri="{9D8B030D-6E8A-4147-A177-3AD203B41FA5}">
                      <a16:colId xmlns:a16="http://schemas.microsoft.com/office/drawing/2014/main" val="1631718634"/>
                    </a:ext>
                  </a:extLst>
                </a:gridCol>
              </a:tblGrid>
              <a:tr h="676187"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 err="1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Feature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102873"/>
                  </a:ext>
                </a:extLst>
              </a:tr>
              <a:tr h="911009">
                <a:tc>
                  <a:txBody>
                    <a:bodyPr/>
                    <a:lstStyle/>
                    <a:p>
                      <a:r>
                        <a:rPr lang="en-US" dirty="0"/>
                        <a:t>    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time_until_next_event</a:t>
                      </a:r>
                      <a:r>
                        <a:rPr lang="en-US" dirty="0"/>
                        <a:t> :-</a:t>
                      </a:r>
                      <a:r>
                        <a:rPr lang="en-US" sz="1600" dirty="0"/>
                        <a:t>time remaining until the customer’s next recorded interaction or scheduled event.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080309"/>
                  </a:ext>
                </a:extLst>
              </a:tr>
              <a:tr h="676187">
                <a:tc>
                  <a:txBody>
                    <a:bodyPr/>
                    <a:lstStyle/>
                    <a:p>
                      <a:r>
                        <a:rPr lang="en-US" dirty="0"/>
                        <a:t>    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time_since_last_event</a:t>
                      </a:r>
                      <a:r>
                        <a:rPr lang="en-US" dirty="0"/>
                        <a:t>  :-</a:t>
                      </a:r>
                      <a:r>
                        <a:rPr lang="en-US" sz="1600" dirty="0"/>
                        <a:t>Time elapsed since the customer’s most recent recorded interaction or event.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25877"/>
                  </a:ext>
                </a:extLst>
              </a:tr>
              <a:tr h="676187">
                <a:tc>
                  <a:txBody>
                    <a:bodyPr/>
                    <a:lstStyle/>
                    <a:p>
                      <a:r>
                        <a:rPr lang="en-US" dirty="0"/>
                        <a:t>    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time_since_session_start</a:t>
                      </a:r>
                      <a:r>
                        <a:rPr lang="en-US" dirty="0"/>
                        <a:t> :-</a:t>
                      </a:r>
                      <a:r>
                        <a:rPr lang="en-US" sz="1600" dirty="0"/>
                        <a:t>Duration since the beginning of the current customer session.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229919"/>
                  </a:ext>
                </a:extLst>
              </a:tr>
              <a:tr h="676187">
                <a:tc>
                  <a:txBody>
                    <a:bodyPr/>
                    <a:lstStyle/>
                    <a:p>
                      <a:r>
                        <a:rPr lang="en-US" dirty="0"/>
                        <a:t>    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1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offer_ctr</a:t>
                      </a:r>
                      <a:r>
                        <a:rPr lang="en-US" sz="1600" dirty="0"/>
                        <a:t> :- Click-through rate of the offer, calculated as positives divided by total interactions.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030310"/>
                  </a:ext>
                </a:extLst>
              </a:tr>
              <a:tr h="676187">
                <a:tc>
                  <a:txBody>
                    <a:bodyPr/>
                    <a:lstStyle/>
                    <a:p>
                      <a:r>
                        <a:rPr lang="en-US" dirty="0"/>
                        <a:t>    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offer_total_interactions</a:t>
                      </a:r>
                      <a:r>
                        <a:rPr lang="en-US" dirty="0"/>
                        <a:t>:- </a:t>
                      </a:r>
                      <a:r>
                        <a:rPr lang="en-US" sz="1600" dirty="0"/>
                        <a:t>Total number of interactions made with a specific offer by all users.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525295"/>
                  </a:ext>
                </a:extLst>
              </a:tr>
              <a:tr h="804464">
                <a:tc>
                  <a:txBody>
                    <a:bodyPr/>
                    <a:lstStyle/>
                    <a:p>
                      <a:r>
                        <a:rPr lang="en-US" dirty="0"/>
                        <a:t>    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offer_total_positives</a:t>
                      </a:r>
                      <a:r>
                        <a:rPr lang="en-US" dirty="0"/>
                        <a:t>:- </a:t>
                      </a:r>
                      <a:r>
                        <a:rPr lang="en-US" sz="1600" dirty="0"/>
                        <a:t>Count of positive responses (clicks) received for a particular offer.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034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160458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0F336D-68C5-6127-997D-55D1477730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4</a:t>
            </a:fld>
            <a:endParaRPr lang="en-US">
              <a:solidFill>
                <a:srgbClr val="006AD2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7C537A2-0683-6D1B-649F-AD40AAEB9437}"/>
              </a:ext>
            </a:extLst>
          </p:cNvPr>
          <p:cNvSpPr/>
          <p:nvPr/>
        </p:nvSpPr>
        <p:spPr>
          <a:xfrm>
            <a:off x="316469" y="184780"/>
            <a:ext cx="5204477" cy="47412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entonSans Regular" panose="02000503000000020004" pitchFamily="2" charset="0"/>
              </a:rPr>
              <a:t>Top 10 Features in the Final Solution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EE2DA44-14DD-6DAA-429F-8971D23C3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779768"/>
              </p:ext>
            </p:extLst>
          </p:nvPr>
        </p:nvGraphicFramePr>
        <p:xfrm>
          <a:off x="708877" y="740393"/>
          <a:ext cx="4419660" cy="5559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840">
                  <a:extLst>
                    <a:ext uri="{9D8B030D-6E8A-4147-A177-3AD203B41FA5}">
                      <a16:colId xmlns:a16="http://schemas.microsoft.com/office/drawing/2014/main" val="3522529227"/>
                    </a:ext>
                  </a:extLst>
                </a:gridCol>
                <a:gridCol w="1850810">
                  <a:extLst>
                    <a:ext uri="{9D8B030D-6E8A-4147-A177-3AD203B41FA5}">
                      <a16:colId xmlns:a16="http://schemas.microsoft.com/office/drawing/2014/main" val="1457327390"/>
                    </a:ext>
                  </a:extLst>
                </a:gridCol>
                <a:gridCol w="1727010">
                  <a:extLst>
                    <a:ext uri="{9D8B030D-6E8A-4147-A177-3AD203B41FA5}">
                      <a16:colId xmlns:a16="http://schemas.microsoft.com/office/drawing/2014/main" val="34562773"/>
                    </a:ext>
                  </a:extLst>
                </a:gridCol>
              </a:tblGrid>
              <a:tr h="653158">
                <a:tc>
                  <a:txBody>
                    <a:bodyPr/>
                    <a:lstStyle/>
                    <a:p>
                      <a:r>
                        <a:rPr lang="en-US" dirty="0"/>
                        <a:t> Rank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 (by gain)%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165635"/>
                  </a:ext>
                </a:extLst>
              </a:tr>
              <a:tr h="653158">
                <a:tc>
                  <a:txBody>
                    <a:bodyPr/>
                    <a:lstStyle/>
                    <a:p>
                      <a:r>
                        <a:rPr lang="en-US" dirty="0"/>
                        <a:t>      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time_until_next_event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5.83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207431"/>
                  </a:ext>
                </a:extLst>
              </a:tr>
              <a:tr h="653158">
                <a:tc>
                  <a:txBody>
                    <a:bodyPr/>
                    <a:lstStyle/>
                    <a:p>
                      <a:r>
                        <a:rPr lang="en-US" dirty="0"/>
                        <a:t>      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time_since_last_event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3.63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533235"/>
                  </a:ext>
                </a:extLst>
              </a:tr>
              <a:tr h="468163">
                <a:tc>
                  <a:txBody>
                    <a:bodyPr/>
                    <a:lstStyle/>
                    <a:p>
                      <a:r>
                        <a:rPr lang="en-US" dirty="0"/>
                        <a:t>      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2.37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657050"/>
                  </a:ext>
                </a:extLst>
              </a:tr>
              <a:tr h="457595">
                <a:tc>
                  <a:txBody>
                    <a:bodyPr/>
                    <a:lstStyle/>
                    <a:p>
                      <a:r>
                        <a:rPr lang="en-US" dirty="0"/>
                        <a:t>      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offer_ctr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2.10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656201"/>
                  </a:ext>
                </a:extLst>
              </a:tr>
              <a:tr h="473939">
                <a:tc>
                  <a:txBody>
                    <a:bodyPr/>
                    <a:lstStyle/>
                    <a:p>
                      <a:r>
                        <a:rPr lang="en-US" dirty="0"/>
                        <a:t>      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f206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1.05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514052"/>
                  </a:ext>
                </a:extLst>
              </a:tr>
              <a:tr h="473939">
                <a:tc>
                  <a:txBody>
                    <a:bodyPr/>
                    <a:lstStyle/>
                    <a:p>
                      <a:r>
                        <a:rPr lang="en-US" dirty="0"/>
                        <a:t>      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f314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0.98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267133"/>
                  </a:ext>
                </a:extLst>
              </a:tr>
              <a:tr h="392225">
                <a:tc>
                  <a:txBody>
                    <a:bodyPr/>
                    <a:lstStyle/>
                    <a:p>
                      <a:r>
                        <a:rPr lang="en-US" dirty="0"/>
                        <a:t>      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0.97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58715"/>
                  </a:ext>
                </a:extLst>
              </a:tr>
              <a:tr h="446701">
                <a:tc>
                  <a:txBody>
                    <a:bodyPr/>
                    <a:lstStyle/>
                    <a:p>
                      <a:r>
                        <a:rPr lang="en-US" dirty="0"/>
                        <a:t>      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192099"/>
                  </a:ext>
                </a:extLst>
              </a:tr>
              <a:tr h="414015">
                <a:tc>
                  <a:txBody>
                    <a:bodyPr/>
                    <a:lstStyle/>
                    <a:p>
                      <a:r>
                        <a:rPr lang="en-US" dirty="0"/>
                        <a:t>      9.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f358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0.91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019270"/>
                  </a:ext>
                </a:extLst>
              </a:tr>
              <a:tr h="473543">
                <a:tc>
                  <a:txBody>
                    <a:bodyPr/>
                    <a:lstStyle/>
                    <a:p>
                      <a:r>
                        <a:rPr lang="en-US" dirty="0"/>
                        <a:t>     10.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29088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FA95AEE-FB8C-6709-F333-005FD891F398}"/>
              </a:ext>
            </a:extLst>
          </p:cNvPr>
          <p:cNvSpPr txBox="1"/>
          <p:nvPr/>
        </p:nvSpPr>
        <p:spPr>
          <a:xfrm>
            <a:off x="6141969" y="421623"/>
            <a:ext cx="5269823" cy="4335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400"/>
              </a:spcAft>
            </a:pPr>
            <a:endParaRPr lang="en-US" sz="1500" dirty="0">
              <a:latin typeface="BentonSans Regular" panose="02000503000000020004" pitchFamily="2" charset="0"/>
            </a:endParaRPr>
          </a:p>
          <a:p>
            <a:pPr>
              <a:lnSpc>
                <a:spcPct val="110000"/>
              </a:lnSpc>
              <a:spcAft>
                <a:spcPts val="400"/>
              </a:spcAft>
            </a:pPr>
            <a:r>
              <a:rPr lang="en-US" sz="1700" b="1" dirty="0">
                <a:latin typeface="BentonSans Regular" panose="02000503000000020004" pitchFamily="2" charset="0"/>
              </a:rPr>
              <a:t>Mention about any feature selection that was used</a:t>
            </a:r>
          </a:p>
          <a:p>
            <a:pPr>
              <a:lnSpc>
                <a:spcPct val="110000"/>
              </a:lnSpc>
              <a:spcAft>
                <a:spcPts val="400"/>
              </a:spcAft>
            </a:pPr>
            <a:r>
              <a:rPr lang="en-US" sz="1500" b="1" dirty="0">
                <a:latin typeface="BentonSans Regular" panose="02000503000000020004" pitchFamily="2" charset="0"/>
              </a:rPr>
              <a:t>✅ High Null Columns Dropped</a:t>
            </a:r>
          </a:p>
          <a:p>
            <a:pPr>
              <a:lnSpc>
                <a:spcPct val="110000"/>
              </a:lnSpc>
              <a:spcAft>
                <a:spcPts val="400"/>
              </a:spcAft>
            </a:pPr>
            <a:r>
              <a:rPr lang="en-US" sz="1500" dirty="0">
                <a:latin typeface="BentonSans Regular" panose="02000503000000020004" pitchFamily="2" charset="0"/>
              </a:rPr>
              <a:t>     -&gt;Removed features with more than 90% missing values to </a:t>
            </a:r>
          </a:p>
          <a:p>
            <a:pPr>
              <a:lnSpc>
                <a:spcPct val="110000"/>
              </a:lnSpc>
              <a:spcAft>
                <a:spcPts val="400"/>
              </a:spcAft>
            </a:pPr>
            <a:r>
              <a:rPr lang="en-US" sz="1500" dirty="0">
                <a:latin typeface="BentonSans Regular" panose="02000503000000020004" pitchFamily="2" charset="0"/>
              </a:rPr>
              <a:t>         reduce noise and prevent overfitting.</a:t>
            </a:r>
          </a:p>
          <a:p>
            <a:pPr>
              <a:lnSpc>
                <a:spcPct val="110000"/>
              </a:lnSpc>
              <a:spcAft>
                <a:spcPts val="400"/>
              </a:spcAft>
            </a:pPr>
            <a:r>
              <a:rPr lang="en-US" sz="1500" b="1" dirty="0">
                <a:latin typeface="BentonSans Regular" panose="02000503000000020004" pitchFamily="2" charset="0"/>
              </a:rPr>
              <a:t>✅ Dropped Leaky Features (High ROC AUC with y)</a:t>
            </a:r>
          </a:p>
          <a:p>
            <a:pPr>
              <a:lnSpc>
                <a:spcPct val="110000"/>
              </a:lnSpc>
              <a:spcAft>
                <a:spcPts val="400"/>
              </a:spcAft>
            </a:pPr>
            <a:r>
              <a:rPr lang="en-US" sz="1500" dirty="0">
                <a:latin typeface="BentonSans Regular" panose="02000503000000020004" pitchFamily="2" charset="0"/>
              </a:rPr>
              <a:t>    -&gt;Removed features showing unusually high individual ROC</a:t>
            </a:r>
          </a:p>
          <a:p>
            <a:pPr>
              <a:lnSpc>
                <a:spcPct val="110000"/>
              </a:lnSpc>
              <a:spcAft>
                <a:spcPts val="400"/>
              </a:spcAft>
            </a:pPr>
            <a:r>
              <a:rPr lang="en-US" sz="1500" dirty="0">
                <a:latin typeface="BentonSans Regular" panose="02000503000000020004" pitchFamily="2" charset="0"/>
              </a:rPr>
              <a:t>        AUC scores with the target variable.</a:t>
            </a:r>
          </a:p>
          <a:p>
            <a:pPr>
              <a:lnSpc>
                <a:spcPct val="110000"/>
              </a:lnSpc>
              <a:spcAft>
                <a:spcPts val="400"/>
              </a:spcAft>
            </a:pPr>
            <a:r>
              <a:rPr lang="en-US" sz="1500" dirty="0">
                <a:latin typeface="BentonSans Regular" panose="02000503000000020004" pitchFamily="2" charset="0"/>
              </a:rPr>
              <a:t>    -&gt;These features likely contained leakage, which could lead to</a:t>
            </a:r>
          </a:p>
          <a:p>
            <a:pPr>
              <a:lnSpc>
                <a:spcPct val="110000"/>
              </a:lnSpc>
              <a:spcAft>
                <a:spcPts val="400"/>
              </a:spcAft>
            </a:pPr>
            <a:r>
              <a:rPr lang="en-US" sz="1500" dirty="0">
                <a:latin typeface="BentonSans Regular" panose="02000503000000020004" pitchFamily="2" charset="0"/>
              </a:rPr>
              <a:t>         overfitting and poor generalization.</a:t>
            </a:r>
          </a:p>
          <a:p>
            <a:pPr>
              <a:lnSpc>
                <a:spcPct val="110000"/>
              </a:lnSpc>
              <a:spcAft>
                <a:spcPts val="400"/>
              </a:spcAft>
            </a:pPr>
            <a:r>
              <a:rPr lang="en-US" sz="1500" b="1" dirty="0">
                <a:latin typeface="BentonSans Regular" panose="02000503000000020004" pitchFamily="2" charset="0"/>
              </a:rPr>
              <a:t>✅ Post-Feature Engineering Pruning</a:t>
            </a:r>
          </a:p>
          <a:p>
            <a:pPr>
              <a:lnSpc>
                <a:spcPct val="110000"/>
              </a:lnSpc>
              <a:spcAft>
                <a:spcPts val="400"/>
              </a:spcAft>
            </a:pPr>
            <a:r>
              <a:rPr lang="en-US" sz="1500" dirty="0">
                <a:latin typeface="BentonSans Regular" panose="02000503000000020004" pitchFamily="2" charset="0"/>
              </a:rPr>
              <a:t>    -&gt;After engineering new features (like time-based and session</a:t>
            </a:r>
          </a:p>
          <a:p>
            <a:pPr>
              <a:lnSpc>
                <a:spcPct val="110000"/>
              </a:lnSpc>
              <a:spcAft>
                <a:spcPts val="400"/>
              </a:spcAft>
            </a:pPr>
            <a:r>
              <a:rPr lang="en-US" sz="1500" dirty="0">
                <a:latin typeface="BentonSans Regular" panose="02000503000000020004" pitchFamily="2" charset="0"/>
              </a:rPr>
              <a:t>       features), we evaluated their importance and retained only</a:t>
            </a:r>
          </a:p>
          <a:p>
            <a:pPr>
              <a:lnSpc>
                <a:spcPct val="110000"/>
              </a:lnSpc>
              <a:spcAft>
                <a:spcPts val="400"/>
              </a:spcAft>
            </a:pPr>
            <a:r>
              <a:rPr lang="en-US" sz="1500" dirty="0">
                <a:latin typeface="BentonSans Regular" panose="02000503000000020004" pitchFamily="2" charset="0"/>
              </a:rPr>
              <a:t>       those contributing meaningfully to MAP@7 performance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D9B41D3-97A0-D34D-F3CD-CA2BB17AF993}"/>
              </a:ext>
            </a:extLst>
          </p:cNvPr>
          <p:cNvCxnSpPr/>
          <p:nvPr/>
        </p:nvCxnSpPr>
        <p:spPr>
          <a:xfrm>
            <a:off x="5831457" y="103296"/>
            <a:ext cx="0" cy="652754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200767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7C537A2-0683-6D1B-649F-AD40AAEB9437}"/>
              </a:ext>
            </a:extLst>
          </p:cNvPr>
          <p:cNvSpPr/>
          <p:nvPr/>
        </p:nvSpPr>
        <p:spPr>
          <a:xfrm>
            <a:off x="278167" y="891577"/>
            <a:ext cx="11606175" cy="51829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entonSans Regular" panose="02000503000000020004" pitchFamily="2" charset="0"/>
              </a:rPr>
              <a:t>Detailed overview of the Sampling Technique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3B0EF1EF-B355-03E5-533B-5D038387A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907" y="262162"/>
            <a:ext cx="10972800" cy="996795"/>
          </a:xfrm>
        </p:spPr>
        <p:txBody>
          <a:bodyPr/>
          <a:lstStyle/>
          <a:p>
            <a:r>
              <a:rPr lang="en-US" dirty="0"/>
              <a:t>Sampling Technique Used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A95AEE-FB8C-6709-F333-005FD891F398}"/>
              </a:ext>
            </a:extLst>
          </p:cNvPr>
          <p:cNvSpPr txBox="1"/>
          <p:nvPr/>
        </p:nvSpPr>
        <p:spPr>
          <a:xfrm>
            <a:off x="283918" y="1722123"/>
            <a:ext cx="9806866" cy="33841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400"/>
              </a:spcAft>
            </a:pPr>
            <a:r>
              <a:rPr lang="en-US" sz="1500" dirty="0">
                <a:latin typeface="BentonSans Regular" panose="02000503000000020004" pitchFamily="2" charset="0"/>
              </a:rPr>
              <a:t>✅ </a:t>
            </a:r>
            <a:r>
              <a:rPr lang="en-US" sz="1500" b="1" dirty="0">
                <a:latin typeface="BentonSans Regular" panose="02000503000000020004" pitchFamily="2" charset="0"/>
              </a:rPr>
              <a:t>Sampling Technique Used</a:t>
            </a:r>
          </a:p>
          <a:p>
            <a:pPr>
              <a:lnSpc>
                <a:spcPct val="110000"/>
              </a:lnSpc>
              <a:spcAft>
                <a:spcPts val="400"/>
              </a:spcAft>
            </a:pPr>
            <a:r>
              <a:rPr lang="en-US" sz="1500" dirty="0">
                <a:latin typeface="BentonSans Regular" panose="02000503000000020004" pitchFamily="2" charset="0"/>
              </a:rPr>
              <a:t>      We employed a temporal sampling strategy based on the id4 column, which is event timestamp:</a:t>
            </a:r>
          </a:p>
          <a:p>
            <a:pPr>
              <a:lnSpc>
                <a:spcPct val="110000"/>
              </a:lnSpc>
              <a:spcAft>
                <a:spcPts val="400"/>
              </a:spcAft>
            </a:pPr>
            <a:r>
              <a:rPr lang="en-US" sz="1500" dirty="0">
                <a:latin typeface="BentonSans Regular" panose="02000503000000020004" pitchFamily="2" charset="0"/>
              </a:rPr>
              <a:t>      The dataset was sorted chronologically using id4.</a:t>
            </a:r>
          </a:p>
          <a:p>
            <a:pPr>
              <a:lnSpc>
                <a:spcPct val="110000"/>
              </a:lnSpc>
              <a:spcAft>
                <a:spcPts val="400"/>
              </a:spcAft>
            </a:pPr>
            <a:r>
              <a:rPr lang="en-US" sz="1500" dirty="0">
                <a:latin typeface="BentonSans Regular" panose="02000503000000020004" pitchFamily="2" charset="0"/>
              </a:rPr>
              <a:t>      A 90:10 split was performed:</a:t>
            </a:r>
          </a:p>
          <a:p>
            <a:pPr>
              <a:lnSpc>
                <a:spcPct val="110000"/>
              </a:lnSpc>
              <a:spcAft>
                <a:spcPts val="400"/>
              </a:spcAft>
            </a:pPr>
            <a:r>
              <a:rPr lang="en-US" sz="1500" dirty="0">
                <a:latin typeface="BentonSans Regular" panose="02000503000000020004" pitchFamily="2" charset="0"/>
              </a:rPr>
              <a:t>          First 90% → Used as Training Set</a:t>
            </a:r>
          </a:p>
          <a:p>
            <a:pPr>
              <a:lnSpc>
                <a:spcPct val="110000"/>
              </a:lnSpc>
              <a:spcAft>
                <a:spcPts val="400"/>
              </a:spcAft>
            </a:pPr>
            <a:r>
              <a:rPr lang="en-US" sz="1500" dirty="0">
                <a:latin typeface="BentonSans Regular" panose="02000503000000020004" pitchFamily="2" charset="0"/>
              </a:rPr>
              <a:t>          Last 10% → Used as Validation Set</a:t>
            </a:r>
          </a:p>
          <a:p>
            <a:pPr>
              <a:lnSpc>
                <a:spcPct val="110000"/>
              </a:lnSpc>
              <a:spcAft>
                <a:spcPts val="400"/>
              </a:spcAft>
            </a:pPr>
            <a:r>
              <a:rPr lang="en-US" sz="1500" dirty="0">
                <a:latin typeface="BentonSans Regular" panose="02000503000000020004" pitchFamily="2" charset="0"/>
              </a:rPr>
              <a:t>✅ </a:t>
            </a:r>
            <a:r>
              <a:rPr lang="en-US" sz="1500" b="1" dirty="0">
                <a:latin typeface="BentonSans Regular" panose="02000503000000020004" pitchFamily="2" charset="0"/>
              </a:rPr>
              <a:t>Why this Sampling Strategy?</a:t>
            </a:r>
          </a:p>
          <a:p>
            <a:pPr>
              <a:lnSpc>
                <a:spcPct val="110000"/>
              </a:lnSpc>
              <a:spcAft>
                <a:spcPts val="400"/>
              </a:spcAft>
            </a:pPr>
            <a:r>
              <a:rPr lang="en-US" sz="1500" dirty="0">
                <a:latin typeface="BentonSans Regular" panose="02000503000000020004" pitchFamily="2" charset="0"/>
              </a:rPr>
              <a:t>      Mimics real-world deployment where future events are predicted using past data.</a:t>
            </a:r>
          </a:p>
          <a:p>
            <a:pPr>
              <a:lnSpc>
                <a:spcPct val="110000"/>
              </a:lnSpc>
              <a:spcAft>
                <a:spcPts val="400"/>
              </a:spcAft>
            </a:pPr>
            <a:r>
              <a:rPr lang="en-US" sz="1500" dirty="0">
                <a:latin typeface="BentonSans Regular" panose="02000503000000020004" pitchFamily="2" charset="0"/>
              </a:rPr>
              <a:t>      Prevents data leakage, as validation events occur after training events.</a:t>
            </a:r>
          </a:p>
          <a:p>
            <a:pPr>
              <a:lnSpc>
                <a:spcPct val="110000"/>
              </a:lnSpc>
              <a:spcAft>
                <a:spcPts val="400"/>
              </a:spcAft>
            </a:pPr>
            <a:r>
              <a:rPr lang="en-US" sz="1500" dirty="0">
                <a:latin typeface="BentonSans Regular" panose="02000503000000020004" pitchFamily="2" charset="0"/>
              </a:rPr>
              <a:t>      Better reflects model generalization to unseen (future) customer behavior patterns.</a:t>
            </a:r>
          </a:p>
          <a:p>
            <a:pPr>
              <a:lnSpc>
                <a:spcPct val="110000"/>
              </a:lnSpc>
              <a:spcAft>
                <a:spcPts val="400"/>
              </a:spcAft>
            </a:pPr>
            <a:r>
              <a:rPr lang="en-US" sz="1500" dirty="0">
                <a:latin typeface="BentonSans Regular" panose="02000503000000020004" pitchFamily="2" charset="0"/>
              </a:rPr>
              <a:t>✅ </a:t>
            </a:r>
            <a:r>
              <a:rPr lang="en-US" sz="1500" b="1" dirty="0">
                <a:latin typeface="BentonSans Regular" panose="02000503000000020004" pitchFamily="2" charset="0"/>
              </a:rPr>
              <a:t>Impact of Sampling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7420E65-EF69-607F-AA02-80556127F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344658"/>
              </p:ext>
            </p:extLst>
          </p:nvPr>
        </p:nvGraphicFramePr>
        <p:xfrm>
          <a:off x="461993" y="5169754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4711152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18107404"/>
                    </a:ext>
                  </a:extLst>
                </a:gridCol>
                <a:gridCol w="2593675">
                  <a:extLst>
                    <a:ext uri="{9D8B030D-6E8A-4147-A177-3AD203B41FA5}">
                      <a16:colId xmlns:a16="http://schemas.microsoft.com/office/drawing/2014/main" val="4015387679"/>
                    </a:ext>
                  </a:extLst>
                </a:gridCol>
                <a:gridCol w="1470325">
                  <a:extLst>
                    <a:ext uri="{9D8B030D-6E8A-4147-A177-3AD203B41FA5}">
                      <a16:colId xmlns:a16="http://schemas.microsoft.com/office/drawing/2014/main" val="2647196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       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Before 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Sampling(Train)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598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/>
                        <a:t>     Row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          770164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                693147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      77017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7413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/>
                        <a:t>  Event Rate (CTR)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            4.81%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                 4.85%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       4.50%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036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1247282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7C537A2-0683-6D1B-649F-AD40AAEB9437}"/>
              </a:ext>
            </a:extLst>
          </p:cNvPr>
          <p:cNvSpPr/>
          <p:nvPr/>
        </p:nvSpPr>
        <p:spPr>
          <a:xfrm>
            <a:off x="278167" y="953178"/>
            <a:ext cx="11606175" cy="518299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entonSans Regular" panose="02000503000000020004" pitchFamily="2" charset="0"/>
              </a:rPr>
              <a:t>Detailed overview of the Modeling Technique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3B0EF1EF-B355-03E5-533B-5D038387A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907" y="262162"/>
            <a:ext cx="10972800" cy="996795"/>
          </a:xfrm>
        </p:spPr>
        <p:txBody>
          <a:bodyPr/>
          <a:lstStyle/>
          <a:p>
            <a:r>
              <a:rPr lang="en-US" dirty="0"/>
              <a:t>Model Technique/Algorithm Details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9E17BE-6A23-444B-AFD9-2164A9EB1DA5}"/>
              </a:ext>
            </a:extLst>
          </p:cNvPr>
          <p:cNvSpPr txBox="1"/>
          <p:nvPr/>
        </p:nvSpPr>
        <p:spPr>
          <a:xfrm>
            <a:off x="148218" y="621292"/>
            <a:ext cx="12043782" cy="331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10000"/>
              </a:lnSpc>
              <a:spcAft>
                <a:spcPts val="400"/>
              </a:spcAft>
              <a:buFont typeface="Wingdings" panose="05000000000000000000" pitchFamily="2" charset="2"/>
              <a:buChar char="ü"/>
            </a:pPr>
            <a:r>
              <a:rPr lang="en-US" sz="1500" b="1" dirty="0" err="1">
                <a:latin typeface="BentonSans Regular" panose="02000503000000020004" pitchFamily="2" charset="0"/>
              </a:rPr>
              <a:t>XGBRanker</a:t>
            </a:r>
            <a:r>
              <a:rPr lang="en-US" sz="1500" b="1" dirty="0">
                <a:solidFill>
                  <a:schemeClr val="tx1"/>
                </a:solidFill>
                <a:latin typeface="BentonSans Regular" panose="02000503000000020004" pitchFamily="2" charset="0"/>
              </a:rPr>
              <a:t> </a:t>
            </a:r>
            <a:r>
              <a:rPr lang="en-US" sz="1500" dirty="0">
                <a:latin typeface="BentonSans Regular" panose="02000503000000020004" pitchFamily="2" charset="0"/>
              </a:rPr>
              <a:t>gave best out of sample MAP score and was used as </a:t>
            </a:r>
            <a:r>
              <a:rPr lang="en-US" sz="1500" dirty="0">
                <a:solidFill>
                  <a:schemeClr val="tx1"/>
                </a:solidFill>
                <a:latin typeface="BentonSans Regular" panose="02000503000000020004" pitchFamily="2" charset="0"/>
              </a:rPr>
              <a:t>final modeling technique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A95AEE-FB8C-6709-F333-005FD891F398}"/>
              </a:ext>
            </a:extLst>
          </p:cNvPr>
          <p:cNvSpPr txBox="1"/>
          <p:nvPr/>
        </p:nvSpPr>
        <p:spPr>
          <a:xfrm>
            <a:off x="278167" y="1854060"/>
            <a:ext cx="9806866" cy="18596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400"/>
              </a:spcAft>
            </a:pPr>
            <a:r>
              <a:rPr lang="en-US" sz="1500" b="1" dirty="0">
                <a:latin typeface="BentonSans Regular" panose="02000503000000020004" pitchFamily="2" charset="0"/>
              </a:rPr>
              <a:t>✅ Final Modeling Technique: </a:t>
            </a:r>
            <a:r>
              <a:rPr lang="en-US" sz="1500" b="1" dirty="0" err="1">
                <a:latin typeface="BentonSans Regular" panose="02000503000000020004" pitchFamily="2" charset="0"/>
              </a:rPr>
              <a:t>XGBRanker</a:t>
            </a:r>
            <a:r>
              <a:rPr lang="en-US" sz="1500" b="1" dirty="0">
                <a:latin typeface="BentonSans Regular" panose="02000503000000020004" pitchFamily="2" charset="0"/>
              </a:rPr>
              <a:t> :</a:t>
            </a:r>
          </a:p>
          <a:p>
            <a:pPr>
              <a:lnSpc>
                <a:spcPct val="110000"/>
              </a:lnSpc>
              <a:spcAft>
                <a:spcPts val="400"/>
              </a:spcAft>
            </a:pPr>
            <a:r>
              <a:rPr lang="en-US" sz="1500" dirty="0">
                <a:latin typeface="BentonSans Regular" panose="02000503000000020004" pitchFamily="2" charset="0"/>
              </a:rPr>
              <a:t>      </a:t>
            </a:r>
            <a:r>
              <a:rPr lang="en-US" sz="1500" dirty="0" err="1">
                <a:latin typeface="BentonSans Regular" panose="02000503000000020004" pitchFamily="2" charset="0"/>
              </a:rPr>
              <a:t>XGBRanker</a:t>
            </a:r>
            <a:r>
              <a:rPr lang="en-US" sz="1500" dirty="0">
                <a:latin typeface="BentonSans Regular" panose="02000503000000020004" pitchFamily="2" charset="0"/>
              </a:rPr>
              <a:t> gave the best out-of-sample MAP@7 score and was chosen as the final model.</a:t>
            </a:r>
          </a:p>
          <a:p>
            <a:pPr>
              <a:lnSpc>
                <a:spcPct val="110000"/>
              </a:lnSpc>
              <a:spcAft>
                <a:spcPts val="400"/>
              </a:spcAft>
            </a:pPr>
            <a:r>
              <a:rPr lang="en-US" sz="1500" dirty="0">
                <a:latin typeface="BentonSans Regular" panose="02000503000000020004" pitchFamily="2" charset="0"/>
              </a:rPr>
              <a:t>     </a:t>
            </a:r>
            <a:r>
              <a:rPr lang="en-US" sz="1500" b="1" dirty="0">
                <a:latin typeface="BentonSans Regular" panose="02000503000000020004" pitchFamily="2" charset="0"/>
              </a:rPr>
              <a:t>Inner Workings of the Technique :</a:t>
            </a:r>
          </a:p>
          <a:p>
            <a:pPr>
              <a:lnSpc>
                <a:spcPct val="110000"/>
              </a:lnSpc>
              <a:spcAft>
                <a:spcPts val="400"/>
              </a:spcAft>
            </a:pPr>
            <a:r>
              <a:rPr lang="en-US" sz="1500" dirty="0">
                <a:latin typeface="BentonSans Regular" panose="02000503000000020004" pitchFamily="2" charset="0"/>
              </a:rPr>
              <a:t>      </a:t>
            </a:r>
            <a:r>
              <a:rPr lang="en-US" sz="1500" dirty="0" err="1">
                <a:latin typeface="BentonSans Regular" panose="02000503000000020004" pitchFamily="2" charset="0"/>
              </a:rPr>
              <a:t>XGBRanker</a:t>
            </a:r>
            <a:r>
              <a:rPr lang="en-US" sz="1500" dirty="0">
                <a:latin typeface="BentonSans Regular" panose="02000503000000020004" pitchFamily="2" charset="0"/>
              </a:rPr>
              <a:t> is a learning-to-rank algorithm based on </a:t>
            </a:r>
            <a:r>
              <a:rPr lang="en-US" sz="1500" dirty="0" err="1">
                <a:latin typeface="BentonSans Regular" panose="02000503000000020004" pitchFamily="2" charset="0"/>
              </a:rPr>
              <a:t>XGBoost</a:t>
            </a:r>
            <a:r>
              <a:rPr lang="en-US" sz="1500" dirty="0">
                <a:latin typeface="BentonSans Regular" panose="02000503000000020004" pitchFamily="2" charset="0"/>
              </a:rPr>
              <a:t>, optimized for ranking tasks.</a:t>
            </a:r>
          </a:p>
          <a:p>
            <a:pPr>
              <a:lnSpc>
                <a:spcPct val="110000"/>
              </a:lnSpc>
              <a:spcAft>
                <a:spcPts val="400"/>
              </a:spcAft>
            </a:pPr>
            <a:r>
              <a:rPr lang="en-US" sz="1500" dirty="0">
                <a:latin typeface="BentonSans Regular" panose="02000503000000020004" pitchFamily="2" charset="0"/>
              </a:rPr>
              <a:t>      It uses gradient boosting of decision trees and supports pairwise ranking loss like </a:t>
            </a:r>
            <a:r>
              <a:rPr lang="en-US" sz="1500" dirty="0" err="1">
                <a:latin typeface="BentonSans Regular" panose="02000503000000020004" pitchFamily="2" charset="0"/>
              </a:rPr>
              <a:t>rank:pairwise</a:t>
            </a:r>
            <a:r>
              <a:rPr lang="en-US" sz="1500" dirty="0">
                <a:latin typeface="BentonSans Regular" panose="02000503000000020004" pitchFamily="2" charset="0"/>
              </a:rPr>
              <a:t>.</a:t>
            </a:r>
          </a:p>
          <a:p>
            <a:pPr>
              <a:lnSpc>
                <a:spcPct val="110000"/>
              </a:lnSpc>
              <a:spcAft>
                <a:spcPts val="400"/>
              </a:spcAft>
            </a:pPr>
            <a:r>
              <a:rPr lang="en-US" sz="1500" dirty="0">
                <a:latin typeface="BentonSans Regular" panose="02000503000000020004" pitchFamily="2" charset="0"/>
              </a:rPr>
              <a:t>      Learns to rank offers per customer-date by minimizing errors in predicted relevance ordering.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409FE0-1A86-BD3C-7B08-32B1ECA925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07" y="3785693"/>
            <a:ext cx="6995055" cy="291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963111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1D9266-1EF2-2280-F474-AC82D25E90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7</a:t>
            </a:fld>
            <a:endParaRPr lang="en-US">
              <a:solidFill>
                <a:srgbClr val="006AD2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2ABD8E-B3E1-A8C2-AB6E-D5A8B66209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2438" y="218536"/>
            <a:ext cx="8678333" cy="5762445"/>
          </a:xfrm>
        </p:spPr>
        <p:txBody>
          <a:bodyPr/>
          <a:lstStyle/>
          <a:p>
            <a:r>
              <a:rPr lang="en-US" dirty="0"/>
              <a:t> </a:t>
            </a:r>
          </a:p>
          <a:p>
            <a:endParaRPr lang="en-US" b="1" dirty="0">
              <a:latin typeface="BentonSans Regular" panose="02000503000000020004" pitchFamily="2" charset="0"/>
            </a:endParaRPr>
          </a:p>
          <a:p>
            <a:r>
              <a:rPr lang="en-US" b="1" dirty="0">
                <a:latin typeface="BentonSans Regular" panose="02000503000000020004" pitchFamily="2" charset="0"/>
              </a:rPr>
              <a:t>✅ </a:t>
            </a:r>
            <a:r>
              <a:rPr lang="en-US" b="1" dirty="0"/>
              <a:t>Number of Final Variables Used :</a:t>
            </a:r>
          </a:p>
          <a:p>
            <a:r>
              <a:rPr lang="en-US" dirty="0"/>
              <a:t>      Final model used  total 339 features, including:</a:t>
            </a:r>
          </a:p>
          <a:p>
            <a:r>
              <a:rPr lang="en-US" dirty="0"/>
              <a:t>      Temporal activity patterns (sessions, gaps, </a:t>
            </a:r>
            <a:r>
              <a:rPr lang="en-US" dirty="0" err="1"/>
              <a:t>time_since_last_event</a:t>
            </a:r>
            <a:r>
              <a:rPr lang="en-US" dirty="0"/>
              <a:t>)</a:t>
            </a:r>
          </a:p>
          <a:p>
            <a:r>
              <a:rPr lang="en-US" dirty="0"/>
              <a:t>      Offer level features( like </a:t>
            </a:r>
            <a:r>
              <a:rPr lang="en-US" dirty="0" err="1"/>
              <a:t>offer_ctr</a:t>
            </a:r>
            <a:r>
              <a:rPr lang="en-US" dirty="0"/>
              <a:t>, </a:t>
            </a:r>
            <a:r>
              <a:rPr lang="en-US" dirty="0" err="1"/>
              <a:t>offer_total_interactions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b="1" dirty="0">
                <a:latin typeface="BentonSans Regular" panose="02000503000000020004" pitchFamily="2" charset="0"/>
              </a:rPr>
              <a:t>✅ </a:t>
            </a:r>
            <a:r>
              <a:rPr lang="en-US" b="1" dirty="0"/>
              <a:t>Real-world Usage</a:t>
            </a:r>
          </a:p>
          <a:p>
            <a:r>
              <a:rPr lang="en-US" dirty="0"/>
              <a:t>      Learning-to-rank models like </a:t>
            </a:r>
            <a:r>
              <a:rPr lang="en-US" dirty="0" err="1"/>
              <a:t>XGBRanker</a:t>
            </a:r>
            <a:r>
              <a:rPr lang="en-US" dirty="0"/>
              <a:t> are widely used in:</a:t>
            </a:r>
          </a:p>
          <a:p>
            <a:r>
              <a:rPr lang="en-US" dirty="0"/>
              <a:t>      Search engines (Google, Bing)</a:t>
            </a:r>
          </a:p>
          <a:p>
            <a:r>
              <a:rPr lang="en-US" dirty="0"/>
              <a:t>      E-commerce recommendations (Amazon, Flipkart)</a:t>
            </a:r>
          </a:p>
          <a:p>
            <a:r>
              <a:rPr lang="en-US" dirty="0"/>
              <a:t>      Ad CTR ranking (similar to this use case)</a:t>
            </a:r>
          </a:p>
          <a:p>
            <a:r>
              <a:rPr lang="en-US" dirty="0"/>
              <a:t>      Known for strong performance, especially with structured tabular data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latin typeface="BentonSans Regular" panose="02000503000000020004" pitchFamily="2" charset="0"/>
              </a:rPr>
              <a:t>✅ </a:t>
            </a:r>
            <a:r>
              <a:rPr lang="en-US" b="1" dirty="0"/>
              <a:t>Academic &amp; Industry References :</a:t>
            </a:r>
          </a:p>
          <a:p>
            <a:r>
              <a:rPr lang="en-US" dirty="0"/>
              <a:t>      </a:t>
            </a:r>
            <a:r>
              <a:rPr lang="en-US" dirty="0" err="1"/>
              <a:t>XGBoost</a:t>
            </a:r>
            <a:r>
              <a:rPr lang="en-US" dirty="0"/>
              <a:t>: Chen &amp; </a:t>
            </a:r>
            <a:r>
              <a:rPr lang="en-US" dirty="0" err="1"/>
              <a:t>Guestrin</a:t>
            </a:r>
            <a:r>
              <a:rPr lang="en-US" dirty="0"/>
              <a:t>, 2016 [</a:t>
            </a:r>
            <a:r>
              <a:rPr lang="en-US" dirty="0">
                <a:hlinkClick r:id="rId2"/>
              </a:rPr>
              <a:t>Paper Link</a:t>
            </a:r>
            <a:r>
              <a:rPr lang="en-US" dirty="0"/>
              <a:t>]</a:t>
            </a:r>
          </a:p>
          <a:p>
            <a:r>
              <a:rPr lang="en-US" dirty="0"/>
              <a:t>      Learning to Rank (LTR): Liu, 2009 [</a:t>
            </a:r>
            <a:r>
              <a:rPr lang="en-US" dirty="0">
                <a:hlinkClick r:id="rId3"/>
              </a:rPr>
              <a:t>Paper Link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150059348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AF337B-F9A5-475F-A55A-ABE8476D7D2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139488" y="6392863"/>
            <a:ext cx="1052512" cy="301625"/>
          </a:xfr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8</a:t>
            </a:fld>
            <a:endParaRPr lang="en-US">
              <a:solidFill>
                <a:srgbClr val="006AD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25F799-322A-465C-AFA3-5E0A5C2EAD7A}"/>
              </a:ext>
            </a:extLst>
          </p:cNvPr>
          <p:cNvSpPr txBox="1"/>
          <p:nvPr/>
        </p:nvSpPr>
        <p:spPr>
          <a:xfrm>
            <a:off x="3164077" y="1788018"/>
            <a:ext cx="5544917" cy="5847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BentonSans Regular" panose="02000503000000020004" pitchFamily="2" charset="0"/>
                <a:cs typeface="Calibri" panose="020F0502020204030204" pitchFamily="34" charset="0"/>
              </a:rPr>
              <a:t>MAP score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BentonSans Regular" panose="02000503000000020004" pitchFamily="2" charset="0"/>
                <a:cs typeface="Calibri" panose="020F0502020204030204" pitchFamily="34" charset="0"/>
              </a:rPr>
              <a:t>[Out of Sample/Validation Results]</a:t>
            </a:r>
            <a:endParaRPr lang="en-US" sz="2000" i="0" dirty="0">
              <a:solidFill>
                <a:schemeClr val="bg2"/>
              </a:solidFill>
              <a:latin typeface="BentonSans Regular" panose="02000503000000020004" pitchFamily="2" charset="0"/>
              <a:cs typeface="Calibri" panose="020F0502020204030204" pitchFamily="34" charset="0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6F9D84E-1DFB-4E1A-A95E-67210DFDA2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4260864"/>
              </p:ext>
            </p:extLst>
          </p:nvPr>
        </p:nvGraphicFramePr>
        <p:xfrm>
          <a:off x="1369907" y="2372793"/>
          <a:ext cx="8892019" cy="3492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itle 1">
            <a:extLst>
              <a:ext uri="{FF2B5EF4-FFF2-40B4-BE49-F238E27FC236}">
                <a16:creationId xmlns:a16="http://schemas.microsoft.com/office/drawing/2014/main" id="{C1AE1CEC-9DB5-667D-1FDF-4FF1B4C12879}"/>
              </a:ext>
            </a:extLst>
          </p:cNvPr>
          <p:cNvSpPr txBox="1">
            <a:spLocks/>
          </p:cNvSpPr>
          <p:nvPr/>
        </p:nvSpPr>
        <p:spPr bwMode="white">
          <a:xfrm>
            <a:off x="427864" y="252003"/>
            <a:ext cx="10972800" cy="99679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178" rtl="0" eaLnBrk="1" fontAlgn="base" hangingPunct="1">
              <a:lnSpc>
                <a:spcPct val="82000"/>
              </a:lnSpc>
              <a:spcBef>
                <a:spcPct val="0"/>
              </a:spcBef>
              <a:spcAft>
                <a:spcPct val="0"/>
              </a:spcAft>
              <a:defRPr sz="2900" b="0" i="0" kern="1200" cap="none" baseline="0">
                <a:solidFill>
                  <a:schemeClr val="tx2"/>
                </a:solidFill>
                <a:latin typeface="Guardian Egyp Regular" panose="02060503050503060803" pitchFamily="18" charset="77"/>
                <a:ea typeface="Guardian Egyp Regular" panose="02060503050503060803" pitchFamily="18" charset="77"/>
                <a:cs typeface="Guardian Egyp Regular" panose="02060503050503060803" pitchFamily="18" charset="77"/>
              </a:defRPr>
            </a:lvl1pPr>
            <a:lvl2pPr algn="l" defTabSz="457178" rtl="0" eaLnBrk="1" fontAlgn="base" hangingPunct="1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algn="l" defTabSz="457178" rtl="0" eaLnBrk="1" fontAlgn="base" hangingPunct="1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algn="l" defTabSz="457178" rtl="0" eaLnBrk="1" fontAlgn="base" hangingPunct="1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algn="l" defTabSz="457178" rtl="0" eaLnBrk="1" fontAlgn="base" hangingPunct="1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457178" algn="l" defTabSz="457178" rtl="0" eaLnBrk="1" fontAlgn="base" hangingPunct="1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914354" algn="l" defTabSz="457178" rtl="0" eaLnBrk="1" fontAlgn="base" hangingPunct="1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1371532" algn="l" defTabSz="457178" rtl="0" eaLnBrk="1" fontAlgn="base" hangingPunct="1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1828709" algn="l" defTabSz="457178" rtl="0" eaLnBrk="1" fontAlgn="base" hangingPunct="1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 dirty="0"/>
              <a:t>Model Performance – All Iterations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09DDF7-1E73-A009-13E0-8176CD6B3A2D}"/>
              </a:ext>
            </a:extLst>
          </p:cNvPr>
          <p:cNvSpPr txBox="1"/>
          <p:nvPr/>
        </p:nvSpPr>
        <p:spPr>
          <a:xfrm>
            <a:off x="394907" y="682021"/>
            <a:ext cx="12043782" cy="926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10000"/>
              </a:lnSpc>
              <a:spcAft>
                <a:spcPts val="400"/>
              </a:spcAft>
              <a:buFont typeface="Wingdings" panose="05000000000000000000" pitchFamily="2" charset="2"/>
              <a:buChar char="ü"/>
            </a:pPr>
            <a:r>
              <a:rPr lang="en-US" sz="1600" dirty="0"/>
              <a:t>The largest jump in MAP score came from adding </a:t>
            </a:r>
            <a:r>
              <a:rPr lang="en-US" sz="1600" b="1" dirty="0"/>
              <a:t>temporal sampling</a:t>
            </a:r>
            <a:r>
              <a:rPr lang="en-US" sz="1600" dirty="0"/>
              <a:t>, boosting performance from 62.14% to 80.09%.</a:t>
            </a:r>
            <a:br>
              <a:rPr lang="en-US" sz="1600" dirty="0"/>
            </a:br>
            <a:r>
              <a:rPr lang="en-US" sz="1600" dirty="0"/>
              <a:t>Feature engineering also significantly improved results compared to the </a:t>
            </a:r>
            <a:r>
              <a:rPr lang="en-US" sz="1600" dirty="0" err="1"/>
              <a:t>XGBoost</a:t>
            </a:r>
            <a:r>
              <a:rPr lang="en-US" sz="1600" dirty="0"/>
              <a:t> baseline.</a:t>
            </a:r>
          </a:p>
          <a:p>
            <a:pPr>
              <a:lnSpc>
                <a:spcPct val="110000"/>
              </a:lnSpc>
              <a:spcAft>
                <a:spcPts val="400"/>
              </a:spcAft>
            </a:pPr>
            <a:endParaRPr lang="en-US" sz="1500" dirty="0">
              <a:solidFill>
                <a:schemeClr val="tx1"/>
              </a:solidFill>
              <a:latin typeface="BentonSans Regular" panose="0200050300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8654D2-031F-15EA-6761-4AB54DE1B92B}"/>
              </a:ext>
            </a:extLst>
          </p:cNvPr>
          <p:cNvSpPr/>
          <p:nvPr/>
        </p:nvSpPr>
        <p:spPr>
          <a:xfrm>
            <a:off x="115410" y="6525087"/>
            <a:ext cx="9836458" cy="16888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2"/>
                </a:solidFill>
              </a:rPr>
              <a:t>*Output from a out of sample/validation data that they created from the training data </a:t>
            </a:r>
          </a:p>
        </p:txBody>
      </p:sp>
    </p:spTree>
    <p:extLst>
      <p:ext uri="{BB962C8B-B14F-4D97-AF65-F5344CB8AC3E}">
        <p14:creationId xmlns:p14="http://schemas.microsoft.com/office/powerpoint/2010/main" val="1633600847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3BB4D3A-8182-C0C2-0F60-C1A9AA215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025" y="266532"/>
            <a:ext cx="10972800" cy="400111"/>
          </a:xfrm>
        </p:spPr>
        <p:txBody>
          <a:bodyPr/>
          <a:lstStyle/>
          <a:p>
            <a:r>
              <a:rPr lang="en-US" dirty="0"/>
              <a:t>More Potential to Improve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AF337B-F9A5-475F-A55A-ABE8476D7D2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139488" y="6392863"/>
            <a:ext cx="1052512" cy="301625"/>
          </a:xfrm>
        </p:spPr>
        <p:txBody>
          <a:bodyPr/>
          <a:lstStyle/>
          <a:p>
            <a:pPr>
              <a:defRPr/>
            </a:pPr>
            <a:fld id="{920384AA-0A71-E644-AEED-65CD2253F2C8}" type="slidenum">
              <a:rPr lang="en-US" smtClean="0">
                <a:solidFill>
                  <a:srgbClr val="006AD2"/>
                </a:solidFill>
              </a:rPr>
              <a:pPr>
                <a:defRPr/>
              </a:pPr>
              <a:t>9</a:t>
            </a:fld>
            <a:endParaRPr lang="en-US">
              <a:solidFill>
                <a:srgbClr val="006AD2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70E78B-9EA2-4921-BC20-91BF52FAE052}"/>
              </a:ext>
            </a:extLst>
          </p:cNvPr>
          <p:cNvSpPr txBox="1"/>
          <p:nvPr/>
        </p:nvSpPr>
        <p:spPr>
          <a:xfrm>
            <a:off x="1399679" y="1989911"/>
            <a:ext cx="34306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BentonSans Regular" panose="02000503000000020004" pitchFamily="2" charset="0"/>
                <a:cs typeface="Calibri" panose="020F0502020204030204" pitchFamily="34" charset="0"/>
              </a:rPr>
              <a:t>ML Enhancements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B1A5E1-23BE-D9E9-DFEC-188AEA72BFC9}"/>
              </a:ext>
            </a:extLst>
          </p:cNvPr>
          <p:cNvSpPr txBox="1"/>
          <p:nvPr/>
        </p:nvSpPr>
        <p:spPr>
          <a:xfrm>
            <a:off x="4365927" y="1669457"/>
            <a:ext cx="6603198" cy="10697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600" dirty="0">
                <a:solidFill>
                  <a:schemeClr val="bg2"/>
                </a:solidFill>
                <a:latin typeface="BentonSans Regular" panose="02000503000000020004" pitchFamily="2" charset="0"/>
                <a:cs typeface="Calibri" panose="020F0502020204030204" pitchFamily="34" charset="0"/>
              </a:rPr>
              <a:t>Model </a:t>
            </a:r>
            <a:r>
              <a:rPr lang="en-US" sz="1600" dirty="0" err="1">
                <a:solidFill>
                  <a:schemeClr val="bg2"/>
                </a:solidFill>
                <a:latin typeface="BentonSans Regular" panose="02000503000000020004" pitchFamily="2" charset="0"/>
                <a:cs typeface="Calibri" panose="020F0502020204030204" pitchFamily="34" charset="0"/>
              </a:rPr>
              <a:t>Ensembling</a:t>
            </a:r>
            <a:r>
              <a:rPr lang="en-US" sz="1600" dirty="0">
                <a:solidFill>
                  <a:schemeClr val="bg2"/>
                </a:solidFill>
                <a:latin typeface="BentonSans Regular" panose="02000503000000020004" pitchFamily="2" charset="0"/>
                <a:cs typeface="Calibri" panose="020F0502020204030204" pitchFamily="34" charset="0"/>
              </a:rPr>
              <a:t> :- Combine multiple models (</a:t>
            </a:r>
            <a:r>
              <a:rPr lang="en-US" sz="1600" dirty="0" err="1">
                <a:solidFill>
                  <a:schemeClr val="bg2"/>
                </a:solidFill>
                <a:latin typeface="BentonSans Regular" panose="02000503000000020004" pitchFamily="2" charset="0"/>
                <a:cs typeface="Calibri" panose="020F0502020204030204" pitchFamily="34" charset="0"/>
              </a:rPr>
              <a:t>XGBoost</a:t>
            </a:r>
            <a:r>
              <a:rPr lang="en-US" sz="1600" dirty="0">
                <a:solidFill>
                  <a:schemeClr val="bg2"/>
                </a:solidFill>
                <a:latin typeface="BentonSans Regular" panose="02000503000000020004" pitchFamily="2" charset="0"/>
                <a:cs typeface="Calibri" panose="020F0502020204030204" pitchFamily="34" charset="0"/>
              </a:rPr>
              <a:t>, </a:t>
            </a:r>
            <a:r>
              <a:rPr lang="en-US" sz="1600" dirty="0" err="1">
                <a:solidFill>
                  <a:schemeClr val="bg2"/>
                </a:solidFill>
                <a:latin typeface="BentonSans Regular" panose="02000503000000020004" pitchFamily="2" charset="0"/>
                <a:cs typeface="Calibri" panose="020F0502020204030204" pitchFamily="34" charset="0"/>
              </a:rPr>
              <a:t>LightGBM</a:t>
            </a:r>
            <a:r>
              <a:rPr lang="en-US" sz="1600" dirty="0">
                <a:solidFill>
                  <a:schemeClr val="bg2"/>
                </a:solidFill>
                <a:latin typeface="BentonSans Regular" panose="02000503000000020004" pitchFamily="2" charset="0"/>
                <a:cs typeface="Calibri" panose="020F0502020204030204" pitchFamily="34" charset="0"/>
              </a:rPr>
              <a:t> , </a:t>
            </a:r>
            <a:r>
              <a:rPr lang="en-US" sz="1600" dirty="0" err="1">
                <a:solidFill>
                  <a:schemeClr val="bg2"/>
                </a:solidFill>
                <a:latin typeface="BentonSans Regular" panose="02000503000000020004" pitchFamily="2" charset="0"/>
                <a:cs typeface="Calibri" panose="020F0502020204030204" pitchFamily="34" charset="0"/>
              </a:rPr>
              <a:t>Catboost</a:t>
            </a:r>
            <a:r>
              <a:rPr lang="en-US" sz="1600" dirty="0">
                <a:solidFill>
                  <a:schemeClr val="bg2"/>
                </a:solidFill>
                <a:latin typeface="BentonSans Regular" panose="02000503000000020004" pitchFamily="2" charset="0"/>
                <a:cs typeface="Calibri" panose="020F0502020204030204" pitchFamily="34" charset="0"/>
              </a:rPr>
              <a:t>) to leverage their strengths and reduce variance.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2"/>
              </a:solidFill>
              <a:latin typeface="BentonSans Regular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A04A55-7A28-C649-5854-5A086877FBEB}"/>
              </a:ext>
            </a:extLst>
          </p:cNvPr>
          <p:cNvSpPr txBox="1"/>
          <p:nvPr/>
        </p:nvSpPr>
        <p:spPr>
          <a:xfrm>
            <a:off x="577159" y="3792849"/>
            <a:ext cx="39338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BentonSans Regular" panose="02000503000000020004" pitchFamily="2" charset="0"/>
                <a:cs typeface="Calibri" panose="020F0502020204030204" pitchFamily="34" charset="0"/>
              </a:rPr>
              <a:t>Any other dimensions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0D4C22-FB86-679A-ACFF-F6895D25E8B2}"/>
              </a:ext>
            </a:extLst>
          </p:cNvPr>
          <p:cNvSpPr txBox="1"/>
          <p:nvPr/>
        </p:nvSpPr>
        <p:spPr>
          <a:xfrm>
            <a:off x="4321125" y="3215932"/>
            <a:ext cx="6603198" cy="14391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2"/>
                </a:solidFill>
                <a:latin typeface="BentonSans Regular" panose="02000503000000020004" pitchFamily="2" charset="0"/>
              </a:rPr>
              <a:t>1.Integration of additional datasets – Use the 3 three additional datasets to provide more context and enrich feature space.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2"/>
                </a:solidFill>
                <a:latin typeface="BentonSans Regular" panose="02000503000000020004" pitchFamily="2" charset="0"/>
              </a:rPr>
              <a:t>2.Data fusion strategies – Develop techniques to merge multi-source data effectively, preserving temporal and user-linkage consistency.</a:t>
            </a:r>
            <a:endParaRPr lang="en-US" sz="1600" b="0" i="0" dirty="0">
              <a:solidFill>
                <a:schemeClr val="bg2"/>
              </a:solidFill>
              <a:latin typeface="BentonSans Regular" panose="02000503000000020004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48DFD7-9BC7-16E5-C357-9AECE8CDC816}"/>
              </a:ext>
            </a:extLst>
          </p:cNvPr>
          <p:cNvSpPr/>
          <p:nvPr/>
        </p:nvSpPr>
        <p:spPr>
          <a:xfrm>
            <a:off x="445025" y="1331528"/>
            <a:ext cx="10972800" cy="1587696"/>
          </a:xfrm>
          <a:prstGeom prst="rect">
            <a:avLst/>
          </a:prstGeom>
          <a:noFill/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D70F31-C70C-A925-464F-0E8FD37D2350}"/>
              </a:ext>
            </a:extLst>
          </p:cNvPr>
          <p:cNvSpPr/>
          <p:nvPr/>
        </p:nvSpPr>
        <p:spPr>
          <a:xfrm>
            <a:off x="445025" y="3082773"/>
            <a:ext cx="10972800" cy="1802938"/>
          </a:xfrm>
          <a:prstGeom prst="rect">
            <a:avLst/>
          </a:prstGeom>
          <a:noFill/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E8047B2-2152-DA78-D47D-CCF56F31AFC5}"/>
              </a:ext>
            </a:extLst>
          </p:cNvPr>
          <p:cNvSpPr/>
          <p:nvPr/>
        </p:nvSpPr>
        <p:spPr>
          <a:xfrm>
            <a:off x="558570" y="1929687"/>
            <a:ext cx="546935" cy="535053"/>
          </a:xfrm>
          <a:prstGeom prst="ellipse">
            <a:avLst/>
          </a:prstGeom>
          <a:solidFill>
            <a:srgbClr val="0099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97B0D6-17D0-857A-4CBA-0717917A9A0E}"/>
              </a:ext>
            </a:extLst>
          </p:cNvPr>
          <p:cNvSpPr/>
          <p:nvPr/>
        </p:nvSpPr>
        <p:spPr>
          <a:xfrm>
            <a:off x="558570" y="3709855"/>
            <a:ext cx="588117" cy="565434"/>
          </a:xfrm>
          <a:prstGeom prst="ellipse">
            <a:avLst/>
          </a:prstGeom>
          <a:solidFill>
            <a:srgbClr val="0099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24882050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Enterprise CorpID version 2">
  <a:themeElements>
    <a:clrScheme name="Custom 121">
      <a:dk1>
        <a:srgbClr val="002663"/>
      </a:dk1>
      <a:lt1>
        <a:srgbClr val="FFFFFF"/>
      </a:lt1>
      <a:dk2>
        <a:srgbClr val="006AD2"/>
      </a:dk2>
      <a:lt2>
        <a:srgbClr val="162B73"/>
      </a:lt2>
      <a:accent1>
        <a:srgbClr val="0968CE"/>
      </a:accent1>
      <a:accent2>
        <a:srgbClr val="6F7879"/>
      </a:accent2>
      <a:accent3>
        <a:srgbClr val="13276E"/>
      </a:accent3>
      <a:accent4>
        <a:srgbClr val="D6E6FE"/>
      </a:accent4>
      <a:accent5>
        <a:srgbClr val="BECAF1"/>
      </a:accent5>
      <a:accent6>
        <a:srgbClr val="C7C8C7"/>
      </a:accent6>
      <a:hlink>
        <a:srgbClr val="0069D0"/>
      </a:hlink>
      <a:folHlink>
        <a:srgbClr val="00266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b="0" i="0" dirty="0" smtClean="0">
            <a:solidFill>
              <a:schemeClr val="bg2"/>
            </a:solidFill>
            <a:latin typeface="BentonSans Light" panose="02000503000000020004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Update_Di_Jun_2021  -  Read-Only" id="{6BA58252-B421-EC42-83C7-B6F6620D96AB}" vid="{D11A25EE-4972-BC4B-817A-30C6DBE8D4C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Metadata/LabelInfo.xml><?xml version="1.0" encoding="utf-8"?>
<clbl:labelList xmlns:clbl="http://schemas.microsoft.com/office/2020/mipLabelMetadata">
  <clbl:label id="{8158f467-f592-4f68-b205-41e7c092277d}" enabled="1" method="Standard" siteId="{66295b3b-c4fd-41af-a077-c0ec2a40e369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4642</TotalTime>
  <Words>1217</Words>
  <Application>Microsoft Office PowerPoint</Application>
  <PresentationFormat>Widescreen</PresentationFormat>
  <Paragraphs>182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 Unicode MS</vt:lpstr>
      <vt:lpstr>Arial</vt:lpstr>
      <vt:lpstr>BentonSans Bold</vt:lpstr>
      <vt:lpstr>BentonSans Light</vt:lpstr>
      <vt:lpstr>BentonSans Regular</vt:lpstr>
      <vt:lpstr>Calibri</vt:lpstr>
      <vt:lpstr>Guardian Egyp Regular</vt:lpstr>
      <vt:lpstr>Times New Roman</vt:lpstr>
      <vt:lpstr>Wingdings</vt:lpstr>
      <vt:lpstr>Enterprise CorpID version 2</vt:lpstr>
      <vt:lpstr>The American Express Campus Challenge 2025</vt:lpstr>
      <vt:lpstr>PowerPoint Presentation</vt:lpstr>
      <vt:lpstr>Feature Engineering &amp; Selection  </vt:lpstr>
      <vt:lpstr>PowerPoint Presentation</vt:lpstr>
      <vt:lpstr>Sampling Technique Used</vt:lpstr>
      <vt:lpstr>Model Technique/Algorithm Details   </vt:lpstr>
      <vt:lpstr>PowerPoint Presentation</vt:lpstr>
      <vt:lpstr>PowerPoint Presentation</vt:lpstr>
      <vt:lpstr>More Potential to Improve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Surprise Me Recommender! Team RAD</dc:title>
  <dc:creator>Deepak .</dc:creator>
  <cp:lastModifiedBy>Raju Gupta</cp:lastModifiedBy>
  <cp:revision>13</cp:revision>
  <dcterms:created xsi:type="dcterms:W3CDTF">2023-06-30T04:58:55Z</dcterms:created>
  <dcterms:modified xsi:type="dcterms:W3CDTF">2025-07-27T09:16:12Z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XPAuthor">
    <vt:lpwstr>Arun S</vt:lpwstr>
  </property>
  <property fmtid="{D5CDD505-2E9C-101B-9397-08002B2CF9AE}" pid="3" name="AXPDataClassification">
    <vt:lpwstr>AXP Internal</vt:lpwstr>
  </property>
  <property fmtid="{D5CDD505-2E9C-101B-9397-08002B2CF9AE}" pid="4" name="AXPDataClassificationForSearch">
    <vt:lpwstr>AXPInternal_UniqueSearchString</vt:lpwstr>
  </property>
</Properties>
</file>