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6"/>
    </p:embeddedFont>
    <p:embeddedFont>
      <p:font typeface="Montserrat Classic Bold" charset="1" panose="00000800000000000000"/>
      <p:regular r:id="rId17"/>
    </p:embeddedFont>
    <p:embeddedFont>
      <p:font typeface="Oswald" charset="1" panose="00000500000000000000"/>
      <p:regular r:id="rId18"/>
    </p:embeddedFont>
    <p:embeddedFont>
      <p:font typeface="DM Sans" charset="1" panose="00000000000000000000"/>
      <p:regular r:id="rId19"/>
    </p:embeddedFont>
    <p:embeddedFont>
      <p:font typeface="DM Sans Bold" charset="1" panose="00000000000000000000"/>
      <p:regular r:id="rId20"/>
    </p:embeddedFont>
    <p:embeddedFont>
      <p:font typeface="Open Sauce"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png" Type="http://schemas.openxmlformats.org/officeDocument/2006/relationships/image"/><Relationship Id="rId13" Target="../media/image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jpeg" Type="http://schemas.openxmlformats.org/officeDocument/2006/relationships/image"/><Relationship Id="rId5" Target="../media/image2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0.jpeg" Type="http://schemas.openxmlformats.org/officeDocument/2006/relationships/image"/><Relationship Id="rId5" Target="../media/image3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2.jpeg" Type="http://schemas.openxmlformats.org/officeDocument/2006/relationships/image"/><Relationship Id="rId5" Target="../media/image3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718616" y="2774560"/>
            <a:ext cx="11188419" cy="5334365"/>
            <a:chOff x="0" y="0"/>
            <a:chExt cx="2160666" cy="1030153"/>
          </a:xfrm>
        </p:grpSpPr>
        <p:sp>
          <p:nvSpPr>
            <p:cNvPr name="Freeform 6" id="6"/>
            <p:cNvSpPr/>
            <p:nvPr/>
          </p:nvSpPr>
          <p:spPr>
            <a:xfrm flipH="false" flipV="false" rot="0">
              <a:off x="0" y="0"/>
              <a:ext cx="2160666" cy="1030153"/>
            </a:xfrm>
            <a:custGeom>
              <a:avLst/>
              <a:gdLst/>
              <a:ahLst/>
              <a:cxnLst/>
              <a:rect r="r" b="b" t="t" l="l"/>
              <a:pathLst>
                <a:path h="1030153" w="2160666">
                  <a:moveTo>
                    <a:pt x="0" y="0"/>
                  </a:moveTo>
                  <a:lnTo>
                    <a:pt x="2160666" y="0"/>
                  </a:lnTo>
                  <a:lnTo>
                    <a:pt x="2160666" y="1030153"/>
                  </a:lnTo>
                  <a:lnTo>
                    <a:pt x="0" y="103015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160666" cy="1049203"/>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405172" y="4396411"/>
            <a:ext cx="9815307" cy="2274069"/>
          </a:xfrm>
          <a:prstGeom prst="rect">
            <a:avLst/>
          </a:prstGeom>
        </p:spPr>
        <p:txBody>
          <a:bodyPr anchor="t" rtlCol="false" tIns="0" lIns="0" bIns="0" rIns="0">
            <a:spAutoFit/>
          </a:bodyPr>
          <a:lstStyle/>
          <a:p>
            <a:pPr algn="ctr">
              <a:lnSpc>
                <a:spcPts val="18545"/>
              </a:lnSpc>
            </a:pPr>
            <a:r>
              <a:rPr lang="en-US" sz="13438" spc="1316">
                <a:solidFill>
                  <a:srgbClr val="231F20"/>
                </a:solidFill>
                <a:latin typeface="Oswald Bold"/>
              </a:rPr>
              <a:t>GENERATOR</a:t>
            </a:r>
          </a:p>
        </p:txBody>
      </p:sp>
      <p:sp>
        <p:nvSpPr>
          <p:cNvPr name="TextBox 10" id="10"/>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TIME TABLE </a:t>
            </a:r>
          </a:p>
        </p:txBody>
      </p:sp>
      <p:sp>
        <p:nvSpPr>
          <p:cNvPr name="TextBox 11" id="11"/>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GLAU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41898" y="1016424"/>
            <a:ext cx="6635194"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OUR TEAM</a:t>
            </a:r>
          </a:p>
        </p:txBody>
      </p:sp>
      <p:sp>
        <p:nvSpPr>
          <p:cNvPr name="Freeform 4" id="4"/>
          <p:cNvSpPr/>
          <p:nvPr/>
        </p:nvSpPr>
        <p:spPr>
          <a:xfrm flipH="false" flipV="false" rot="0">
            <a:off x="11775641" y="-7786587"/>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45276" y="5569645"/>
            <a:ext cx="12848809" cy="2730176"/>
          </a:xfrm>
          <a:prstGeom prst="rect">
            <a:avLst/>
          </a:prstGeom>
        </p:spPr>
        <p:txBody>
          <a:bodyPr anchor="t" rtlCol="false" tIns="0" lIns="0" bIns="0" rIns="0">
            <a:spAutoFit/>
          </a:bodyPr>
          <a:lstStyle/>
          <a:p>
            <a:pPr algn="ctr">
              <a:lnSpc>
                <a:spcPts val="3661"/>
              </a:lnSpc>
            </a:pPr>
            <a:r>
              <a:rPr lang="en-US" sz="2653" spc="140">
                <a:solidFill>
                  <a:srgbClr val="FFFFFF"/>
                </a:solidFill>
                <a:latin typeface="Montserrat Classic Bold"/>
              </a:rPr>
              <a:t>-MENTOR-</a:t>
            </a:r>
          </a:p>
          <a:p>
            <a:pPr algn="ctr">
              <a:lnSpc>
                <a:spcPts val="3661"/>
              </a:lnSpc>
            </a:pPr>
            <a:r>
              <a:rPr lang="en-US" sz="2653" spc="140">
                <a:solidFill>
                  <a:srgbClr val="FFFFFF"/>
                </a:solidFill>
                <a:latin typeface="Montserrat Classic Bold"/>
              </a:rPr>
              <a:t>Umakant Ahirwar</a:t>
            </a:r>
          </a:p>
          <a:p>
            <a:pPr algn="ctr">
              <a:lnSpc>
                <a:spcPts val="3661"/>
              </a:lnSpc>
            </a:pPr>
            <a:r>
              <a:rPr lang="en-US" sz="2653" spc="140">
                <a:solidFill>
                  <a:srgbClr val="FFFFFF"/>
                </a:solidFill>
                <a:latin typeface="Montserrat Classic Bold"/>
              </a:rPr>
              <a:t>(Asst. Professor)</a:t>
            </a:r>
          </a:p>
          <a:p>
            <a:pPr algn="ctr">
              <a:lnSpc>
                <a:spcPts val="3661"/>
              </a:lnSpc>
            </a:pPr>
            <a:r>
              <a:rPr lang="en-US" sz="2653" spc="140">
                <a:solidFill>
                  <a:srgbClr val="FFFFFF"/>
                </a:solidFill>
                <a:latin typeface="Montserrat Classic Bold"/>
              </a:rPr>
              <a:t>Department of CEA</a:t>
            </a:r>
          </a:p>
          <a:p>
            <a:pPr algn="ctr">
              <a:lnSpc>
                <a:spcPts val="3661"/>
              </a:lnSpc>
            </a:pPr>
            <a:r>
              <a:rPr lang="en-US" sz="2653" spc="140">
                <a:solidFill>
                  <a:srgbClr val="FFFFFF"/>
                </a:solidFill>
                <a:latin typeface="Montserrat Classic Bold"/>
              </a:rPr>
              <a:t>GLA University, Mathura</a:t>
            </a:r>
          </a:p>
          <a:p>
            <a:pPr algn="ctr">
              <a:lnSpc>
                <a:spcPts val="3661"/>
              </a:lnSpc>
            </a:pPr>
          </a:p>
        </p:txBody>
      </p:sp>
      <p:sp>
        <p:nvSpPr>
          <p:cNvPr name="TextBox 6" id="6"/>
          <p:cNvSpPr txBox="true"/>
          <p:nvPr/>
        </p:nvSpPr>
        <p:spPr>
          <a:xfrm rot="0">
            <a:off x="9211199" y="5560120"/>
            <a:ext cx="8472190" cy="3839920"/>
          </a:xfrm>
          <a:prstGeom prst="rect">
            <a:avLst/>
          </a:prstGeom>
        </p:spPr>
        <p:txBody>
          <a:bodyPr anchor="t" rtlCol="false" tIns="0" lIns="0" bIns="0" rIns="0">
            <a:spAutoFit/>
          </a:bodyPr>
          <a:lstStyle/>
          <a:p>
            <a:pPr algn="ctr">
              <a:lnSpc>
                <a:spcPts val="4081"/>
              </a:lnSpc>
            </a:pPr>
            <a:r>
              <a:rPr lang="en-US" sz="2957" spc="156">
                <a:solidFill>
                  <a:srgbClr val="FFFFFF"/>
                </a:solidFill>
                <a:latin typeface="Montserrat Classic Bold"/>
              </a:rPr>
              <a:t>-PRESENTED BY-</a:t>
            </a:r>
          </a:p>
          <a:p>
            <a:pPr algn="ctr">
              <a:lnSpc>
                <a:spcPts val="3805"/>
              </a:lnSpc>
            </a:pPr>
            <a:r>
              <a:rPr lang="en-US" sz="2757" spc="146">
                <a:solidFill>
                  <a:srgbClr val="FFFFFF"/>
                </a:solidFill>
                <a:latin typeface="Montserrat Classic Bold"/>
              </a:rPr>
              <a:t>Vansh Kumar</a:t>
            </a:r>
          </a:p>
          <a:p>
            <a:pPr algn="ctr">
              <a:lnSpc>
                <a:spcPts val="3805"/>
              </a:lnSpc>
            </a:pPr>
            <a:r>
              <a:rPr lang="en-US" sz="2757" spc="146">
                <a:solidFill>
                  <a:srgbClr val="FFFFFF"/>
                </a:solidFill>
                <a:latin typeface="Montserrat Classic Bold"/>
              </a:rPr>
              <a:t>Rajul Mishra</a:t>
            </a:r>
          </a:p>
          <a:p>
            <a:pPr algn="ctr">
              <a:lnSpc>
                <a:spcPts val="3805"/>
              </a:lnSpc>
            </a:pPr>
            <a:r>
              <a:rPr lang="en-US" sz="2757" spc="146">
                <a:solidFill>
                  <a:srgbClr val="FFFFFF"/>
                </a:solidFill>
                <a:latin typeface="Montserrat Classic Bold"/>
              </a:rPr>
              <a:t>RISHABH PANDEY</a:t>
            </a:r>
          </a:p>
          <a:p>
            <a:pPr algn="ctr">
              <a:lnSpc>
                <a:spcPts val="3805"/>
              </a:lnSpc>
            </a:pPr>
            <a:r>
              <a:rPr lang="en-US" sz="2757" spc="146">
                <a:solidFill>
                  <a:srgbClr val="FFFFFF"/>
                </a:solidFill>
                <a:latin typeface="Montserrat Classic Bold"/>
              </a:rPr>
              <a:t>Yogendra Sisodiya</a:t>
            </a:r>
          </a:p>
          <a:p>
            <a:pPr algn="ctr">
              <a:lnSpc>
                <a:spcPts val="3805"/>
              </a:lnSpc>
            </a:pPr>
            <a:r>
              <a:rPr lang="en-US" sz="2757" spc="146">
                <a:solidFill>
                  <a:srgbClr val="FFFFFF"/>
                </a:solidFill>
                <a:latin typeface="Montserrat Classic Bold"/>
              </a:rPr>
              <a:t>Priyanshu </a:t>
            </a:r>
          </a:p>
          <a:p>
            <a:pPr algn="ctr">
              <a:lnSpc>
                <a:spcPts val="3805"/>
              </a:lnSpc>
            </a:pPr>
          </a:p>
          <a:p>
            <a:pPr algn="ctr">
              <a:lnSpc>
                <a:spcPts val="3805"/>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692936"/>
            <a:chOff x="0" y="0"/>
            <a:chExt cx="368852" cy="1236000"/>
          </a:xfrm>
        </p:grpSpPr>
        <p:sp>
          <p:nvSpPr>
            <p:cNvPr name="Freeform 4" id="4"/>
            <p:cNvSpPr/>
            <p:nvPr/>
          </p:nvSpPr>
          <p:spPr>
            <a:xfrm flipH="false" flipV="false" rot="0">
              <a:off x="0" y="0"/>
              <a:ext cx="368852" cy="1236000"/>
            </a:xfrm>
            <a:custGeom>
              <a:avLst/>
              <a:gdLst/>
              <a:ahLst/>
              <a:cxnLst/>
              <a:rect r="r" b="b" t="t" l="l"/>
              <a:pathLst>
                <a:path h="1236000" w="368852">
                  <a:moveTo>
                    <a:pt x="0" y="0"/>
                  </a:moveTo>
                  <a:lnTo>
                    <a:pt x="368852" y="0"/>
                  </a:lnTo>
                  <a:lnTo>
                    <a:pt x="368852" y="1236000"/>
                  </a:lnTo>
                  <a:lnTo>
                    <a:pt x="0" y="1236000"/>
                  </a:lnTo>
                  <a:close/>
                </a:path>
              </a:pathLst>
            </a:custGeom>
            <a:solidFill>
              <a:srgbClr val="CCCCCC"/>
            </a:solidFill>
          </p:spPr>
        </p:sp>
        <p:sp>
          <p:nvSpPr>
            <p:cNvPr name="TextBox 5" id="5"/>
            <p:cNvSpPr txBox="true"/>
            <p:nvPr/>
          </p:nvSpPr>
          <p:spPr>
            <a:xfrm>
              <a:off x="0" y="-19050"/>
              <a:ext cx="368852" cy="12550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METHODOLOGY</a:t>
            </a:r>
          </a:p>
        </p:txBody>
      </p:sp>
      <p:sp>
        <p:nvSpPr>
          <p:cNvPr name="TextBox 15" id="15"/>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RESULTS</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NEXT FUNCTIONALITY</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3662994" y="337474"/>
            <a:ext cx="4296549" cy="9570246"/>
            <a:chOff x="0" y="0"/>
            <a:chExt cx="1131601" cy="2520559"/>
          </a:xfrm>
        </p:grpSpPr>
        <p:sp>
          <p:nvSpPr>
            <p:cNvPr name="Freeform 3" id="3"/>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4" id="4"/>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6" id="6"/>
          <p:cNvGrpSpPr/>
          <p:nvPr/>
        </p:nvGrpSpPr>
        <p:grpSpPr>
          <a:xfrm rot="0">
            <a:off x="1128508" y="3396305"/>
            <a:ext cx="9610044" cy="1948998"/>
            <a:chOff x="0" y="0"/>
            <a:chExt cx="3682024" cy="746746"/>
          </a:xfrm>
        </p:grpSpPr>
        <p:sp>
          <p:nvSpPr>
            <p:cNvPr name="Freeform 7" id="7"/>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8" id="8"/>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563867" y="3783944"/>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11" id="11"/>
          <p:cNvGrpSpPr/>
          <p:nvPr/>
        </p:nvGrpSpPr>
        <p:grpSpPr>
          <a:xfrm rot="0">
            <a:off x="1128508" y="6053511"/>
            <a:ext cx="9610044" cy="1948998"/>
            <a:chOff x="0" y="0"/>
            <a:chExt cx="3682024" cy="746746"/>
          </a:xfrm>
        </p:grpSpPr>
        <p:sp>
          <p:nvSpPr>
            <p:cNvPr name="Freeform 12" id="12"/>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3" id="13"/>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390191" y="6402977"/>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3022884" y="6005886"/>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system aims to automate timetable generation, addressing challenges like resource optimization, conflict resolution, preference management, and dynamic updates.</a:t>
            </a:r>
          </a:p>
        </p:txBody>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9702007" y="1764958"/>
            <a:ext cx="8257535" cy="6728337"/>
          </a:xfrm>
          <a:custGeom>
            <a:avLst/>
            <a:gdLst/>
            <a:ahLst/>
            <a:cxnLst/>
            <a:rect r="r" b="b" t="t" l="l"/>
            <a:pathLst>
              <a:path h="6728337" w="8257535">
                <a:moveTo>
                  <a:pt x="0" y="0"/>
                </a:moveTo>
                <a:lnTo>
                  <a:pt x="8257536" y="0"/>
                </a:lnTo>
                <a:lnTo>
                  <a:pt x="8257536" y="6728337"/>
                </a:lnTo>
                <a:lnTo>
                  <a:pt x="0" y="6728337"/>
                </a:lnTo>
                <a:lnTo>
                  <a:pt x="0" y="0"/>
                </a:lnTo>
                <a:close/>
              </a:path>
            </a:pathLst>
          </a:custGeom>
          <a:blipFill>
            <a:blip r:embed="rId9"/>
            <a:stretch>
              <a:fillRect l="-8212" t="0" r="-4175" b="0"/>
            </a:stretch>
          </a:blipFill>
        </p:spPr>
      </p:sp>
      <p:sp>
        <p:nvSpPr>
          <p:cNvPr name="TextBox 18" id="18"/>
          <p:cNvSpPr txBox="true"/>
          <p:nvPr/>
        </p:nvSpPr>
        <p:spPr>
          <a:xfrm rot="0">
            <a:off x="1128508" y="959405"/>
            <a:ext cx="7416941" cy="1341526"/>
          </a:xfrm>
          <a:prstGeom prst="rect">
            <a:avLst/>
          </a:prstGeom>
        </p:spPr>
        <p:txBody>
          <a:bodyPr anchor="t" rtlCol="false" tIns="0" lIns="0" bIns="0" rIns="0">
            <a:spAutoFit/>
          </a:bodyPr>
          <a:lstStyle/>
          <a:p>
            <a:pPr algn="l">
              <a:lnSpc>
                <a:spcPts val="11015"/>
              </a:lnSpc>
            </a:pPr>
            <a:r>
              <a:rPr lang="en-US" sz="7982" spc="782">
                <a:solidFill>
                  <a:srgbClr val="231F20"/>
                </a:solidFill>
                <a:latin typeface="Oswald Bold"/>
              </a:rPr>
              <a:t>INTRODUCTION</a:t>
            </a:r>
          </a:p>
        </p:txBody>
      </p:sp>
      <p:sp>
        <p:nvSpPr>
          <p:cNvPr name="TextBox 19" id="19"/>
          <p:cNvSpPr txBox="true"/>
          <p:nvPr/>
        </p:nvSpPr>
        <p:spPr>
          <a:xfrm rot="0">
            <a:off x="3022884" y="3585000"/>
            <a:ext cx="713218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The title of the project is “TIME-TABLE GENERATOR”. Automatic Time-Table management is defined as an Web Application.</a:t>
            </a:r>
          </a:p>
          <a:p>
            <a:pPr algn="l" marL="0" indent="0" lvl="0">
              <a:lnSpc>
                <a:spcPts val="30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24816" y="6258347"/>
            <a:ext cx="2238367" cy="2238367"/>
          </a:xfrm>
          <a:custGeom>
            <a:avLst/>
            <a:gdLst/>
            <a:ahLst/>
            <a:cxnLst/>
            <a:rect r="r" b="b" t="t" l="l"/>
            <a:pathLst>
              <a:path h="2238367" w="2238367">
                <a:moveTo>
                  <a:pt x="0" y="0"/>
                </a:moveTo>
                <a:lnTo>
                  <a:pt x="2238368" y="0"/>
                </a:lnTo>
                <a:lnTo>
                  <a:pt x="2238368"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63659" y="6672678"/>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1028700" y="2083379"/>
            <a:ext cx="3474003" cy="1151098"/>
            <a:chOff x="0" y="0"/>
            <a:chExt cx="914964" cy="303170"/>
          </a:xfrm>
        </p:grpSpPr>
        <p:sp>
          <p:nvSpPr>
            <p:cNvPr name="Freeform 10" id="10"/>
            <p:cNvSpPr/>
            <p:nvPr/>
          </p:nvSpPr>
          <p:spPr>
            <a:xfrm flipH="false" flipV="false" rot="0">
              <a:off x="0" y="0"/>
              <a:ext cx="914964" cy="303170"/>
            </a:xfrm>
            <a:custGeom>
              <a:avLst/>
              <a:gdLst/>
              <a:ahLst/>
              <a:cxnLst/>
              <a:rect r="r" b="b" t="t" l="l"/>
              <a:pathLst>
                <a:path h="303170" w="914964">
                  <a:moveTo>
                    <a:pt x="0" y="0"/>
                  </a:moveTo>
                  <a:lnTo>
                    <a:pt x="914964" y="0"/>
                  </a:lnTo>
                  <a:lnTo>
                    <a:pt x="914964" y="303170"/>
                  </a:lnTo>
                  <a:lnTo>
                    <a:pt x="0" y="303170"/>
                  </a:lnTo>
                  <a:close/>
                </a:path>
              </a:pathLst>
            </a:custGeom>
            <a:solidFill>
              <a:srgbClr val="1A1A1A"/>
            </a:solidFill>
          </p:spPr>
        </p:sp>
        <p:sp>
          <p:nvSpPr>
            <p:cNvPr name="TextBox 11" id="11"/>
            <p:cNvSpPr txBox="true"/>
            <p:nvPr/>
          </p:nvSpPr>
          <p:spPr>
            <a:xfrm>
              <a:off x="0" y="-57150"/>
              <a:ext cx="914964" cy="36032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Requirement Analysis</a:t>
              </a:r>
            </a:p>
          </p:txBody>
        </p:sp>
      </p:grpSp>
      <p:sp>
        <p:nvSpPr>
          <p:cNvPr name="TextBox 12" id="12"/>
          <p:cNvSpPr txBox="true"/>
          <p:nvPr/>
        </p:nvSpPr>
        <p:spPr>
          <a:xfrm rot="0">
            <a:off x="2887170" y="67732"/>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METHODOLOGY</a:t>
            </a:r>
          </a:p>
        </p:txBody>
      </p:sp>
      <p:sp>
        <p:nvSpPr>
          <p:cNvPr name="TextBox 13" id="13"/>
          <p:cNvSpPr txBox="true"/>
          <p:nvPr/>
        </p:nvSpPr>
        <p:spPr>
          <a:xfrm rot="0">
            <a:off x="1085249" y="3453551"/>
            <a:ext cx="3360904" cy="4792742"/>
          </a:xfrm>
          <a:prstGeom prst="rect">
            <a:avLst/>
          </a:prstGeom>
        </p:spPr>
        <p:txBody>
          <a:bodyPr anchor="t" rtlCol="false" tIns="0" lIns="0" bIns="0" rIns="0">
            <a:spAutoFit/>
          </a:bodyPr>
          <a:lstStyle/>
          <a:p>
            <a:pPr algn="l" marL="0" indent="0" lvl="0">
              <a:lnSpc>
                <a:spcPts val="2774"/>
              </a:lnSpc>
              <a:spcBef>
                <a:spcPct val="0"/>
              </a:spcBef>
            </a:pPr>
            <a:r>
              <a:rPr lang="en-US" sz="2010" spc="197">
                <a:solidFill>
                  <a:srgbClr val="231F20"/>
                </a:solidFill>
                <a:latin typeface="DM Sans"/>
              </a:rPr>
              <a:t>The first step is to understand the requirements of the time table generator. This includes determining the type of schedule to be generated (daily), the number of subjects, the available time slots, any constraints (like teacher availability), and user interface preferences.</a:t>
            </a:r>
          </a:p>
        </p:txBody>
      </p:sp>
      <p:grpSp>
        <p:nvGrpSpPr>
          <p:cNvPr name="Group 14" id="14"/>
          <p:cNvGrpSpPr/>
          <p:nvPr/>
        </p:nvGrpSpPr>
        <p:grpSpPr>
          <a:xfrm rot="0">
            <a:off x="7111674" y="1569029"/>
            <a:ext cx="3474003" cy="2179798"/>
            <a:chOff x="0" y="0"/>
            <a:chExt cx="914964" cy="574103"/>
          </a:xfrm>
        </p:grpSpPr>
        <p:sp>
          <p:nvSpPr>
            <p:cNvPr name="Freeform 15" id="15"/>
            <p:cNvSpPr/>
            <p:nvPr/>
          </p:nvSpPr>
          <p:spPr>
            <a:xfrm flipH="false" flipV="false" rot="0">
              <a:off x="0" y="0"/>
              <a:ext cx="914964" cy="574103"/>
            </a:xfrm>
            <a:custGeom>
              <a:avLst/>
              <a:gdLst/>
              <a:ahLst/>
              <a:cxnLst/>
              <a:rect r="r" b="b" t="t" l="l"/>
              <a:pathLst>
                <a:path h="574103" w="914964">
                  <a:moveTo>
                    <a:pt x="0" y="0"/>
                  </a:moveTo>
                  <a:lnTo>
                    <a:pt x="914964" y="0"/>
                  </a:lnTo>
                  <a:lnTo>
                    <a:pt x="914964" y="574103"/>
                  </a:lnTo>
                  <a:lnTo>
                    <a:pt x="0" y="574103"/>
                  </a:lnTo>
                  <a:close/>
                </a:path>
              </a:pathLst>
            </a:custGeom>
            <a:solidFill>
              <a:srgbClr val="1A1A1A"/>
            </a:solidFill>
          </p:spPr>
        </p:sp>
        <p:sp>
          <p:nvSpPr>
            <p:cNvPr name="TextBox 16" id="16"/>
            <p:cNvSpPr txBox="true"/>
            <p:nvPr/>
          </p:nvSpPr>
          <p:spPr>
            <a:xfrm>
              <a:off x="0" y="-47625"/>
              <a:ext cx="914964" cy="621728"/>
            </a:xfrm>
            <a:prstGeom prst="rect">
              <a:avLst/>
            </a:prstGeom>
          </p:spPr>
          <p:txBody>
            <a:bodyPr anchor="ctr" rtlCol="false" tIns="50800" lIns="50800" bIns="50800" rIns="50800"/>
            <a:lstStyle/>
            <a:p>
              <a:pPr algn="ctr" marL="0" indent="0" lvl="0">
                <a:lnSpc>
                  <a:spcPts val="3010"/>
                </a:lnSpc>
                <a:spcBef>
                  <a:spcPct val="0"/>
                </a:spcBef>
              </a:pPr>
              <a:r>
                <a:rPr lang="en-US" sz="2181" spc="21">
                  <a:solidFill>
                    <a:srgbClr val="FFFFFF"/>
                  </a:solidFill>
                  <a:latin typeface="DM Sans Bold"/>
                </a:rPr>
                <a:t>Frontend Development with HTML, CSS, and JavaScript:</a:t>
              </a:r>
            </a:p>
          </p:txBody>
        </p:sp>
      </p:grpSp>
      <p:sp>
        <p:nvSpPr>
          <p:cNvPr name="TextBox 17" id="17"/>
          <p:cNvSpPr txBox="true"/>
          <p:nvPr/>
        </p:nvSpPr>
        <p:spPr>
          <a:xfrm rot="0">
            <a:off x="6047281" y="3865905"/>
            <a:ext cx="6254887" cy="23924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Bold"/>
              </a:rPr>
              <a:t>HTML</a:t>
            </a:r>
            <a:r>
              <a:rPr lang="en-US" sz="2010" spc="197">
                <a:solidFill>
                  <a:srgbClr val="231F20"/>
                </a:solidFill>
                <a:latin typeface="DM Sans"/>
              </a:rPr>
              <a:t>: Used for creating the structure of the web page</a:t>
            </a:r>
          </a:p>
          <a:p>
            <a:pPr algn="l">
              <a:lnSpc>
                <a:spcPts val="2774"/>
              </a:lnSpc>
            </a:pPr>
            <a:r>
              <a:rPr lang="en-US" sz="2010" spc="197">
                <a:solidFill>
                  <a:srgbClr val="231F20"/>
                </a:solidFill>
                <a:latin typeface="DM Sans Bold"/>
              </a:rPr>
              <a:t>CSS:</a:t>
            </a:r>
            <a:r>
              <a:rPr lang="en-US" sz="2010" spc="197">
                <a:solidFill>
                  <a:srgbClr val="231F20"/>
                </a:solidFill>
                <a:latin typeface="DM Sans"/>
              </a:rPr>
              <a:t> Provides styling to make the interface visually appealing and user-friendly. </a:t>
            </a:r>
          </a:p>
          <a:p>
            <a:pPr algn="l" marL="0" indent="0" lvl="0">
              <a:lnSpc>
                <a:spcPts val="2774"/>
              </a:lnSpc>
              <a:spcBef>
                <a:spcPct val="0"/>
              </a:spcBef>
            </a:pPr>
            <a:r>
              <a:rPr lang="en-US" sz="2010" spc="197">
                <a:solidFill>
                  <a:srgbClr val="231F20"/>
                </a:solidFill>
                <a:latin typeface="DM Sans Bold"/>
              </a:rPr>
              <a:t>JavaScript</a:t>
            </a:r>
            <a:r>
              <a:rPr lang="en-US" sz="2010" spc="197">
                <a:solidFill>
                  <a:srgbClr val="231F20"/>
                </a:solidFill>
                <a:latin typeface="DM Sans"/>
              </a:rPr>
              <a:t>: Handles client-side validation of user inputs, dynamic updates of the interface based on user selections</a:t>
            </a:r>
          </a:p>
        </p:txBody>
      </p:sp>
      <p:grpSp>
        <p:nvGrpSpPr>
          <p:cNvPr name="Group 18" id="18"/>
          <p:cNvGrpSpPr/>
          <p:nvPr/>
        </p:nvGrpSpPr>
        <p:grpSpPr>
          <a:xfrm rot="0">
            <a:off x="13543314" y="1826204"/>
            <a:ext cx="3474003" cy="1665448"/>
            <a:chOff x="0" y="0"/>
            <a:chExt cx="914964" cy="438636"/>
          </a:xfrm>
        </p:grpSpPr>
        <p:sp>
          <p:nvSpPr>
            <p:cNvPr name="Freeform 19" id="19"/>
            <p:cNvSpPr/>
            <p:nvPr/>
          </p:nvSpPr>
          <p:spPr>
            <a:xfrm flipH="false" flipV="false" rot="0">
              <a:off x="0" y="0"/>
              <a:ext cx="914964" cy="438636"/>
            </a:xfrm>
            <a:custGeom>
              <a:avLst/>
              <a:gdLst/>
              <a:ahLst/>
              <a:cxnLst/>
              <a:rect r="r" b="b" t="t" l="l"/>
              <a:pathLst>
                <a:path h="438636" w="914964">
                  <a:moveTo>
                    <a:pt x="0" y="0"/>
                  </a:moveTo>
                  <a:lnTo>
                    <a:pt x="914964" y="0"/>
                  </a:lnTo>
                  <a:lnTo>
                    <a:pt x="914964" y="438636"/>
                  </a:lnTo>
                  <a:lnTo>
                    <a:pt x="0" y="438636"/>
                  </a:lnTo>
                  <a:close/>
                </a:path>
              </a:pathLst>
            </a:custGeom>
            <a:solidFill>
              <a:srgbClr val="1A1A1A"/>
            </a:solidFill>
          </p:spPr>
        </p:sp>
        <p:sp>
          <p:nvSpPr>
            <p:cNvPr name="TextBox 20" id="20"/>
            <p:cNvSpPr txBox="true"/>
            <p:nvPr/>
          </p:nvSpPr>
          <p:spPr>
            <a:xfrm>
              <a:off x="0" y="-47625"/>
              <a:ext cx="914964" cy="486261"/>
            </a:xfrm>
            <a:prstGeom prst="rect">
              <a:avLst/>
            </a:prstGeom>
          </p:spPr>
          <p:txBody>
            <a:bodyPr anchor="ctr" rtlCol="false" tIns="50800" lIns="50800" bIns="50800" rIns="50800"/>
            <a:lstStyle/>
            <a:p>
              <a:pPr algn="ctr" marL="0" indent="0" lvl="0">
                <a:lnSpc>
                  <a:spcPts val="3838"/>
                </a:lnSpc>
                <a:spcBef>
                  <a:spcPct val="0"/>
                </a:spcBef>
              </a:pPr>
              <a:r>
                <a:rPr lang="en-US" sz="2781" spc="27">
                  <a:solidFill>
                    <a:srgbClr val="FFFFFF"/>
                  </a:solidFill>
                  <a:latin typeface="DM Sans Bold"/>
                </a:rPr>
                <a:t>Backend Development with PHP</a:t>
              </a:r>
            </a:p>
          </p:txBody>
        </p:sp>
      </p:grpSp>
      <p:sp>
        <p:nvSpPr>
          <p:cNvPr name="TextBox 21" id="21"/>
          <p:cNvSpPr txBox="true"/>
          <p:nvPr/>
        </p:nvSpPr>
        <p:spPr>
          <a:xfrm rot="0">
            <a:off x="13656413" y="3865905"/>
            <a:ext cx="3360904" cy="20495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rPr>
              <a:t>PHP is used to receive the user inputs from the frontend, validate them, and process them. </a:t>
            </a:r>
          </a:p>
          <a:p>
            <a:pPr algn="l" marL="0" indent="0" lvl="0">
              <a:lnSpc>
                <a:spcPts val="2774"/>
              </a:lnSpc>
              <a:spcBef>
                <a:spcPct val="0"/>
              </a:spcBef>
            </a:pPr>
          </a:p>
        </p:txBody>
      </p:sp>
      <p:sp>
        <p:nvSpPr>
          <p:cNvPr name="Freeform 22" id="2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13656413" y="5610005"/>
            <a:ext cx="3360904" cy="2886710"/>
          </a:xfrm>
          <a:prstGeom prst="rect">
            <a:avLst/>
          </a:prstGeom>
        </p:spPr>
        <p:txBody>
          <a:bodyPr anchor="t" rtlCol="false" tIns="0" lIns="0" bIns="0" rIns="0">
            <a:spAutoFit/>
          </a:bodyPr>
          <a:lstStyle/>
          <a:p>
            <a:pPr algn="l">
              <a:lnSpc>
                <a:spcPts val="2859"/>
              </a:lnSpc>
              <a:spcBef>
                <a:spcPct val="0"/>
              </a:spcBef>
            </a:pPr>
            <a:r>
              <a:rPr lang="en-US" sz="2199">
                <a:solidFill>
                  <a:srgbClr val="231F20"/>
                </a:solidFill>
                <a:latin typeface="Open Sauce"/>
              </a:rPr>
              <a:t> PHP implements the core logic of the time table generation algorithm, considering constraints such as subject prerequisites, teacher availability, and classroom capacity.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3920774"/>
            <a:ext cx="9065746" cy="4589534"/>
          </a:xfrm>
          <a:custGeom>
            <a:avLst/>
            <a:gdLst/>
            <a:ahLst/>
            <a:cxnLst/>
            <a:rect r="r" b="b" t="t" l="l"/>
            <a:pathLst>
              <a:path h="4589534" w="9065746">
                <a:moveTo>
                  <a:pt x="0" y="0"/>
                </a:moveTo>
                <a:lnTo>
                  <a:pt x="9065746" y="0"/>
                </a:lnTo>
                <a:lnTo>
                  <a:pt x="9065746" y="4589534"/>
                </a:lnTo>
                <a:lnTo>
                  <a:pt x="0" y="4589534"/>
                </a:lnTo>
                <a:lnTo>
                  <a:pt x="0" y="0"/>
                </a:lnTo>
                <a:close/>
              </a:path>
            </a:pathLst>
          </a:custGeom>
          <a:blipFill>
            <a:blip r:embed="rId4"/>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RESULTS</a:t>
            </a:r>
          </a:p>
        </p:txBody>
      </p:sp>
      <p:sp>
        <p:nvSpPr>
          <p:cNvPr name="Freeform 9" id="9"/>
          <p:cNvSpPr/>
          <p:nvPr/>
        </p:nvSpPr>
        <p:spPr>
          <a:xfrm flipH="false" flipV="false" rot="0">
            <a:off x="9144000" y="3920774"/>
            <a:ext cx="9144000" cy="4643437"/>
          </a:xfrm>
          <a:custGeom>
            <a:avLst/>
            <a:gdLst/>
            <a:ahLst/>
            <a:cxnLst/>
            <a:rect r="r" b="b" t="t" l="l"/>
            <a:pathLst>
              <a:path h="4643437" w="9144000">
                <a:moveTo>
                  <a:pt x="0" y="0"/>
                </a:moveTo>
                <a:lnTo>
                  <a:pt x="9144000" y="0"/>
                </a:lnTo>
                <a:lnTo>
                  <a:pt x="9144000" y="4643437"/>
                </a:lnTo>
                <a:lnTo>
                  <a:pt x="0" y="4643437"/>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4009984"/>
            <a:ext cx="9758702" cy="4635384"/>
          </a:xfrm>
          <a:custGeom>
            <a:avLst/>
            <a:gdLst/>
            <a:ahLst/>
            <a:cxnLst/>
            <a:rect r="r" b="b" t="t" l="l"/>
            <a:pathLst>
              <a:path h="4635384" w="9758702">
                <a:moveTo>
                  <a:pt x="0" y="0"/>
                </a:moveTo>
                <a:lnTo>
                  <a:pt x="9758702" y="0"/>
                </a:lnTo>
                <a:lnTo>
                  <a:pt x="9758702" y="4635384"/>
                </a:lnTo>
                <a:lnTo>
                  <a:pt x="0" y="4635384"/>
                </a:lnTo>
                <a:lnTo>
                  <a:pt x="0" y="0"/>
                </a:lnTo>
                <a:close/>
              </a:path>
            </a:pathLst>
          </a:custGeom>
          <a:blipFill>
            <a:blip r:embed="rId4"/>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RESULTS</a:t>
            </a:r>
          </a:p>
        </p:txBody>
      </p:sp>
      <p:sp>
        <p:nvSpPr>
          <p:cNvPr name="Freeform 9" id="9"/>
          <p:cNvSpPr/>
          <p:nvPr/>
        </p:nvSpPr>
        <p:spPr>
          <a:xfrm flipH="false" flipV="false" rot="0">
            <a:off x="9758702" y="4009984"/>
            <a:ext cx="9775658" cy="4643438"/>
          </a:xfrm>
          <a:custGeom>
            <a:avLst/>
            <a:gdLst/>
            <a:ahLst/>
            <a:cxnLst/>
            <a:rect r="r" b="b" t="t" l="l"/>
            <a:pathLst>
              <a:path h="4643438" w="9775658">
                <a:moveTo>
                  <a:pt x="0" y="0"/>
                </a:moveTo>
                <a:lnTo>
                  <a:pt x="9775658" y="0"/>
                </a:lnTo>
                <a:lnTo>
                  <a:pt x="9775658" y="4643438"/>
                </a:lnTo>
                <a:lnTo>
                  <a:pt x="0" y="4643438"/>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3911890"/>
            <a:ext cx="9144000" cy="4614862"/>
          </a:xfrm>
          <a:custGeom>
            <a:avLst/>
            <a:gdLst/>
            <a:ahLst/>
            <a:cxnLst/>
            <a:rect r="r" b="b" t="t" l="l"/>
            <a:pathLst>
              <a:path h="4614862" w="9144000">
                <a:moveTo>
                  <a:pt x="0" y="0"/>
                </a:moveTo>
                <a:lnTo>
                  <a:pt x="9144000" y="0"/>
                </a:lnTo>
                <a:lnTo>
                  <a:pt x="9144000" y="4614863"/>
                </a:lnTo>
                <a:lnTo>
                  <a:pt x="0" y="4614863"/>
                </a:lnTo>
                <a:lnTo>
                  <a:pt x="0" y="0"/>
                </a:lnTo>
                <a:close/>
              </a:path>
            </a:pathLst>
          </a:custGeom>
          <a:blipFill>
            <a:blip r:embed="rId4"/>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RESULTS</a:t>
            </a:r>
          </a:p>
        </p:txBody>
      </p:sp>
      <p:sp>
        <p:nvSpPr>
          <p:cNvPr name="Freeform 9" id="9"/>
          <p:cNvSpPr/>
          <p:nvPr/>
        </p:nvSpPr>
        <p:spPr>
          <a:xfrm flipH="false" flipV="false" rot="0">
            <a:off x="9144000" y="3911890"/>
            <a:ext cx="9144000" cy="4531979"/>
          </a:xfrm>
          <a:custGeom>
            <a:avLst/>
            <a:gdLst/>
            <a:ahLst/>
            <a:cxnLst/>
            <a:rect r="r" b="b" t="t" l="l"/>
            <a:pathLst>
              <a:path h="4531979" w="9144000">
                <a:moveTo>
                  <a:pt x="0" y="0"/>
                </a:moveTo>
                <a:lnTo>
                  <a:pt x="9144000" y="0"/>
                </a:lnTo>
                <a:lnTo>
                  <a:pt x="9144000" y="4531979"/>
                </a:lnTo>
                <a:lnTo>
                  <a:pt x="0" y="4531979"/>
                </a:lnTo>
                <a:lnTo>
                  <a:pt x="0" y="0"/>
                </a:lnTo>
                <a:close/>
              </a:path>
            </a:pathLst>
          </a:custGeom>
          <a:blipFill>
            <a:blip r:embed="rId5"/>
            <a:stretch>
              <a:fillRect l="0" t="-993" r="0" b="-993"/>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4046950"/>
            <a:ext cx="9390864" cy="4531979"/>
          </a:xfrm>
          <a:custGeom>
            <a:avLst/>
            <a:gdLst/>
            <a:ahLst/>
            <a:cxnLst/>
            <a:rect r="r" b="b" t="t" l="l"/>
            <a:pathLst>
              <a:path h="4531979" w="9390864">
                <a:moveTo>
                  <a:pt x="0" y="0"/>
                </a:moveTo>
                <a:lnTo>
                  <a:pt x="9390864" y="0"/>
                </a:lnTo>
                <a:lnTo>
                  <a:pt x="9390864" y="4531979"/>
                </a:lnTo>
                <a:lnTo>
                  <a:pt x="0" y="4531979"/>
                </a:lnTo>
                <a:lnTo>
                  <a:pt x="0" y="0"/>
                </a:lnTo>
                <a:close/>
              </a:path>
            </a:pathLst>
          </a:custGeom>
          <a:blipFill>
            <a:blip r:embed="rId4"/>
            <a:stretch>
              <a:fillRect l="0" t="-2369" r="0" b="-2369"/>
            </a:stretch>
          </a:blipFill>
        </p:spPr>
      </p:sp>
      <p:sp>
        <p:nvSpPr>
          <p:cNvPr name="Freeform 8" id="8"/>
          <p:cNvSpPr/>
          <p:nvPr/>
        </p:nvSpPr>
        <p:spPr>
          <a:xfrm flipH="false" flipV="false" rot="0">
            <a:off x="9390864" y="4046950"/>
            <a:ext cx="8897136" cy="4531979"/>
          </a:xfrm>
          <a:custGeom>
            <a:avLst/>
            <a:gdLst/>
            <a:ahLst/>
            <a:cxnLst/>
            <a:rect r="r" b="b" t="t" l="l"/>
            <a:pathLst>
              <a:path h="4531979" w="8897136">
                <a:moveTo>
                  <a:pt x="0" y="0"/>
                </a:moveTo>
                <a:lnTo>
                  <a:pt x="8897136" y="0"/>
                </a:lnTo>
                <a:lnTo>
                  <a:pt x="8897136" y="4531979"/>
                </a:lnTo>
                <a:lnTo>
                  <a:pt x="0" y="4531979"/>
                </a:lnTo>
                <a:lnTo>
                  <a:pt x="0" y="0"/>
                </a:lnTo>
                <a:close/>
              </a:path>
            </a:pathLst>
          </a:custGeom>
          <a:blipFill>
            <a:blip r:embed="rId5"/>
            <a:stretch>
              <a:fillRect l="0" t="0" r="0" b="0"/>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878692" y="3086100"/>
            <a:ext cx="12530617" cy="6314256"/>
          </a:xfrm>
          <a:custGeom>
            <a:avLst/>
            <a:gdLst/>
            <a:ahLst/>
            <a:cxnLst/>
            <a:rect r="r" b="b" t="t" l="l"/>
            <a:pathLst>
              <a:path h="6314256" w="12530617">
                <a:moveTo>
                  <a:pt x="0" y="0"/>
                </a:moveTo>
                <a:lnTo>
                  <a:pt x="12530616" y="0"/>
                </a:lnTo>
                <a:lnTo>
                  <a:pt x="12530616" y="6314256"/>
                </a:lnTo>
                <a:lnTo>
                  <a:pt x="0" y="6314256"/>
                </a:lnTo>
                <a:lnTo>
                  <a:pt x="0" y="0"/>
                </a:lnTo>
                <a:close/>
              </a:path>
            </a:pathLst>
          </a:custGeom>
          <a:blipFill>
            <a:blip r:embed="rId4"/>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DAGCeLpOJtU</dc:identifier>
  <dcterms:modified xsi:type="dcterms:W3CDTF">2011-08-01T06:04:30Z</dcterms:modified>
  <cp:revision>1</cp:revision>
  <dc:title>TimE Table</dc:title>
</cp:coreProperties>
</file>