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65" r:id="rId6"/>
    <p:sldId id="266" r:id="rId7"/>
    <p:sldId id="264" r:id="rId8"/>
    <p:sldId id="262" r:id="rId9"/>
    <p:sldId id="268" r:id="rId10"/>
    <p:sldId id="269" r:id="rId11"/>
    <p:sldId id="270" r:id="rId12"/>
    <p:sldId id="271" r:id="rId13"/>
    <p:sldId id="273" r:id="rId14"/>
    <p:sldId id="274" r:id="rId15"/>
    <p:sldId id="275" r:id="rId16"/>
    <p:sldId id="276" r:id="rId17"/>
    <p:sldId id="277"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7" autoAdjust="0"/>
    <p:restoredTop sz="94660"/>
  </p:normalViewPr>
  <p:slideViewPr>
    <p:cSldViewPr snapToGrid="0">
      <p:cViewPr varScale="1">
        <p:scale>
          <a:sx n="86" d="100"/>
          <a:sy n="86" d="100"/>
        </p:scale>
        <p:origin x="4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A5268-4A58-4CAE-A56F-FDF81ED3122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CC42E93-1EB3-480F-B5B6-BC725B5B5C30}" type="pres">
      <dgm:prSet presAssocID="{8EAA5268-4A58-4CAE-A56F-FDF81ED31226}" presName="linear" presStyleCnt="0">
        <dgm:presLayoutVars>
          <dgm:animLvl val="lvl"/>
          <dgm:resizeHandles val="exact"/>
        </dgm:presLayoutVars>
      </dgm:prSet>
      <dgm:spPr/>
    </dgm:pt>
  </dgm:ptLst>
  <dgm:cxnLst>
    <dgm:cxn modelId="{55B16618-F318-4B03-B28D-FC8C38A67244}" type="presOf" srcId="{8EAA5268-4A58-4CAE-A56F-FDF81ED31226}" destId="{1CC42E93-1EB3-480F-B5B6-BC725B5B5C30}" srcOrd="0"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A5268-4A58-4CAE-A56F-FDF81ED3122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CC42E93-1EB3-480F-B5B6-BC725B5B5C30}" type="pres">
      <dgm:prSet presAssocID="{8EAA5268-4A58-4CAE-A56F-FDF81ED31226}" presName="linear" presStyleCnt="0">
        <dgm:presLayoutVars>
          <dgm:animLvl val="lvl"/>
          <dgm:resizeHandles val="exact"/>
        </dgm:presLayoutVars>
      </dgm:prSet>
      <dgm:spPr/>
    </dgm:pt>
  </dgm:ptLst>
  <dgm:cxnLst>
    <dgm:cxn modelId="{55B16618-F318-4B03-B28D-FC8C38A67244}" type="presOf" srcId="{8EAA5268-4A58-4CAE-A56F-FDF81ED31226}" destId="{1CC42E93-1EB3-480F-B5B6-BC725B5B5C30}" srcOrd="0" destOrd="0" presId="urn:microsoft.com/office/officeart/2005/8/layout/vList2"/>
  </dgm:cxnLst>
  <dgm:bg>
    <a:blipFill>
      <a:blip xmlns:r="http://schemas.openxmlformats.org/officeDocument/2006/relationships" r:embed="rId1"/>
      <a:stretch>
        <a:fillRect/>
      </a:stretch>
    </a:blipFill>
  </dgm:bg>
  <dgm:whole>
    <a:ln w="571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54F8-9F27-47DE-8663-677611BE0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A92FCB-9E47-445E-B71C-134F82FB1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2575B0-8EF0-4885-8E6E-D81C046EBD35}"/>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5" name="Footer Placeholder 4">
            <a:extLst>
              <a:ext uri="{FF2B5EF4-FFF2-40B4-BE49-F238E27FC236}">
                <a16:creationId xmlns:a16="http://schemas.microsoft.com/office/drawing/2014/main" id="{945A4781-96BA-437A-986C-0C95A3384A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92CB9-D117-4C9D-9135-31DFF0D1425E}"/>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333933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4B76-3E98-4DF8-A327-C55D542F4B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C26998-E38E-47D5-91E3-1236F2B69D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6C864-716C-4626-8790-01B1BC26BF30}"/>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5" name="Footer Placeholder 4">
            <a:extLst>
              <a:ext uri="{FF2B5EF4-FFF2-40B4-BE49-F238E27FC236}">
                <a16:creationId xmlns:a16="http://schemas.microsoft.com/office/drawing/2014/main" id="{243707CF-565D-4ADD-8A22-D4AD4FF52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AD42C-0AAD-4F72-B3A8-1D5FFAB0750C}"/>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383048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4A298-9B0D-4CAB-B1C2-AD4ABB5D34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FE736C-163B-49A3-8835-7B8569740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0ABFD-333C-4E79-B475-212F895096BE}"/>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5" name="Footer Placeholder 4">
            <a:extLst>
              <a:ext uri="{FF2B5EF4-FFF2-40B4-BE49-F238E27FC236}">
                <a16:creationId xmlns:a16="http://schemas.microsoft.com/office/drawing/2014/main" id="{F71ABEBF-AFAB-4BCB-9ECA-778490BBE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AAFC7-E9C6-466B-AFEE-D0302E25B098}"/>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120282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AFCC-D627-4A0F-9EB6-1AAA61AA37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E29A43-7557-4681-80C0-3662E14FBD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1DD8F-F1F1-4226-9CFB-868657E46AAD}"/>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5" name="Footer Placeholder 4">
            <a:extLst>
              <a:ext uri="{FF2B5EF4-FFF2-40B4-BE49-F238E27FC236}">
                <a16:creationId xmlns:a16="http://schemas.microsoft.com/office/drawing/2014/main" id="{BC33C155-EE4C-4CC1-8A72-C46FC287D6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C9B28-43A4-430C-967B-FE694FB8416E}"/>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157429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2A39-772B-46E7-9DA3-CF1144CF4A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C91D88-C796-4B43-9AB2-26B94A559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4391F0-0F18-4222-8568-C03D777BA283}"/>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5" name="Footer Placeholder 4">
            <a:extLst>
              <a:ext uri="{FF2B5EF4-FFF2-40B4-BE49-F238E27FC236}">
                <a16:creationId xmlns:a16="http://schemas.microsoft.com/office/drawing/2014/main" id="{4619BAD6-D49D-440B-9D51-14377E855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491AE-67D0-4C53-8D94-A8B7B640DC7C}"/>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68736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056-7763-44D6-B552-F05B88F8B6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B5588F-39B5-4817-BA6E-2FC7CE90B0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40544F-79A5-4B2F-99AF-13C87F021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D7A09E-1127-47A7-B6AB-88A53F263716}"/>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6" name="Footer Placeholder 5">
            <a:extLst>
              <a:ext uri="{FF2B5EF4-FFF2-40B4-BE49-F238E27FC236}">
                <a16:creationId xmlns:a16="http://schemas.microsoft.com/office/drawing/2014/main" id="{594F9EE9-1A9A-4030-8C72-26F3011965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9430CF-EB61-4039-AF36-98A950BA7150}"/>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6913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96A8-E516-4058-8EA8-0A87862962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A41BF7-A705-4C02-8DD7-5DF1DF342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AF4F46-4063-418C-867B-C1CE025B5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EFD0B9-3E52-4F87-9676-5952A6CC5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A28FD-48DA-42D8-A523-64748AE27B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99586C-4B19-445C-9C80-C992D34756B5}"/>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8" name="Footer Placeholder 7">
            <a:extLst>
              <a:ext uri="{FF2B5EF4-FFF2-40B4-BE49-F238E27FC236}">
                <a16:creationId xmlns:a16="http://schemas.microsoft.com/office/drawing/2014/main" id="{9C751629-0A72-43BA-BE26-008799DDB2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2E5E0D-66C9-42A2-9488-63362D6BF634}"/>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413154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06FD-CBEF-4090-A68F-20C5BEBE00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17C6CA-4099-4C09-8D2F-62EE5FE9468A}"/>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4" name="Footer Placeholder 3">
            <a:extLst>
              <a:ext uri="{FF2B5EF4-FFF2-40B4-BE49-F238E27FC236}">
                <a16:creationId xmlns:a16="http://schemas.microsoft.com/office/drawing/2014/main" id="{EBE9938D-AA76-462D-B8A7-2DB0676151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FD6E6B-D5CA-46D5-B963-9A3D720A2BC8}"/>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187412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5442B6-F527-4E9C-A8C2-DAC4144A8A8C}"/>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3" name="Footer Placeholder 2">
            <a:extLst>
              <a:ext uri="{FF2B5EF4-FFF2-40B4-BE49-F238E27FC236}">
                <a16:creationId xmlns:a16="http://schemas.microsoft.com/office/drawing/2014/main" id="{154E5E80-7CF6-466F-A775-140A4C97AC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8161CF-5B1B-4011-ABC7-6031800F00A8}"/>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366018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DC1D-BEDE-4217-AE3F-F0E065A9E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2F5FE2-D497-4FCA-BC7A-F4485847F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B96653-277B-434E-B43C-94EBAC66A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8ADE8-4C34-478E-B294-A5C729EA3A0C}"/>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6" name="Footer Placeholder 5">
            <a:extLst>
              <a:ext uri="{FF2B5EF4-FFF2-40B4-BE49-F238E27FC236}">
                <a16:creationId xmlns:a16="http://schemas.microsoft.com/office/drawing/2014/main" id="{6B328D8B-675A-4921-BD0B-271D85DED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ABF80C-6C6F-489C-9764-CEC8FFE48FD0}"/>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91218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D32D-7475-42C6-9207-214DFBE6C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D52D68-BAEB-44A0-9D55-517F4CF39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C932F7-E3EC-420E-BCDB-F2A0E2890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DB920-6626-498F-8D04-944A3AA125FC}"/>
              </a:ext>
            </a:extLst>
          </p:cNvPr>
          <p:cNvSpPr>
            <a:spLocks noGrp="1"/>
          </p:cNvSpPr>
          <p:nvPr>
            <p:ph type="dt" sz="half" idx="10"/>
          </p:nvPr>
        </p:nvSpPr>
        <p:spPr/>
        <p:txBody>
          <a:bodyPr/>
          <a:lstStyle/>
          <a:p>
            <a:fld id="{89D0A5A1-B38C-4C24-BCB0-962BDC87EE1A}" type="datetimeFigureOut">
              <a:rPr lang="en-IN" smtClean="0"/>
              <a:t>06-04-2024</a:t>
            </a:fld>
            <a:endParaRPr lang="en-IN"/>
          </a:p>
        </p:txBody>
      </p:sp>
      <p:sp>
        <p:nvSpPr>
          <p:cNvPr id="6" name="Footer Placeholder 5">
            <a:extLst>
              <a:ext uri="{FF2B5EF4-FFF2-40B4-BE49-F238E27FC236}">
                <a16:creationId xmlns:a16="http://schemas.microsoft.com/office/drawing/2014/main" id="{D0486E11-ECFB-44C2-AC23-667630E7EB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70AD9D-7431-4DB4-BB33-2AF733DF4388}"/>
              </a:ext>
            </a:extLst>
          </p:cNvPr>
          <p:cNvSpPr>
            <a:spLocks noGrp="1"/>
          </p:cNvSpPr>
          <p:nvPr>
            <p:ph type="sldNum" sz="quarter" idx="12"/>
          </p:nvPr>
        </p:nvSpPr>
        <p:spPr/>
        <p:txBody>
          <a:bodyPr/>
          <a:lstStyle/>
          <a:p>
            <a:fld id="{130F4895-A4D6-465B-B1FC-9AA9B717F25C}" type="slidenum">
              <a:rPr lang="en-IN" smtClean="0"/>
              <a:t>‹#›</a:t>
            </a:fld>
            <a:endParaRPr lang="en-IN"/>
          </a:p>
        </p:txBody>
      </p:sp>
    </p:spTree>
    <p:extLst>
      <p:ext uri="{BB962C8B-B14F-4D97-AF65-F5344CB8AC3E}">
        <p14:creationId xmlns:p14="http://schemas.microsoft.com/office/powerpoint/2010/main" val="211801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BF5CD6-7766-4C9E-A4E2-0EE4C7682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1B1A4-F863-4C15-9ED7-15A14BB4D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360650-9CD3-4975-A4CE-25CB23587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0A5A1-B38C-4C24-BCB0-962BDC87EE1A}" type="datetimeFigureOut">
              <a:rPr lang="en-IN" smtClean="0"/>
              <a:t>06-04-2024</a:t>
            </a:fld>
            <a:endParaRPr lang="en-IN"/>
          </a:p>
        </p:txBody>
      </p:sp>
      <p:sp>
        <p:nvSpPr>
          <p:cNvPr id="5" name="Footer Placeholder 4">
            <a:extLst>
              <a:ext uri="{FF2B5EF4-FFF2-40B4-BE49-F238E27FC236}">
                <a16:creationId xmlns:a16="http://schemas.microsoft.com/office/drawing/2014/main" id="{4B705205-9D28-4D24-8960-AE704E1B6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10BE55-2AF1-4987-9F4F-224B43AEB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F4895-A4D6-465B-B1FC-9AA9B717F25C}" type="slidenum">
              <a:rPr lang="en-IN" smtClean="0"/>
              <a:t>‹#›</a:t>
            </a:fld>
            <a:endParaRPr lang="en-IN"/>
          </a:p>
        </p:txBody>
      </p:sp>
    </p:spTree>
    <p:extLst>
      <p:ext uri="{BB962C8B-B14F-4D97-AF65-F5344CB8AC3E}">
        <p14:creationId xmlns:p14="http://schemas.microsoft.com/office/powerpoint/2010/main" val="3449886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Stability_data.pbix"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90000">
              <a:schemeClr val="bg2">
                <a:lumMod val="5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CAA17F-F4C0-1EC7-E414-1CCF4CC64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2706" y="163702"/>
            <a:ext cx="1020932" cy="1047047"/>
          </a:xfrm>
          <a:prstGeom prst="rect">
            <a:avLst/>
          </a:prstGeom>
          <a:ln>
            <a:noFill/>
          </a:ln>
        </p:spPr>
      </p:pic>
      <p:pic>
        <p:nvPicPr>
          <p:cNvPr id="3" name="Picture 2">
            <a:extLst>
              <a:ext uri="{FF2B5EF4-FFF2-40B4-BE49-F238E27FC236}">
                <a16:creationId xmlns:a16="http://schemas.microsoft.com/office/drawing/2014/main" id="{D275C8E1-9EF7-D7C8-84B4-AB34E5C11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62" y="199977"/>
            <a:ext cx="1265840" cy="1010772"/>
          </a:xfrm>
          <a:prstGeom prst="rect">
            <a:avLst/>
          </a:prstGeom>
        </p:spPr>
      </p:pic>
      <p:grpSp>
        <p:nvGrpSpPr>
          <p:cNvPr id="4" name="Group 3">
            <a:extLst>
              <a:ext uri="{FF2B5EF4-FFF2-40B4-BE49-F238E27FC236}">
                <a16:creationId xmlns:a16="http://schemas.microsoft.com/office/drawing/2014/main" id="{FB516532-DCB7-A5AA-DFE9-43D4028D605B}"/>
              </a:ext>
            </a:extLst>
          </p:cNvPr>
          <p:cNvGrpSpPr/>
          <p:nvPr/>
        </p:nvGrpSpPr>
        <p:grpSpPr>
          <a:xfrm>
            <a:off x="1615382" y="199977"/>
            <a:ext cx="9099966" cy="1010772"/>
            <a:chOff x="1020916" y="0"/>
            <a:chExt cx="5031633" cy="1535040"/>
          </a:xfrm>
          <a:scene3d>
            <a:camera prst="orthographicFront"/>
            <a:lightRig rig="threePt" dir="t"/>
          </a:scene3d>
        </p:grpSpPr>
        <p:sp>
          <p:nvSpPr>
            <p:cNvPr id="5" name="Rectangle: Rounded Corners 4">
              <a:extLst>
                <a:ext uri="{FF2B5EF4-FFF2-40B4-BE49-F238E27FC236}">
                  <a16:creationId xmlns:a16="http://schemas.microsoft.com/office/drawing/2014/main" id="{73CC91E2-2E00-5A46-CCD5-321DC9F3F6D1}"/>
                </a:ext>
              </a:extLst>
            </p:cNvPr>
            <p:cNvSpPr/>
            <p:nvPr/>
          </p:nvSpPr>
          <p:spPr>
            <a:xfrm>
              <a:off x="1020916" y="0"/>
              <a:ext cx="5031633" cy="1535040"/>
            </a:xfrm>
            <a:prstGeom prst="roundRect">
              <a:avLst/>
            </a:prstGeom>
            <a:solidFill>
              <a:schemeClr val="tx1"/>
            </a:solidFill>
            <a:effectLst>
              <a:glow rad="228600">
                <a:schemeClr val="accent4">
                  <a:satMod val="175000"/>
                  <a:alpha val="40000"/>
                </a:schemeClr>
              </a:glow>
            </a:effectLst>
            <a:sp3d extrusionH="12700">
              <a:bevelT w="266700" h="190500"/>
              <a:bevelB w="107950" h="152400"/>
            </a:sp3d>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6" name="Rectangle: Rounded Corners 4">
              <a:extLst>
                <a:ext uri="{FF2B5EF4-FFF2-40B4-BE49-F238E27FC236}">
                  <a16:creationId xmlns:a16="http://schemas.microsoft.com/office/drawing/2014/main" id="{17391402-2BE1-D6D4-FF77-AD7E3F204F51}"/>
                </a:ext>
              </a:extLst>
            </p:cNvPr>
            <p:cNvSpPr txBox="1"/>
            <p:nvPr/>
          </p:nvSpPr>
          <p:spPr>
            <a:xfrm>
              <a:off x="1095850" y="74935"/>
              <a:ext cx="4881765" cy="13851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IN" sz="4500" b="1" i="0" u="sng" kern="1200" dirty="0">
                  <a:latin typeface="Times New Roman" panose="02020603050405020304" pitchFamily="18" charset="0"/>
                  <a:cs typeface="Times New Roman" panose="02020603050405020304" pitchFamily="18" charset="0"/>
                </a:rPr>
                <a:t>HACKWAVE 2024</a:t>
              </a:r>
              <a:endParaRPr lang="en-IN" sz="4500" i="0" u="sng" kern="1200" dirty="0">
                <a:latin typeface="Times New Roman" panose="02020603050405020304" pitchFamily="18" charset="0"/>
                <a:cs typeface="Times New Roman" panose="02020603050405020304" pitchFamily="18" charset="0"/>
              </a:endParaRPr>
            </a:p>
          </p:txBody>
        </p:sp>
      </p:grpSp>
      <p:sp>
        <p:nvSpPr>
          <p:cNvPr id="10" name="TextBox 9">
            <a:extLst>
              <a:ext uri="{FF2B5EF4-FFF2-40B4-BE49-F238E27FC236}">
                <a16:creationId xmlns:a16="http://schemas.microsoft.com/office/drawing/2014/main" id="{8BB9EA40-4C69-45AE-9895-03518FD69A4B}"/>
              </a:ext>
            </a:extLst>
          </p:cNvPr>
          <p:cNvSpPr txBox="1"/>
          <p:nvPr/>
        </p:nvSpPr>
        <p:spPr>
          <a:xfrm>
            <a:off x="754601" y="1355635"/>
            <a:ext cx="10839636" cy="954107"/>
          </a:xfrm>
          <a:prstGeom prst="rect">
            <a:avLst/>
          </a:prstGeom>
          <a:ln w="28575"/>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800" b="1" dirty="0"/>
              <a:t>Smart Grid Optimization: Integrating Renewable Energy for Sustainable Power Systems</a:t>
            </a:r>
            <a:endParaRPr lang="en-IN" sz="2800" b="1" u="sng"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6036E2E-6A36-5D0C-848B-E6C058A95AC5}"/>
              </a:ext>
            </a:extLst>
          </p:cNvPr>
          <p:cNvSpPr txBox="1"/>
          <p:nvPr/>
        </p:nvSpPr>
        <p:spPr>
          <a:xfrm>
            <a:off x="2216280" y="2421601"/>
            <a:ext cx="7874493"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A.P Shah Institute of Technology</a:t>
            </a:r>
            <a:endParaRPr lang="en-IN" sz="3200" b="1" u="sng"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AD116A9F-0C69-BFA8-047D-5FA1D1D44200}"/>
              </a:ext>
            </a:extLst>
          </p:cNvPr>
          <p:cNvSpPr/>
          <p:nvPr/>
        </p:nvSpPr>
        <p:spPr>
          <a:xfrm>
            <a:off x="1908698" y="3160450"/>
            <a:ext cx="8671127" cy="3151573"/>
          </a:xfrm>
          <a:prstGeom prst="rect">
            <a:avLst/>
          </a:prstGeom>
          <a:ln w="38100">
            <a:solidFill>
              <a:srgbClr val="00000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ln w="0"/>
              <a:gradFill>
                <a:gsLst>
                  <a:gs pos="21000">
                    <a:srgbClr val="53575C"/>
                  </a:gs>
                  <a:gs pos="88000">
                    <a:srgbClr val="C5C7CA"/>
                  </a:gs>
                </a:gsLst>
                <a:lin ang="5400000"/>
              </a:gradFill>
            </a:endParaRPr>
          </a:p>
        </p:txBody>
      </p:sp>
      <p:sp>
        <p:nvSpPr>
          <p:cNvPr id="7" name="TextBox 6">
            <a:extLst>
              <a:ext uri="{FF2B5EF4-FFF2-40B4-BE49-F238E27FC236}">
                <a16:creationId xmlns:a16="http://schemas.microsoft.com/office/drawing/2014/main" id="{47BF82CB-2699-64A1-261D-F1FB552083D6}"/>
              </a:ext>
            </a:extLst>
          </p:cNvPr>
          <p:cNvSpPr txBox="1"/>
          <p:nvPr/>
        </p:nvSpPr>
        <p:spPr>
          <a:xfrm>
            <a:off x="1364202" y="3262887"/>
            <a:ext cx="962635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Team Member 1 (Leader) : Priyanshu Agarkar</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2F90666-9433-E26B-4740-0C14BEF16B6C}"/>
              </a:ext>
            </a:extLst>
          </p:cNvPr>
          <p:cNvSpPr txBox="1"/>
          <p:nvPr/>
        </p:nvSpPr>
        <p:spPr>
          <a:xfrm>
            <a:off x="1473871" y="3963368"/>
            <a:ext cx="962635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Team Member 2 : Anushree Salunke</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835D9FD-0BE7-9ED6-1028-868A3EE018BD}"/>
              </a:ext>
            </a:extLst>
          </p:cNvPr>
          <p:cNvSpPr txBox="1"/>
          <p:nvPr/>
        </p:nvSpPr>
        <p:spPr>
          <a:xfrm>
            <a:off x="1340349" y="4680815"/>
            <a:ext cx="962635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Team Member 3 : Mrunal Misale </a:t>
            </a:r>
            <a:endParaRPr lang="en-IN" sz="2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DA1454F-14C3-CE25-47E2-A124C3FE5C11}"/>
              </a:ext>
            </a:extLst>
          </p:cNvPr>
          <p:cNvSpPr txBox="1"/>
          <p:nvPr/>
        </p:nvSpPr>
        <p:spPr>
          <a:xfrm>
            <a:off x="1364201" y="5420157"/>
            <a:ext cx="962635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Team Member 4 : Suyash Bagwe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43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2609088" y="243840"/>
            <a:ext cx="7046976" cy="870585"/>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5213201-6E6C-9032-2207-54E50E5D9556}"/>
              </a:ext>
            </a:extLst>
          </p:cNvPr>
          <p:cNvSpPr txBox="1"/>
          <p:nvPr/>
        </p:nvSpPr>
        <p:spPr>
          <a:xfrm>
            <a:off x="1562470" y="833021"/>
            <a:ext cx="6027937" cy="369332"/>
          </a:xfrm>
          <a:prstGeom prst="rect">
            <a:avLst/>
          </a:prstGeom>
          <a:noFill/>
        </p:spPr>
        <p:txBody>
          <a:bodyPr wrap="square" rtlCol="0">
            <a:spAutoFit/>
          </a:bodyPr>
          <a:lstStyle/>
          <a:p>
            <a:pPr marL="285750" indent="-285750">
              <a:buFont typeface="Courier New" panose="02070309020205020404" pitchFamily="49" charset="0"/>
              <a:buChar char="o"/>
            </a:pPr>
            <a:r>
              <a:rPr lang="en-US" b="1" dirty="0"/>
              <a:t>Decision Tree Graph</a:t>
            </a:r>
            <a:endParaRPr lang="en-IN" b="1" dirty="0"/>
          </a:p>
        </p:txBody>
      </p:sp>
      <p:pic>
        <p:nvPicPr>
          <p:cNvPr id="3076" name="Picture 4">
            <a:extLst>
              <a:ext uri="{FF2B5EF4-FFF2-40B4-BE49-F238E27FC236}">
                <a16:creationId xmlns:a16="http://schemas.microsoft.com/office/drawing/2014/main" id="{DF632B8D-BAC1-9825-9A33-23EA930AA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359" y="1832162"/>
            <a:ext cx="7276848" cy="4674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266DD-0496-CC09-2D29-98D5F6A7E328}"/>
              </a:ext>
            </a:extLst>
          </p:cNvPr>
          <p:cNvPicPr>
            <a:picLocks noChangeAspect="1"/>
          </p:cNvPicPr>
          <p:nvPr/>
        </p:nvPicPr>
        <p:blipFill>
          <a:blip r:embed="rId3"/>
          <a:stretch>
            <a:fillRect/>
          </a:stretch>
        </p:blipFill>
        <p:spPr>
          <a:xfrm>
            <a:off x="1891359" y="1274123"/>
            <a:ext cx="4733925" cy="371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093B3A91-0605-58E1-6853-AAB87EB72DEF}"/>
              </a:ext>
            </a:extLst>
          </p:cNvPr>
          <p:cNvSpPr txBox="1"/>
          <p:nvPr/>
        </p:nvSpPr>
        <p:spPr>
          <a:xfrm>
            <a:off x="1249956" y="217467"/>
            <a:ext cx="9692088"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COMPARATIVE  STUDY  OF  MODELS FOR POWER PREDICTION</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8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2609088" y="243840"/>
            <a:ext cx="7046976" cy="870585"/>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5213201-6E6C-9032-2207-54E50E5D9556}"/>
              </a:ext>
            </a:extLst>
          </p:cNvPr>
          <p:cNvSpPr txBox="1"/>
          <p:nvPr/>
        </p:nvSpPr>
        <p:spPr>
          <a:xfrm>
            <a:off x="1562470" y="847338"/>
            <a:ext cx="6027937" cy="369332"/>
          </a:xfrm>
          <a:prstGeom prst="rect">
            <a:avLst/>
          </a:prstGeom>
          <a:noFill/>
        </p:spPr>
        <p:txBody>
          <a:bodyPr wrap="square" rtlCol="0">
            <a:spAutoFit/>
          </a:bodyPr>
          <a:lstStyle/>
          <a:p>
            <a:pPr marL="285750" indent="-285750">
              <a:buFont typeface="Courier New" panose="02070309020205020404" pitchFamily="49" charset="0"/>
              <a:buChar char="o"/>
            </a:pPr>
            <a:r>
              <a:rPr lang="en-US" b="1" dirty="0"/>
              <a:t>Random Forest Regressor Graph .</a:t>
            </a:r>
            <a:endParaRPr lang="en-IN" b="1" dirty="0"/>
          </a:p>
        </p:txBody>
      </p:sp>
      <p:pic>
        <p:nvPicPr>
          <p:cNvPr id="2052" name="Picture 4">
            <a:extLst>
              <a:ext uri="{FF2B5EF4-FFF2-40B4-BE49-F238E27FC236}">
                <a16:creationId xmlns:a16="http://schemas.microsoft.com/office/drawing/2014/main" id="{CCD07098-FE06-CA24-840E-542EF5460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413" y="1811233"/>
            <a:ext cx="7477284" cy="4802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AAC9101-83A3-D2A5-C02B-81266EEE46EA}"/>
              </a:ext>
            </a:extLst>
          </p:cNvPr>
          <p:cNvPicPr>
            <a:picLocks noChangeAspect="1"/>
          </p:cNvPicPr>
          <p:nvPr/>
        </p:nvPicPr>
        <p:blipFill>
          <a:blip r:embed="rId3"/>
          <a:stretch>
            <a:fillRect/>
          </a:stretch>
        </p:blipFill>
        <p:spPr>
          <a:xfrm>
            <a:off x="1906413" y="1202353"/>
            <a:ext cx="4857750" cy="45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AF8A9908-6EAD-31BE-FEAA-9C3A0DD1CBF9}"/>
              </a:ext>
            </a:extLst>
          </p:cNvPr>
          <p:cNvSpPr txBox="1"/>
          <p:nvPr/>
        </p:nvSpPr>
        <p:spPr>
          <a:xfrm>
            <a:off x="1249956" y="217467"/>
            <a:ext cx="9692088"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COMPARATIVE  STUDY  OF  MODELS FOR POWER PREDICTION</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91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2609088" y="243840"/>
            <a:ext cx="7046976" cy="870585"/>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5213201-6E6C-9032-2207-54E50E5D9556}"/>
              </a:ext>
            </a:extLst>
          </p:cNvPr>
          <p:cNvSpPr txBox="1"/>
          <p:nvPr/>
        </p:nvSpPr>
        <p:spPr>
          <a:xfrm>
            <a:off x="1562470" y="847338"/>
            <a:ext cx="6027937" cy="369332"/>
          </a:xfrm>
          <a:prstGeom prst="rect">
            <a:avLst/>
          </a:prstGeom>
          <a:noFill/>
        </p:spPr>
        <p:txBody>
          <a:bodyPr wrap="square" rtlCol="0">
            <a:spAutoFit/>
          </a:bodyPr>
          <a:lstStyle/>
          <a:p>
            <a:pPr marL="285750" indent="-285750">
              <a:buFont typeface="Courier New" panose="02070309020205020404" pitchFamily="49" charset="0"/>
              <a:buChar char="o"/>
            </a:pPr>
            <a:r>
              <a:rPr lang="en-US" b="1" dirty="0"/>
              <a:t>LSTM Graph.</a:t>
            </a:r>
            <a:endParaRPr lang="en-IN" b="1" dirty="0"/>
          </a:p>
        </p:txBody>
      </p:sp>
      <p:pic>
        <p:nvPicPr>
          <p:cNvPr id="7" name="Picture 6">
            <a:extLst>
              <a:ext uri="{FF2B5EF4-FFF2-40B4-BE49-F238E27FC236}">
                <a16:creationId xmlns:a16="http://schemas.microsoft.com/office/drawing/2014/main" id="{3060B8E2-4564-44D7-9AFA-86C9115EE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599" y="2058619"/>
            <a:ext cx="8623453" cy="44192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3392C2A-95F2-8825-A4BB-6B816E9DF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600" y="1384876"/>
            <a:ext cx="4820574" cy="400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19B66F47-056B-D76B-12E9-E8F363AF00DE}"/>
              </a:ext>
            </a:extLst>
          </p:cNvPr>
          <p:cNvSpPr txBox="1"/>
          <p:nvPr/>
        </p:nvSpPr>
        <p:spPr>
          <a:xfrm>
            <a:off x="1249956" y="217467"/>
            <a:ext cx="9692088"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COMPARATIVE  STUDY  OF  MODELS FOR POWER PREDICTION</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23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2609088" y="243840"/>
            <a:ext cx="7046976" cy="87058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19B66F47-056B-D76B-12E9-E8F363AF00DE}"/>
              </a:ext>
            </a:extLst>
          </p:cNvPr>
          <p:cNvSpPr txBox="1"/>
          <p:nvPr/>
        </p:nvSpPr>
        <p:spPr>
          <a:xfrm>
            <a:off x="1445264" y="332348"/>
            <a:ext cx="9980296" cy="4308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200" b="1" u="sng" dirty="0">
                <a:latin typeface="Times New Roman" panose="02020603050405020304" pitchFamily="18" charset="0"/>
                <a:cs typeface="Times New Roman" panose="02020603050405020304" pitchFamily="18" charset="0"/>
              </a:rPr>
              <a:t>COMPARATIVE  STUDY  OF  MODELS FOR POWER GENERATION</a:t>
            </a:r>
            <a:endParaRPr lang="en-IN" sz="2200" b="1" u="sng"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A696CEC-40CB-FC33-46A2-45887AB6A4CF}"/>
              </a:ext>
            </a:extLst>
          </p:cNvPr>
          <p:cNvGraphicFramePr>
            <a:graphicFrameLocks noGrp="1"/>
          </p:cNvGraphicFramePr>
          <p:nvPr>
            <p:extLst>
              <p:ext uri="{D42A27DB-BD31-4B8C-83A1-F6EECF244321}">
                <p14:modId xmlns:p14="http://schemas.microsoft.com/office/powerpoint/2010/main" val="1091277395"/>
              </p:ext>
            </p:extLst>
          </p:nvPr>
        </p:nvGraphicFramePr>
        <p:xfrm>
          <a:off x="2361460" y="976544"/>
          <a:ext cx="7727519" cy="3710865"/>
        </p:xfrm>
        <a:graphic>
          <a:graphicData uri="http://schemas.openxmlformats.org/drawingml/2006/table">
            <a:tbl>
              <a:tblPr firstRow="1" bandRow="1">
                <a:tableStyleId>{073A0DAA-6AF3-43AB-8588-CEC1D06C72B9}</a:tableStyleId>
              </a:tblPr>
              <a:tblGrid>
                <a:gridCol w="3828126">
                  <a:extLst>
                    <a:ext uri="{9D8B030D-6E8A-4147-A177-3AD203B41FA5}">
                      <a16:colId xmlns:a16="http://schemas.microsoft.com/office/drawing/2014/main" val="1958202460"/>
                    </a:ext>
                  </a:extLst>
                </a:gridCol>
                <a:gridCol w="3899393">
                  <a:extLst>
                    <a:ext uri="{9D8B030D-6E8A-4147-A177-3AD203B41FA5}">
                      <a16:colId xmlns:a16="http://schemas.microsoft.com/office/drawing/2014/main" val="2563660168"/>
                    </a:ext>
                  </a:extLst>
                </a:gridCol>
              </a:tblGrid>
              <a:tr h="742173">
                <a:tc>
                  <a:txBody>
                    <a:bodyPr/>
                    <a:lstStyle/>
                    <a:p>
                      <a:pPr algn="ctr"/>
                      <a:r>
                        <a:rPr lang="en-US" dirty="0"/>
                        <a:t>MODELS</a:t>
                      </a:r>
                      <a:endParaRPr lang="en-IN" dirty="0"/>
                    </a:p>
                  </a:txBody>
                  <a:tcPr/>
                </a:tc>
                <a:tc>
                  <a:txBody>
                    <a:bodyPr/>
                    <a:lstStyle/>
                    <a:p>
                      <a:pPr algn="ctr"/>
                      <a:r>
                        <a:rPr lang="en-US" dirty="0"/>
                        <a:t>RMSE VALUES</a:t>
                      </a:r>
                      <a:endParaRPr lang="en-IN" dirty="0"/>
                    </a:p>
                  </a:txBody>
                  <a:tcPr/>
                </a:tc>
                <a:extLst>
                  <a:ext uri="{0D108BD9-81ED-4DB2-BD59-A6C34878D82A}">
                    <a16:rowId xmlns:a16="http://schemas.microsoft.com/office/drawing/2014/main" val="222066249"/>
                  </a:ext>
                </a:extLst>
              </a:tr>
              <a:tr h="742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Linear Regression Graph.</a:t>
                      </a:r>
                      <a:endParaRPr lang="en-IN" b="1" dirty="0"/>
                    </a:p>
                    <a:p>
                      <a:pPr algn="ctr"/>
                      <a:endParaRPr lang="en-IN" dirty="0"/>
                    </a:p>
                  </a:txBody>
                  <a:tcPr/>
                </a:tc>
                <a:tc>
                  <a:txBody>
                    <a:bodyPr/>
                    <a:lstStyle/>
                    <a:p>
                      <a:pPr algn="ctr"/>
                      <a:r>
                        <a:rPr lang="en-IN" sz="1800" b="1" i="0" kern="1200" dirty="0">
                          <a:solidFill>
                            <a:schemeClr val="dk1"/>
                          </a:solidFill>
                          <a:effectLst/>
                          <a:latin typeface="+mn-lt"/>
                          <a:ea typeface="+mn-ea"/>
                          <a:cs typeface="+mn-cs"/>
                        </a:rPr>
                        <a:t>5.695638528830947</a:t>
                      </a:r>
                      <a:endParaRPr lang="en-IN" b="1" dirty="0"/>
                    </a:p>
                  </a:txBody>
                  <a:tcPr/>
                </a:tc>
                <a:extLst>
                  <a:ext uri="{0D108BD9-81ED-4DB2-BD59-A6C34878D82A}">
                    <a16:rowId xmlns:a16="http://schemas.microsoft.com/office/drawing/2014/main" val="2372656427"/>
                  </a:ext>
                </a:extLst>
              </a:tr>
              <a:tr h="742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Decision Tree Graph</a:t>
                      </a:r>
                      <a:endParaRPr lang="en-IN" b="1" dirty="0"/>
                    </a:p>
                    <a:p>
                      <a:pPr algn="ctr"/>
                      <a:endParaRPr lang="en-IN" dirty="0"/>
                    </a:p>
                  </a:txBody>
                  <a:tcPr/>
                </a:tc>
                <a:tc>
                  <a:txBody>
                    <a:bodyPr/>
                    <a:lstStyle/>
                    <a:p>
                      <a:pPr algn="ctr"/>
                      <a:r>
                        <a:rPr lang="en-IN" sz="1800" b="1" i="0" kern="1200" dirty="0">
                          <a:solidFill>
                            <a:schemeClr val="dk1"/>
                          </a:solidFill>
                          <a:effectLst/>
                          <a:latin typeface="+mn-lt"/>
                          <a:ea typeface="+mn-ea"/>
                          <a:cs typeface="+mn-cs"/>
                        </a:rPr>
                        <a:t>0.4504704414153667</a:t>
                      </a:r>
                      <a:endParaRPr lang="en-IN" b="1" dirty="0"/>
                    </a:p>
                  </a:txBody>
                  <a:tcPr/>
                </a:tc>
                <a:extLst>
                  <a:ext uri="{0D108BD9-81ED-4DB2-BD59-A6C34878D82A}">
                    <a16:rowId xmlns:a16="http://schemas.microsoft.com/office/drawing/2014/main" val="811552599"/>
                  </a:ext>
                </a:extLst>
              </a:tr>
              <a:tr h="742173">
                <a:tc>
                  <a:txBody>
                    <a:bodyPr/>
                    <a:lstStyle/>
                    <a:p>
                      <a:pPr algn="ctr"/>
                      <a:r>
                        <a:rPr lang="en-US" b="1" dirty="0"/>
                        <a:t>Random Forest Regressor Graph </a:t>
                      </a:r>
                      <a:endParaRPr lang="en-IN" dirty="0"/>
                    </a:p>
                  </a:txBody>
                  <a:tcPr/>
                </a:tc>
                <a:tc>
                  <a:txBody>
                    <a:bodyPr/>
                    <a:lstStyle/>
                    <a:p>
                      <a:pPr algn="ctr"/>
                      <a:r>
                        <a:rPr lang="en-IN" sz="1800" b="1" i="0" kern="1200" dirty="0">
                          <a:solidFill>
                            <a:schemeClr val="dk1"/>
                          </a:solidFill>
                          <a:effectLst/>
                          <a:latin typeface="+mn-lt"/>
                          <a:ea typeface="+mn-ea"/>
                          <a:cs typeface="+mn-cs"/>
                        </a:rPr>
                        <a:t>0.29105746848897385</a:t>
                      </a:r>
                      <a:endParaRPr lang="en-IN" b="1" dirty="0"/>
                    </a:p>
                  </a:txBody>
                  <a:tcPr/>
                </a:tc>
                <a:extLst>
                  <a:ext uri="{0D108BD9-81ED-4DB2-BD59-A6C34878D82A}">
                    <a16:rowId xmlns:a16="http://schemas.microsoft.com/office/drawing/2014/main" val="3333561349"/>
                  </a:ext>
                </a:extLst>
              </a:tr>
              <a:tr h="742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LSTM Graph.</a:t>
                      </a:r>
                      <a:endParaRPr lang="en-IN" b="1" dirty="0"/>
                    </a:p>
                    <a:p>
                      <a:pPr algn="ctr"/>
                      <a:endParaRPr lang="en-IN" dirty="0"/>
                    </a:p>
                  </a:txBody>
                  <a:tcPr/>
                </a:tc>
                <a:tc>
                  <a:txBody>
                    <a:bodyPr/>
                    <a:lstStyle/>
                    <a:p>
                      <a:pPr algn="ctr"/>
                      <a:r>
                        <a:rPr lang="en-US" b="1" dirty="0"/>
                        <a:t>0.06843911440975985</a:t>
                      </a:r>
                      <a:endParaRPr lang="en-IN" b="1" dirty="0"/>
                    </a:p>
                  </a:txBody>
                  <a:tcPr/>
                </a:tc>
                <a:extLst>
                  <a:ext uri="{0D108BD9-81ED-4DB2-BD59-A6C34878D82A}">
                    <a16:rowId xmlns:a16="http://schemas.microsoft.com/office/drawing/2014/main" val="3363597361"/>
                  </a:ext>
                </a:extLst>
              </a:tr>
            </a:tbl>
          </a:graphicData>
        </a:graphic>
      </p:graphicFrame>
    </p:spTree>
    <p:extLst>
      <p:ext uri="{BB962C8B-B14F-4D97-AF65-F5344CB8AC3E}">
        <p14:creationId xmlns:p14="http://schemas.microsoft.com/office/powerpoint/2010/main" val="374124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3177259" y="1873777"/>
            <a:ext cx="7046976" cy="870585"/>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5213201-6E6C-9032-2207-54E50E5D9556}"/>
              </a:ext>
            </a:extLst>
          </p:cNvPr>
          <p:cNvSpPr txBox="1"/>
          <p:nvPr/>
        </p:nvSpPr>
        <p:spPr>
          <a:xfrm>
            <a:off x="1445264" y="937269"/>
            <a:ext cx="6027937" cy="646331"/>
          </a:xfrm>
          <a:prstGeom prst="rect">
            <a:avLst/>
          </a:prstGeom>
          <a:noFill/>
        </p:spPr>
        <p:txBody>
          <a:bodyPr wrap="square" rtlCol="0">
            <a:spAutoFit/>
          </a:bodyPr>
          <a:lstStyle/>
          <a:p>
            <a:pPr marL="285750" indent="-285750">
              <a:buFont typeface="Courier New" panose="02070309020205020404" pitchFamily="49" charset="0"/>
              <a:buChar char="o"/>
            </a:pPr>
            <a:r>
              <a:rPr lang="en-US" b="1" dirty="0"/>
              <a:t>TRAINING Values</a:t>
            </a:r>
          </a:p>
          <a:p>
            <a:endParaRPr lang="en-IN" b="1" dirty="0"/>
          </a:p>
        </p:txBody>
      </p:sp>
      <p:sp>
        <p:nvSpPr>
          <p:cNvPr id="10" name="TextBox 9">
            <a:extLst>
              <a:ext uri="{FF2B5EF4-FFF2-40B4-BE49-F238E27FC236}">
                <a16:creationId xmlns:a16="http://schemas.microsoft.com/office/drawing/2014/main" id="{19B66F47-056B-D76B-12E9-E8F363AF00DE}"/>
              </a:ext>
            </a:extLst>
          </p:cNvPr>
          <p:cNvSpPr txBox="1"/>
          <p:nvPr/>
        </p:nvSpPr>
        <p:spPr>
          <a:xfrm>
            <a:off x="1445264" y="332348"/>
            <a:ext cx="9980296" cy="4308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200" b="1" u="sng" dirty="0">
                <a:latin typeface="Times New Roman" panose="02020603050405020304" pitchFamily="18" charset="0"/>
                <a:cs typeface="Times New Roman" panose="02020603050405020304" pitchFamily="18" charset="0"/>
              </a:rPr>
              <a:t>COMPARATIVE  STUDY  OF  MODELS FOR STABILITY CLASSIFICATION</a:t>
            </a:r>
            <a:endParaRPr lang="en-IN" sz="2200" b="1" u="sng"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1B6106E-6798-D793-F93F-2220F7310CE5}"/>
              </a:ext>
            </a:extLst>
          </p:cNvPr>
          <p:cNvGraphicFramePr>
            <a:graphicFrameLocks noGrp="1"/>
          </p:cNvGraphicFramePr>
          <p:nvPr>
            <p:extLst>
              <p:ext uri="{D42A27DB-BD31-4B8C-83A1-F6EECF244321}">
                <p14:modId xmlns:p14="http://schemas.microsoft.com/office/powerpoint/2010/main" val="738080708"/>
              </p:ext>
            </p:extLst>
          </p:nvPr>
        </p:nvGraphicFramePr>
        <p:xfrm>
          <a:off x="2104009" y="1274738"/>
          <a:ext cx="7315202" cy="2577440"/>
        </p:xfrm>
        <a:graphic>
          <a:graphicData uri="http://schemas.openxmlformats.org/drawingml/2006/table">
            <a:tbl>
              <a:tblPr firstRow="1" bandRow="1">
                <a:tableStyleId>{073A0DAA-6AF3-43AB-8588-CEC1D06C72B9}</a:tableStyleId>
              </a:tblPr>
              <a:tblGrid>
                <a:gridCol w="1590879">
                  <a:extLst>
                    <a:ext uri="{9D8B030D-6E8A-4147-A177-3AD203B41FA5}">
                      <a16:colId xmlns:a16="http://schemas.microsoft.com/office/drawing/2014/main" val="1634456778"/>
                    </a:ext>
                  </a:extLst>
                </a:gridCol>
                <a:gridCol w="1335203">
                  <a:extLst>
                    <a:ext uri="{9D8B030D-6E8A-4147-A177-3AD203B41FA5}">
                      <a16:colId xmlns:a16="http://schemas.microsoft.com/office/drawing/2014/main" val="459135521"/>
                    </a:ext>
                  </a:extLst>
                </a:gridCol>
                <a:gridCol w="1463040">
                  <a:extLst>
                    <a:ext uri="{9D8B030D-6E8A-4147-A177-3AD203B41FA5}">
                      <a16:colId xmlns:a16="http://schemas.microsoft.com/office/drawing/2014/main" val="2192031362"/>
                    </a:ext>
                  </a:extLst>
                </a:gridCol>
                <a:gridCol w="1463040">
                  <a:extLst>
                    <a:ext uri="{9D8B030D-6E8A-4147-A177-3AD203B41FA5}">
                      <a16:colId xmlns:a16="http://schemas.microsoft.com/office/drawing/2014/main" val="705406817"/>
                    </a:ext>
                  </a:extLst>
                </a:gridCol>
                <a:gridCol w="1463040">
                  <a:extLst>
                    <a:ext uri="{9D8B030D-6E8A-4147-A177-3AD203B41FA5}">
                      <a16:colId xmlns:a16="http://schemas.microsoft.com/office/drawing/2014/main" val="2054464061"/>
                    </a:ext>
                  </a:extLst>
                </a:gridCol>
              </a:tblGrid>
              <a:tr h="484340">
                <a:tc>
                  <a:txBody>
                    <a:bodyPr/>
                    <a:lstStyle/>
                    <a:p>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F1 - Score</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1274242598"/>
                  </a:ext>
                </a:extLst>
              </a:tr>
              <a:tr h="631931">
                <a:tc>
                  <a:txBody>
                    <a:bodyPr/>
                    <a:lstStyle/>
                    <a:p>
                      <a:r>
                        <a:rPr lang="en-US" dirty="0"/>
                        <a:t>Logistic Regression</a:t>
                      </a:r>
                      <a:endParaRPr lang="en-IN" dirty="0"/>
                    </a:p>
                  </a:txBody>
                  <a:tcPr/>
                </a:tc>
                <a:tc>
                  <a:txBody>
                    <a:bodyPr/>
                    <a:lstStyle/>
                    <a:p>
                      <a:r>
                        <a:rPr lang="en-US" dirty="0"/>
                        <a:t>0.70</a:t>
                      </a:r>
                      <a:endParaRPr lang="en-IN" dirty="0"/>
                    </a:p>
                  </a:txBody>
                  <a:tcPr/>
                </a:tc>
                <a:tc>
                  <a:txBody>
                    <a:bodyPr/>
                    <a:lstStyle/>
                    <a:p>
                      <a:r>
                        <a:rPr lang="en-US" dirty="0"/>
                        <a:t>0.66</a:t>
                      </a:r>
                      <a:endParaRPr lang="en-IN" dirty="0"/>
                    </a:p>
                  </a:txBody>
                  <a:tcPr/>
                </a:tc>
                <a:tc>
                  <a:txBody>
                    <a:bodyPr/>
                    <a:lstStyle/>
                    <a:p>
                      <a:r>
                        <a:rPr lang="en-US" dirty="0"/>
                        <a:t>0.67</a:t>
                      </a:r>
                      <a:endParaRPr lang="en-IN" dirty="0"/>
                    </a:p>
                  </a:txBody>
                  <a:tcPr/>
                </a:tc>
                <a:tc>
                  <a:txBody>
                    <a:bodyPr/>
                    <a:lstStyle/>
                    <a:p>
                      <a:r>
                        <a:rPr lang="en-US" dirty="0"/>
                        <a:t>0.7174</a:t>
                      </a:r>
                      <a:endParaRPr lang="en-IN" dirty="0"/>
                    </a:p>
                  </a:txBody>
                  <a:tcPr/>
                </a:tc>
                <a:extLst>
                  <a:ext uri="{0D108BD9-81ED-4DB2-BD59-A6C34878D82A}">
                    <a16:rowId xmlns:a16="http://schemas.microsoft.com/office/drawing/2014/main" val="280830408"/>
                  </a:ext>
                </a:extLst>
              </a:tr>
              <a:tr h="484340">
                <a:tc>
                  <a:txBody>
                    <a:bodyPr/>
                    <a:lstStyle/>
                    <a:p>
                      <a:r>
                        <a:rPr lang="en-US" dirty="0"/>
                        <a:t>SVM</a:t>
                      </a:r>
                      <a:endParaRPr lang="en-IN" dirty="0"/>
                    </a:p>
                  </a:txBody>
                  <a:tcPr/>
                </a:tc>
                <a:tc>
                  <a:txBody>
                    <a:bodyPr/>
                    <a:lstStyle/>
                    <a:p>
                      <a:r>
                        <a:rPr lang="en-IN" dirty="0"/>
                        <a:t> 0.70      </a:t>
                      </a:r>
                    </a:p>
                  </a:txBody>
                  <a:tcPr/>
                </a:tc>
                <a:tc>
                  <a:txBody>
                    <a:bodyPr/>
                    <a:lstStyle/>
                    <a:p>
                      <a:r>
                        <a:rPr lang="en-US" dirty="0"/>
                        <a:t>0.66</a:t>
                      </a:r>
                      <a:endParaRPr lang="en-IN" dirty="0"/>
                    </a:p>
                  </a:txBody>
                  <a:tcPr/>
                </a:tc>
                <a:tc>
                  <a:txBody>
                    <a:bodyPr/>
                    <a:lstStyle/>
                    <a:p>
                      <a:r>
                        <a:rPr lang="en-IN" dirty="0"/>
                        <a:t>0.72 </a:t>
                      </a:r>
                    </a:p>
                  </a:txBody>
                  <a:tcPr/>
                </a:tc>
                <a:tc>
                  <a:txBody>
                    <a:bodyPr/>
                    <a:lstStyle/>
                    <a:p>
                      <a:r>
                        <a:rPr lang="en-IN" dirty="0"/>
                        <a:t>0.7174</a:t>
                      </a:r>
                    </a:p>
                  </a:txBody>
                  <a:tcPr/>
                </a:tc>
                <a:extLst>
                  <a:ext uri="{0D108BD9-81ED-4DB2-BD59-A6C34878D82A}">
                    <a16:rowId xmlns:a16="http://schemas.microsoft.com/office/drawing/2014/main" val="3063827692"/>
                  </a:ext>
                </a:extLst>
              </a:tr>
              <a:tr h="484340">
                <a:tc>
                  <a:txBody>
                    <a:bodyPr/>
                    <a:lstStyle/>
                    <a:p>
                      <a:r>
                        <a:rPr lang="en-US" dirty="0"/>
                        <a:t>KNN</a:t>
                      </a:r>
                      <a:endParaRPr lang="en-IN" dirty="0"/>
                    </a:p>
                  </a:txBody>
                  <a:tcPr/>
                </a:tc>
                <a:tc>
                  <a:txBody>
                    <a:bodyPr/>
                    <a:lstStyle/>
                    <a:p>
                      <a:r>
                        <a:rPr lang="en-US" dirty="0"/>
                        <a:t>0.50</a:t>
                      </a:r>
                      <a:endParaRPr lang="en-IN" dirty="0"/>
                    </a:p>
                  </a:txBody>
                  <a:tcPr/>
                </a:tc>
                <a:tc>
                  <a:txBody>
                    <a:bodyPr/>
                    <a:lstStyle/>
                    <a:p>
                      <a:r>
                        <a:rPr lang="en-US" dirty="0"/>
                        <a:t>0.50</a:t>
                      </a:r>
                      <a:endParaRPr lang="en-IN" dirty="0"/>
                    </a:p>
                  </a:txBody>
                  <a:tcPr/>
                </a:tc>
                <a:tc>
                  <a:txBody>
                    <a:bodyPr/>
                    <a:lstStyle/>
                    <a:p>
                      <a:r>
                        <a:rPr lang="en-US" dirty="0"/>
                        <a:t>0.57</a:t>
                      </a:r>
                      <a:endParaRPr lang="en-IN" dirty="0"/>
                    </a:p>
                  </a:txBody>
                  <a:tcPr/>
                </a:tc>
                <a:tc>
                  <a:txBody>
                    <a:bodyPr/>
                    <a:lstStyle/>
                    <a:p>
                      <a:r>
                        <a:rPr lang="en-US" dirty="0"/>
                        <a:t>0.5728</a:t>
                      </a:r>
                      <a:endParaRPr lang="en-IN" dirty="0"/>
                    </a:p>
                  </a:txBody>
                  <a:tcPr/>
                </a:tc>
                <a:extLst>
                  <a:ext uri="{0D108BD9-81ED-4DB2-BD59-A6C34878D82A}">
                    <a16:rowId xmlns:a16="http://schemas.microsoft.com/office/drawing/2014/main" val="3859883333"/>
                  </a:ext>
                </a:extLst>
              </a:tr>
              <a:tr h="484340">
                <a:tc>
                  <a:txBody>
                    <a:bodyPr/>
                    <a:lstStyle/>
                    <a:p>
                      <a:r>
                        <a:rPr lang="en-US" dirty="0"/>
                        <a:t>Naive Bayes</a:t>
                      </a:r>
                      <a:endParaRPr lang="en-IN" dirty="0"/>
                    </a:p>
                  </a:txBody>
                  <a:tcPr/>
                </a:tc>
                <a:tc>
                  <a:txBody>
                    <a:bodyPr/>
                    <a:lstStyle/>
                    <a:p>
                      <a:r>
                        <a:rPr lang="en-US" dirty="0"/>
                        <a:t>0.70</a:t>
                      </a:r>
                      <a:endParaRPr lang="en-IN" dirty="0"/>
                    </a:p>
                  </a:txBody>
                  <a:tcPr/>
                </a:tc>
                <a:tc>
                  <a:txBody>
                    <a:bodyPr/>
                    <a:lstStyle/>
                    <a:p>
                      <a:r>
                        <a:rPr lang="en-US" dirty="0"/>
                        <a:t>0.65</a:t>
                      </a:r>
                      <a:endParaRPr lang="en-IN" dirty="0"/>
                    </a:p>
                  </a:txBody>
                  <a:tcPr/>
                </a:tc>
                <a:tc>
                  <a:txBody>
                    <a:bodyPr/>
                    <a:lstStyle/>
                    <a:p>
                      <a:r>
                        <a:rPr lang="en-US" dirty="0"/>
                        <a:t>0.66</a:t>
                      </a:r>
                      <a:endParaRPr lang="en-IN" dirty="0"/>
                    </a:p>
                  </a:txBody>
                  <a:tcPr/>
                </a:tc>
                <a:tc>
                  <a:txBody>
                    <a:bodyPr/>
                    <a:lstStyle/>
                    <a:p>
                      <a:r>
                        <a:rPr lang="en-US" dirty="0"/>
                        <a:t>0.7166</a:t>
                      </a:r>
                      <a:endParaRPr lang="en-IN" dirty="0"/>
                    </a:p>
                  </a:txBody>
                  <a:tcPr/>
                </a:tc>
                <a:extLst>
                  <a:ext uri="{0D108BD9-81ED-4DB2-BD59-A6C34878D82A}">
                    <a16:rowId xmlns:a16="http://schemas.microsoft.com/office/drawing/2014/main" val="3098186799"/>
                  </a:ext>
                </a:extLst>
              </a:tr>
            </a:tbl>
          </a:graphicData>
        </a:graphic>
      </p:graphicFrame>
      <p:sp>
        <p:nvSpPr>
          <p:cNvPr id="6" name="TextBox 5">
            <a:extLst>
              <a:ext uri="{FF2B5EF4-FFF2-40B4-BE49-F238E27FC236}">
                <a16:creationId xmlns:a16="http://schemas.microsoft.com/office/drawing/2014/main" id="{95A5BB61-00CA-AED6-F7B5-241E8E6426CF}"/>
              </a:ext>
            </a:extLst>
          </p:cNvPr>
          <p:cNvSpPr txBox="1"/>
          <p:nvPr/>
        </p:nvSpPr>
        <p:spPr>
          <a:xfrm>
            <a:off x="1562470" y="3602996"/>
            <a:ext cx="6027937" cy="646331"/>
          </a:xfrm>
          <a:prstGeom prst="rect">
            <a:avLst/>
          </a:prstGeom>
          <a:noFill/>
        </p:spPr>
        <p:txBody>
          <a:bodyPr wrap="square" rtlCol="0">
            <a:spAutoFit/>
          </a:bodyPr>
          <a:lstStyle/>
          <a:p>
            <a:endParaRPr lang="en-IN" b="1" dirty="0"/>
          </a:p>
          <a:p>
            <a:pPr marL="285750" indent="-285750">
              <a:buFont typeface="Courier New" panose="02070309020205020404" pitchFamily="49" charset="0"/>
              <a:buChar char="o"/>
            </a:pPr>
            <a:r>
              <a:rPr lang="en-US" b="1" dirty="0"/>
              <a:t>TESTING Values</a:t>
            </a:r>
          </a:p>
        </p:txBody>
      </p:sp>
      <p:graphicFrame>
        <p:nvGraphicFramePr>
          <p:cNvPr id="8" name="Table 7">
            <a:extLst>
              <a:ext uri="{FF2B5EF4-FFF2-40B4-BE49-F238E27FC236}">
                <a16:creationId xmlns:a16="http://schemas.microsoft.com/office/drawing/2014/main" id="{9CBCA2A1-437B-143F-C3E8-0DF091B10EF0}"/>
              </a:ext>
            </a:extLst>
          </p:cNvPr>
          <p:cNvGraphicFramePr>
            <a:graphicFrameLocks noGrp="1"/>
          </p:cNvGraphicFramePr>
          <p:nvPr>
            <p:extLst>
              <p:ext uri="{D42A27DB-BD31-4B8C-83A1-F6EECF244321}">
                <p14:modId xmlns:p14="http://schemas.microsoft.com/office/powerpoint/2010/main" val="1930112669"/>
              </p:ext>
            </p:extLst>
          </p:nvPr>
        </p:nvGraphicFramePr>
        <p:xfrm>
          <a:off x="2104009" y="4363681"/>
          <a:ext cx="7315202" cy="2404737"/>
        </p:xfrm>
        <a:graphic>
          <a:graphicData uri="http://schemas.openxmlformats.org/drawingml/2006/table">
            <a:tbl>
              <a:tblPr firstRow="1" bandRow="1">
                <a:tableStyleId>{073A0DAA-6AF3-43AB-8588-CEC1D06C72B9}</a:tableStyleId>
              </a:tblPr>
              <a:tblGrid>
                <a:gridCol w="1590880">
                  <a:extLst>
                    <a:ext uri="{9D8B030D-6E8A-4147-A177-3AD203B41FA5}">
                      <a16:colId xmlns:a16="http://schemas.microsoft.com/office/drawing/2014/main" val="1634456778"/>
                    </a:ext>
                  </a:extLst>
                </a:gridCol>
                <a:gridCol w="1335202">
                  <a:extLst>
                    <a:ext uri="{9D8B030D-6E8A-4147-A177-3AD203B41FA5}">
                      <a16:colId xmlns:a16="http://schemas.microsoft.com/office/drawing/2014/main" val="459135521"/>
                    </a:ext>
                  </a:extLst>
                </a:gridCol>
                <a:gridCol w="1463040">
                  <a:extLst>
                    <a:ext uri="{9D8B030D-6E8A-4147-A177-3AD203B41FA5}">
                      <a16:colId xmlns:a16="http://schemas.microsoft.com/office/drawing/2014/main" val="2192031362"/>
                    </a:ext>
                  </a:extLst>
                </a:gridCol>
                <a:gridCol w="1463040">
                  <a:extLst>
                    <a:ext uri="{9D8B030D-6E8A-4147-A177-3AD203B41FA5}">
                      <a16:colId xmlns:a16="http://schemas.microsoft.com/office/drawing/2014/main" val="705406817"/>
                    </a:ext>
                  </a:extLst>
                </a:gridCol>
                <a:gridCol w="1463040">
                  <a:extLst>
                    <a:ext uri="{9D8B030D-6E8A-4147-A177-3AD203B41FA5}">
                      <a16:colId xmlns:a16="http://schemas.microsoft.com/office/drawing/2014/main" val="2242245878"/>
                    </a:ext>
                  </a:extLst>
                </a:gridCol>
              </a:tblGrid>
              <a:tr h="466299">
                <a:tc>
                  <a:txBody>
                    <a:bodyPr/>
                    <a:lstStyle/>
                    <a:p>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F1 - Score</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1274242598"/>
                  </a:ext>
                </a:extLst>
              </a:tr>
              <a:tr h="610605">
                <a:tc>
                  <a:txBody>
                    <a:bodyPr/>
                    <a:lstStyle/>
                    <a:p>
                      <a:r>
                        <a:rPr lang="en-US" dirty="0"/>
                        <a:t>Logistic Regression</a:t>
                      </a:r>
                      <a:endParaRPr lang="en-IN" dirty="0"/>
                    </a:p>
                  </a:txBody>
                  <a:tcPr/>
                </a:tc>
                <a:tc>
                  <a:txBody>
                    <a:bodyPr/>
                    <a:lstStyle/>
                    <a:p>
                      <a:r>
                        <a:rPr lang="en-US" dirty="0"/>
                        <a:t>0.70</a:t>
                      </a:r>
                      <a:endParaRPr lang="en-IN" dirty="0"/>
                    </a:p>
                  </a:txBody>
                  <a:tcPr/>
                </a:tc>
                <a:tc>
                  <a:txBody>
                    <a:bodyPr/>
                    <a:lstStyle/>
                    <a:p>
                      <a:r>
                        <a:rPr lang="en-US" dirty="0"/>
                        <a:t>0.65</a:t>
                      </a:r>
                      <a:endParaRPr lang="en-IN" dirty="0"/>
                    </a:p>
                  </a:txBody>
                  <a:tcPr/>
                </a:tc>
                <a:tc>
                  <a:txBody>
                    <a:bodyPr/>
                    <a:lstStyle/>
                    <a:p>
                      <a:r>
                        <a:rPr lang="en-US" dirty="0"/>
                        <a:t>0.65</a:t>
                      </a:r>
                      <a:endParaRPr lang="en-IN" dirty="0"/>
                    </a:p>
                  </a:txBody>
                  <a:tcPr/>
                </a:tc>
                <a:tc>
                  <a:txBody>
                    <a:bodyPr/>
                    <a:lstStyle/>
                    <a:p>
                      <a:r>
                        <a:rPr lang="en-US" dirty="0"/>
                        <a:t>0.7116</a:t>
                      </a:r>
                      <a:endParaRPr lang="en-IN" dirty="0"/>
                    </a:p>
                  </a:txBody>
                  <a:tcPr/>
                </a:tc>
                <a:extLst>
                  <a:ext uri="{0D108BD9-81ED-4DB2-BD59-A6C34878D82A}">
                    <a16:rowId xmlns:a16="http://schemas.microsoft.com/office/drawing/2014/main" val="280830408"/>
                  </a:ext>
                </a:extLst>
              </a:tr>
              <a:tr h="359433">
                <a:tc>
                  <a:txBody>
                    <a:bodyPr/>
                    <a:lstStyle/>
                    <a:p>
                      <a:r>
                        <a:rPr lang="en-US" dirty="0"/>
                        <a:t>KNN</a:t>
                      </a:r>
                      <a:endParaRPr lang="en-IN" dirty="0"/>
                    </a:p>
                  </a:txBody>
                  <a:tcPr/>
                </a:tc>
                <a:tc>
                  <a:txBody>
                    <a:bodyPr/>
                    <a:lstStyle/>
                    <a:p>
                      <a:r>
                        <a:rPr lang="en-US" dirty="0"/>
                        <a:t>0.44</a:t>
                      </a:r>
                      <a:endParaRPr lang="en-IN" dirty="0"/>
                    </a:p>
                  </a:txBody>
                  <a:tcPr/>
                </a:tc>
                <a:tc>
                  <a:txBody>
                    <a:bodyPr/>
                    <a:lstStyle/>
                    <a:p>
                      <a:r>
                        <a:rPr lang="en-US" dirty="0"/>
                        <a:t>0.46</a:t>
                      </a:r>
                      <a:endParaRPr lang="en-IN" dirty="0"/>
                    </a:p>
                  </a:txBody>
                  <a:tcPr/>
                </a:tc>
                <a:tc>
                  <a:txBody>
                    <a:bodyPr/>
                    <a:lstStyle/>
                    <a:p>
                      <a:r>
                        <a:rPr lang="en-US" dirty="0"/>
                        <a:t>0.54</a:t>
                      </a:r>
                      <a:endParaRPr lang="en-IN" dirty="0"/>
                    </a:p>
                  </a:txBody>
                  <a:tcPr/>
                </a:tc>
                <a:tc>
                  <a:txBody>
                    <a:bodyPr/>
                    <a:lstStyle/>
                    <a:p>
                      <a:r>
                        <a:rPr lang="en-US" dirty="0"/>
                        <a:t>0.5442</a:t>
                      </a:r>
                      <a:endParaRPr lang="en-IN" dirty="0"/>
                    </a:p>
                  </a:txBody>
                  <a:tcPr/>
                </a:tc>
                <a:extLst>
                  <a:ext uri="{0D108BD9-81ED-4DB2-BD59-A6C34878D82A}">
                    <a16:rowId xmlns:a16="http://schemas.microsoft.com/office/drawing/2014/main" val="1930710886"/>
                  </a:ext>
                </a:extLst>
              </a:tr>
              <a:tr h="466299">
                <a:tc>
                  <a:txBody>
                    <a:bodyPr/>
                    <a:lstStyle/>
                    <a:p>
                      <a:r>
                        <a:rPr lang="en-US" dirty="0"/>
                        <a:t>SVM</a:t>
                      </a:r>
                      <a:endParaRPr lang="en-IN" dirty="0"/>
                    </a:p>
                  </a:txBody>
                  <a:tcPr/>
                </a:tc>
                <a:tc>
                  <a:txBody>
                    <a:bodyPr/>
                    <a:lstStyle/>
                    <a:p>
                      <a:r>
                        <a:rPr lang="en-US" dirty="0"/>
                        <a:t>0.67</a:t>
                      </a:r>
                      <a:endParaRPr lang="en-IN" dirty="0"/>
                    </a:p>
                  </a:txBody>
                  <a:tcPr/>
                </a:tc>
                <a:tc>
                  <a:txBody>
                    <a:bodyPr/>
                    <a:lstStyle/>
                    <a:p>
                      <a:r>
                        <a:rPr lang="en-US" dirty="0"/>
                        <a:t>0.62</a:t>
                      </a:r>
                      <a:endParaRPr lang="en-IN" dirty="0"/>
                    </a:p>
                  </a:txBody>
                  <a:tcPr/>
                </a:tc>
                <a:tc>
                  <a:txBody>
                    <a:bodyPr/>
                    <a:lstStyle/>
                    <a:p>
                      <a:r>
                        <a:rPr lang="en-US" dirty="0"/>
                        <a:t>0.69</a:t>
                      </a:r>
                      <a:endParaRPr lang="en-IN" dirty="0"/>
                    </a:p>
                  </a:txBody>
                  <a:tcPr/>
                </a:tc>
                <a:tc>
                  <a:txBody>
                    <a:bodyPr/>
                    <a:lstStyle/>
                    <a:p>
                      <a:r>
                        <a:rPr lang="en-IN" dirty="0"/>
                        <a:t>0.6859</a:t>
                      </a:r>
                    </a:p>
                  </a:txBody>
                  <a:tcPr/>
                </a:tc>
                <a:extLst>
                  <a:ext uri="{0D108BD9-81ED-4DB2-BD59-A6C34878D82A}">
                    <a16:rowId xmlns:a16="http://schemas.microsoft.com/office/drawing/2014/main" val="3971896885"/>
                  </a:ext>
                </a:extLst>
              </a:tr>
              <a:tr h="466299">
                <a:tc>
                  <a:txBody>
                    <a:bodyPr/>
                    <a:lstStyle/>
                    <a:p>
                      <a:r>
                        <a:rPr lang="en-US" dirty="0"/>
                        <a:t>Naïve Bayes</a:t>
                      </a:r>
                      <a:endParaRPr lang="en-IN" dirty="0"/>
                    </a:p>
                  </a:txBody>
                  <a:tcPr/>
                </a:tc>
                <a:tc>
                  <a:txBody>
                    <a:bodyPr/>
                    <a:lstStyle/>
                    <a:p>
                      <a:r>
                        <a:rPr lang="en-US" dirty="0"/>
                        <a:t>0.68</a:t>
                      </a:r>
                      <a:endParaRPr lang="en-IN" dirty="0"/>
                    </a:p>
                  </a:txBody>
                  <a:tcPr/>
                </a:tc>
                <a:tc>
                  <a:txBody>
                    <a:bodyPr/>
                    <a:lstStyle/>
                    <a:p>
                      <a:r>
                        <a:rPr lang="en-US" dirty="0"/>
                        <a:t>0.69</a:t>
                      </a:r>
                      <a:endParaRPr lang="en-IN" dirty="0"/>
                    </a:p>
                  </a:txBody>
                  <a:tcPr/>
                </a:tc>
                <a:tc>
                  <a:txBody>
                    <a:bodyPr/>
                    <a:lstStyle/>
                    <a:p>
                      <a:r>
                        <a:rPr lang="en-US" dirty="0"/>
                        <a:t>0.67</a:t>
                      </a:r>
                      <a:endParaRPr lang="en-IN" dirty="0"/>
                    </a:p>
                  </a:txBody>
                  <a:tcPr/>
                </a:tc>
                <a:tc>
                  <a:txBody>
                    <a:bodyPr/>
                    <a:lstStyle/>
                    <a:p>
                      <a:r>
                        <a:rPr lang="en-US" dirty="0"/>
                        <a:t>0.6935</a:t>
                      </a:r>
                      <a:endParaRPr lang="en-IN" dirty="0"/>
                    </a:p>
                  </a:txBody>
                  <a:tcPr/>
                </a:tc>
                <a:extLst>
                  <a:ext uri="{0D108BD9-81ED-4DB2-BD59-A6C34878D82A}">
                    <a16:rowId xmlns:a16="http://schemas.microsoft.com/office/drawing/2014/main" val="3098186799"/>
                  </a:ext>
                </a:extLst>
              </a:tr>
            </a:tbl>
          </a:graphicData>
        </a:graphic>
      </p:graphicFrame>
    </p:spTree>
    <p:extLst>
      <p:ext uri="{BB962C8B-B14F-4D97-AF65-F5344CB8AC3E}">
        <p14:creationId xmlns:p14="http://schemas.microsoft.com/office/powerpoint/2010/main" val="114670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3177259" y="1873777"/>
            <a:ext cx="7046976" cy="87058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19B66F47-056B-D76B-12E9-E8F363AF00DE}"/>
              </a:ext>
            </a:extLst>
          </p:cNvPr>
          <p:cNvSpPr txBox="1"/>
          <p:nvPr/>
        </p:nvSpPr>
        <p:spPr>
          <a:xfrm>
            <a:off x="3595455" y="96994"/>
            <a:ext cx="4561061" cy="4308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Report And Visualization</a:t>
            </a:r>
            <a:endParaRPr lang="en-IN" sz="2200" b="1" dirty="0">
              <a:latin typeface="Times New Roman" panose="02020603050405020304" pitchFamily="18" charset="0"/>
              <a:cs typeface="Times New Roman" panose="02020603050405020304" pitchFamily="18" charset="0"/>
            </a:endParaRPr>
          </a:p>
        </p:txBody>
      </p:sp>
      <p:pic>
        <p:nvPicPr>
          <p:cNvPr id="7" name="Picture 6">
            <a:hlinkClick r:id="rId2" action="ppaction://hlinkfile"/>
            <a:extLst>
              <a:ext uri="{FF2B5EF4-FFF2-40B4-BE49-F238E27FC236}">
                <a16:creationId xmlns:a16="http://schemas.microsoft.com/office/drawing/2014/main" id="{275ACD7F-4DC7-653E-7241-7C9E03008079}"/>
              </a:ext>
            </a:extLst>
          </p:cNvPr>
          <p:cNvPicPr>
            <a:picLocks noChangeAspect="1"/>
          </p:cNvPicPr>
          <p:nvPr/>
        </p:nvPicPr>
        <p:blipFill>
          <a:blip r:embed="rId3"/>
          <a:stretch>
            <a:fillRect/>
          </a:stretch>
        </p:blipFill>
        <p:spPr>
          <a:xfrm>
            <a:off x="479394" y="656703"/>
            <a:ext cx="11212497" cy="61043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140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3177259" y="1873777"/>
            <a:ext cx="7046976" cy="87058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19B66F47-056B-D76B-12E9-E8F363AF00DE}"/>
              </a:ext>
            </a:extLst>
          </p:cNvPr>
          <p:cNvSpPr txBox="1"/>
          <p:nvPr/>
        </p:nvSpPr>
        <p:spPr>
          <a:xfrm>
            <a:off x="3815469" y="843380"/>
            <a:ext cx="4778115" cy="4308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Business Insight</a:t>
            </a:r>
          </a:p>
        </p:txBody>
      </p:sp>
      <p:sp>
        <p:nvSpPr>
          <p:cNvPr id="4" name="TextBox 3">
            <a:extLst>
              <a:ext uri="{FF2B5EF4-FFF2-40B4-BE49-F238E27FC236}">
                <a16:creationId xmlns:a16="http://schemas.microsoft.com/office/drawing/2014/main" id="{D153EEE0-4B9F-B6A4-D5D1-0050CB3AC9E7}"/>
              </a:ext>
            </a:extLst>
          </p:cNvPr>
          <p:cNvSpPr txBox="1"/>
          <p:nvPr/>
        </p:nvSpPr>
        <p:spPr>
          <a:xfrm>
            <a:off x="1731147" y="1424762"/>
            <a:ext cx="8939812" cy="44012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2000" b="1" dirty="0"/>
              <a:t>1. Significant grid instability observed from January to March 2024 highlights the need for proactive measures.</a:t>
            </a:r>
          </a:p>
          <a:p>
            <a:pPr algn="just"/>
            <a:r>
              <a:rPr lang="en-US" sz="2000" b="1" dirty="0"/>
              <a:t>2. Imbalances in power distribution, price fluctuations, and erratic consumption patterns contribute to instability.</a:t>
            </a:r>
          </a:p>
          <a:p>
            <a:pPr algn="just"/>
            <a:r>
              <a:rPr lang="en-US" sz="2000" b="1" u="sng" dirty="0"/>
              <a:t>3. Sustainable solutions:  </a:t>
            </a:r>
          </a:p>
          <a:p>
            <a:pPr algn="just"/>
            <a:r>
              <a:rPr lang="en-US" sz="2000" dirty="0"/>
              <a:t>i) Enhance monitoring systems for real-time grid performance tracking.  </a:t>
            </a:r>
          </a:p>
          <a:p>
            <a:pPr algn="just"/>
            <a:r>
              <a:rPr lang="en-US" sz="2000" dirty="0"/>
              <a:t>ii) Optimize power distribution strategies to ensure balanced loads.  </a:t>
            </a:r>
          </a:p>
          <a:p>
            <a:pPr algn="just"/>
            <a:r>
              <a:rPr lang="en-US" sz="2000" dirty="0"/>
              <a:t>iii) Implement stabilization mechanisms like demand response programs and renewable energy integration.</a:t>
            </a:r>
          </a:p>
          <a:p>
            <a:pPr algn="just"/>
            <a:r>
              <a:rPr lang="en-US" sz="2000" b="1" u="sng" dirty="0"/>
              <a:t>4. Sustainability:  </a:t>
            </a:r>
          </a:p>
          <a:p>
            <a:pPr algn="just"/>
            <a:r>
              <a:rPr lang="en-US" sz="2000" dirty="0"/>
              <a:t>i)Foster stakeholder collaboration for comprehensive policy development. </a:t>
            </a:r>
          </a:p>
          <a:p>
            <a:pPr algn="just"/>
            <a:r>
              <a:rPr lang="en-US" sz="2000" dirty="0"/>
              <a:t>ii)Invest in infrastructure upgrades and grid modernization. </a:t>
            </a:r>
          </a:p>
          <a:p>
            <a:pPr algn="just"/>
            <a:r>
              <a:rPr lang="en-US" sz="2000" dirty="0"/>
              <a:t>iii)Promote transparency and accountability in the energy market.  </a:t>
            </a:r>
          </a:p>
          <a:p>
            <a:pPr algn="just"/>
            <a:r>
              <a:rPr lang="en-US" sz="2000" dirty="0"/>
              <a:t>iv) Support research in renewable energy technologies and energy storage solutions.</a:t>
            </a:r>
            <a:endParaRPr lang="en-IN" sz="2000" dirty="0"/>
          </a:p>
        </p:txBody>
      </p:sp>
    </p:spTree>
    <p:extLst>
      <p:ext uri="{BB962C8B-B14F-4D97-AF65-F5344CB8AC3E}">
        <p14:creationId xmlns:p14="http://schemas.microsoft.com/office/powerpoint/2010/main" val="182846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3177259" y="1873777"/>
            <a:ext cx="7046976" cy="87058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19B66F47-056B-D76B-12E9-E8F363AF00DE}"/>
              </a:ext>
            </a:extLst>
          </p:cNvPr>
          <p:cNvSpPr txBox="1"/>
          <p:nvPr/>
        </p:nvSpPr>
        <p:spPr>
          <a:xfrm>
            <a:off x="3888418" y="829497"/>
            <a:ext cx="456106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CE108D-BD28-6F65-3518-EB8E909DD721}"/>
              </a:ext>
            </a:extLst>
          </p:cNvPr>
          <p:cNvSpPr txBox="1"/>
          <p:nvPr/>
        </p:nvSpPr>
        <p:spPr>
          <a:xfrm>
            <a:off x="1967765" y="1526959"/>
            <a:ext cx="8783093"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sz="2000" b="1" dirty="0"/>
              <a:t>The data was first combined, and then MinMaxScaler was used for preprocessing. After that, the model was trained using different methods, including random forest, decision tree, linear regression, and LSTM, with LSTM turning out to be the most accurate. LSTM was utilized to generate predictions for the first three months of 2024, and the resulting CSV file contained the aggregated grid data. Using techniques like KNN, SVM, Logistic regression, and Naive Bayes, this dataset was used to classify grid stability; logistic regression being the approach of choice. The results were shown via a Power BI dashboard, which showed that the grid was unstable most of the time.</a:t>
            </a:r>
          </a:p>
        </p:txBody>
      </p:sp>
    </p:spTree>
    <p:extLst>
      <p:ext uri="{BB962C8B-B14F-4D97-AF65-F5344CB8AC3E}">
        <p14:creationId xmlns:p14="http://schemas.microsoft.com/office/powerpoint/2010/main" val="7964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C2415F-7B70-C627-FBBF-51C886859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2705" y="166787"/>
            <a:ext cx="1020932" cy="1047047"/>
          </a:xfrm>
          <a:prstGeom prst="rect">
            <a:avLst/>
          </a:prstGeom>
          <a:ln>
            <a:noFill/>
          </a:ln>
        </p:spPr>
      </p:pic>
      <p:pic>
        <p:nvPicPr>
          <p:cNvPr id="5" name="Picture 4">
            <a:extLst>
              <a:ext uri="{FF2B5EF4-FFF2-40B4-BE49-F238E27FC236}">
                <a16:creationId xmlns:a16="http://schemas.microsoft.com/office/drawing/2014/main" id="{00D9E800-B61A-CFEC-04A2-D1A9B731C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63" y="166787"/>
            <a:ext cx="1265840" cy="1010772"/>
          </a:xfrm>
          <a:prstGeom prst="rect">
            <a:avLst/>
          </a:prstGeom>
        </p:spPr>
      </p:pic>
      <p:grpSp>
        <p:nvGrpSpPr>
          <p:cNvPr id="15" name="Group 14">
            <a:extLst>
              <a:ext uri="{FF2B5EF4-FFF2-40B4-BE49-F238E27FC236}">
                <a16:creationId xmlns:a16="http://schemas.microsoft.com/office/drawing/2014/main" id="{E5E9223B-F501-3C06-05D6-A4F0B81D1CAC}"/>
              </a:ext>
            </a:extLst>
          </p:cNvPr>
          <p:cNvGrpSpPr/>
          <p:nvPr/>
        </p:nvGrpSpPr>
        <p:grpSpPr>
          <a:xfrm>
            <a:off x="1557895" y="582976"/>
            <a:ext cx="9206144" cy="5127129"/>
            <a:chOff x="1355325" y="790675"/>
            <a:chExt cx="9206144" cy="5127129"/>
          </a:xfrm>
          <a:blipFill>
            <a:blip r:embed="rId4"/>
            <a:stretch>
              <a:fillRect/>
            </a:stretch>
          </a:blipFill>
          <a:effectLst>
            <a:outerShdw blurRad="50800" dist="50800" dir="5400000" algn="ctr" rotWithShape="0">
              <a:schemeClr val="tx2">
                <a:lumMod val="50000"/>
              </a:schemeClr>
            </a:outerShdw>
          </a:effectLst>
        </p:grpSpPr>
        <p:sp>
          <p:nvSpPr>
            <p:cNvPr id="16" name="Rectangle: Rounded Corners 15">
              <a:extLst>
                <a:ext uri="{FF2B5EF4-FFF2-40B4-BE49-F238E27FC236}">
                  <a16:creationId xmlns:a16="http://schemas.microsoft.com/office/drawing/2014/main" id="{CA6B7A05-957A-D848-A73F-CDD004E5354A}"/>
                </a:ext>
              </a:extLst>
            </p:cNvPr>
            <p:cNvSpPr/>
            <p:nvPr/>
          </p:nvSpPr>
          <p:spPr>
            <a:xfrm>
              <a:off x="9540537" y="1068236"/>
              <a:ext cx="1020932" cy="4101479"/>
            </a:xfrm>
            <a:prstGeom prst="roundRect">
              <a:avLst>
                <a:gd name="adj" fmla="val 50000"/>
              </a:avLst>
            </a:prstGeom>
            <a:grpFill/>
            <a:scene3d>
              <a:camera prst="orthographicFront"/>
              <a:lightRig rig="threePt" dir="t"/>
            </a:scene3d>
            <a:sp3d>
              <a:bevelT w="330200" h="431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6EFA0C8A-1EF3-DDE5-57CF-97321706992E}"/>
                </a:ext>
              </a:extLst>
            </p:cNvPr>
            <p:cNvSpPr/>
            <p:nvPr/>
          </p:nvSpPr>
          <p:spPr>
            <a:xfrm>
              <a:off x="2378477" y="1291518"/>
              <a:ext cx="1020932" cy="3802787"/>
            </a:xfrm>
            <a:prstGeom prst="roundRect">
              <a:avLst>
                <a:gd name="adj" fmla="val 50000"/>
              </a:avLst>
            </a:prstGeom>
            <a:grpFill/>
            <a:scene3d>
              <a:camera prst="orthographicFront"/>
              <a:lightRig rig="threePt" dir="t"/>
            </a:scene3d>
            <a:sp3d>
              <a:bevelT w="330200" h="431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C9094FC-A8E0-45C2-D70A-D71C79FCFCA4}"/>
                </a:ext>
              </a:extLst>
            </p:cNvPr>
            <p:cNvSpPr/>
            <p:nvPr/>
          </p:nvSpPr>
          <p:spPr>
            <a:xfrm>
              <a:off x="3388311" y="1217583"/>
              <a:ext cx="1020932" cy="3802787"/>
            </a:xfrm>
            <a:prstGeom prst="roundRect">
              <a:avLst>
                <a:gd name="adj" fmla="val 50000"/>
              </a:avLst>
            </a:prstGeom>
            <a:grpFill/>
            <a:scene3d>
              <a:camera prst="orthographicFront"/>
              <a:lightRig rig="threePt" dir="t"/>
            </a:scene3d>
            <a:sp3d>
              <a:bevelT w="330200" h="431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45D42715-CF41-AA9B-5345-C65492FC8749}"/>
                </a:ext>
              </a:extLst>
            </p:cNvPr>
            <p:cNvSpPr/>
            <p:nvPr/>
          </p:nvSpPr>
          <p:spPr>
            <a:xfrm>
              <a:off x="6495497" y="790675"/>
              <a:ext cx="1020932" cy="4839533"/>
            </a:xfrm>
            <a:prstGeom prst="roundRect">
              <a:avLst>
                <a:gd name="adj" fmla="val 50000"/>
              </a:avLst>
            </a:prstGeom>
            <a:grpFill/>
            <a:scene3d>
              <a:camera prst="orthographicFront"/>
              <a:lightRig rig="threePt" dir="t"/>
            </a:scene3d>
            <a:sp3d>
              <a:bevelT w="330200" h="431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EDF423D8-215C-D6B0-4BCB-A5250086647C}"/>
                </a:ext>
              </a:extLst>
            </p:cNvPr>
            <p:cNvSpPr/>
            <p:nvPr/>
          </p:nvSpPr>
          <p:spPr>
            <a:xfrm>
              <a:off x="5450891" y="1047891"/>
              <a:ext cx="1020932" cy="4385479"/>
            </a:xfrm>
            <a:prstGeom prst="roundRect">
              <a:avLst>
                <a:gd name="adj" fmla="val 50000"/>
              </a:avLst>
            </a:prstGeom>
            <a:grpFill/>
            <a:scene3d>
              <a:camera prst="orthographicFront"/>
              <a:lightRig rig="threePt" dir="t"/>
            </a:scene3d>
            <a:sp3d>
              <a:bevelT w="330200" h="431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EC1E2659-7E40-01CC-E82A-E4CEFDFA3F7E}"/>
                </a:ext>
              </a:extLst>
            </p:cNvPr>
            <p:cNvSpPr/>
            <p:nvPr/>
          </p:nvSpPr>
          <p:spPr>
            <a:xfrm>
              <a:off x="4435877" y="890084"/>
              <a:ext cx="1020932" cy="5027720"/>
            </a:xfrm>
            <a:prstGeom prst="roundRect">
              <a:avLst>
                <a:gd name="adj" fmla="val 50000"/>
              </a:avLst>
            </a:prstGeom>
            <a:grpFill/>
            <a:scene3d>
              <a:camera prst="orthographicFront"/>
              <a:lightRig rig="threePt" dir="t"/>
            </a:scene3d>
            <a:sp3d>
              <a:bevelT w="330200" h="431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1C6FEA10-EF6D-DB0B-47C0-6C6E23AB2799}"/>
                </a:ext>
              </a:extLst>
            </p:cNvPr>
            <p:cNvSpPr/>
            <p:nvPr/>
          </p:nvSpPr>
          <p:spPr>
            <a:xfrm>
              <a:off x="7498673" y="1064211"/>
              <a:ext cx="1020932" cy="4123675"/>
            </a:xfrm>
            <a:prstGeom prst="roundRect">
              <a:avLst>
                <a:gd name="adj" fmla="val 50000"/>
              </a:avLst>
            </a:prstGeom>
            <a:grpFill/>
            <a:scene3d>
              <a:camera prst="orthographicFront"/>
              <a:lightRig rig="threePt" dir="t"/>
            </a:scene3d>
            <a:sp3d>
              <a:bevelT w="330200" h="431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FE09CD3-CE6B-1FBE-ED7A-EB972D415801}"/>
                </a:ext>
              </a:extLst>
            </p:cNvPr>
            <p:cNvSpPr/>
            <p:nvPr/>
          </p:nvSpPr>
          <p:spPr>
            <a:xfrm>
              <a:off x="8501849" y="795205"/>
              <a:ext cx="1020932" cy="5038999"/>
            </a:xfrm>
            <a:prstGeom prst="roundRect">
              <a:avLst>
                <a:gd name="adj" fmla="val 50000"/>
              </a:avLst>
            </a:prstGeom>
            <a:grpFill/>
            <a:scene3d>
              <a:camera prst="orthographicFront"/>
              <a:lightRig rig="threePt" dir="t"/>
            </a:scene3d>
            <a:sp3d>
              <a:bevelT w="330200" h="431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5A80DD48-6023-500F-7C78-47F07DCB2832}"/>
                </a:ext>
              </a:extLst>
            </p:cNvPr>
            <p:cNvSpPr/>
            <p:nvPr/>
          </p:nvSpPr>
          <p:spPr>
            <a:xfrm>
              <a:off x="1355325" y="924760"/>
              <a:ext cx="1020932" cy="4643022"/>
            </a:xfrm>
            <a:prstGeom prst="roundRect">
              <a:avLst>
                <a:gd name="adj" fmla="val 50000"/>
              </a:avLst>
            </a:prstGeom>
            <a:grpFill/>
            <a:scene3d>
              <a:camera prst="orthographicFront"/>
              <a:lightRig rig="threePt" dir="t"/>
            </a:scene3d>
            <a:sp3d>
              <a:bevelT w="330200" h="431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TextBox 37">
            <a:extLst>
              <a:ext uri="{FF2B5EF4-FFF2-40B4-BE49-F238E27FC236}">
                <a16:creationId xmlns:a16="http://schemas.microsoft.com/office/drawing/2014/main" id="{21F6DB3E-55AD-79C6-BAB4-ECC850DFAFD2}"/>
              </a:ext>
            </a:extLst>
          </p:cNvPr>
          <p:cNvSpPr txBox="1"/>
          <p:nvPr/>
        </p:nvSpPr>
        <p:spPr>
          <a:xfrm>
            <a:off x="3091513" y="2553007"/>
            <a:ext cx="6255525" cy="1107996"/>
          </a:xfrm>
          <a:prstGeom prst="rect">
            <a:avLst/>
          </a:prstGeom>
          <a:effectLst>
            <a:glow rad="228600">
              <a:schemeClr val="accent4">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IN" sz="6600" b="1" dirty="0">
                <a:cs typeface="Times New Roman" panose="02020603050405020304" pitchFamily="18" charset="0"/>
              </a:rPr>
              <a:t>THANKYOU</a:t>
            </a:r>
            <a:r>
              <a:rPr lang="en-IN" sz="5400" b="1" dirty="0">
                <a:cs typeface="Times New Roman" panose="02020603050405020304" pitchFamily="18" charset="0"/>
              </a:rPr>
              <a:t> </a:t>
            </a:r>
            <a:r>
              <a:rPr lang="en-IN" sz="5400" b="1" dirty="0">
                <a:latin typeface="+mj-lt"/>
                <a:cs typeface="Times New Roman" panose="02020603050405020304" pitchFamily="18" charset="0"/>
              </a:rPr>
              <a:t>!</a:t>
            </a:r>
          </a:p>
        </p:txBody>
      </p:sp>
    </p:spTree>
    <p:extLst>
      <p:ext uri="{BB962C8B-B14F-4D97-AF65-F5344CB8AC3E}">
        <p14:creationId xmlns:p14="http://schemas.microsoft.com/office/powerpoint/2010/main" val="92628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aphicFrame>
        <p:nvGraphicFramePr>
          <p:cNvPr id="30" name="Diagram 29">
            <a:extLst>
              <a:ext uri="{FF2B5EF4-FFF2-40B4-BE49-F238E27FC236}">
                <a16:creationId xmlns:a16="http://schemas.microsoft.com/office/drawing/2014/main" id="{18E1F065-F1AD-452F-A482-C3F70FE2C040}"/>
              </a:ext>
            </a:extLst>
          </p:cNvPr>
          <p:cNvGraphicFramePr/>
          <p:nvPr>
            <p:extLst>
              <p:ext uri="{D42A27DB-BD31-4B8C-83A1-F6EECF244321}">
                <p14:modId xmlns:p14="http://schemas.microsoft.com/office/powerpoint/2010/main" val="2037574241"/>
              </p:ext>
            </p:extLst>
          </p:nvPr>
        </p:nvGraphicFramePr>
        <p:xfrm>
          <a:off x="3727235" y="1346364"/>
          <a:ext cx="4584902" cy="4333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53C2415F-7B70-C627-FBBF-51C886859C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72705" y="166787"/>
            <a:ext cx="1020932" cy="1047047"/>
          </a:xfrm>
          <a:prstGeom prst="rect">
            <a:avLst/>
          </a:prstGeom>
          <a:ln>
            <a:noFill/>
          </a:ln>
        </p:spPr>
      </p:pic>
      <p:pic>
        <p:nvPicPr>
          <p:cNvPr id="5" name="Picture 4">
            <a:extLst>
              <a:ext uri="{FF2B5EF4-FFF2-40B4-BE49-F238E27FC236}">
                <a16:creationId xmlns:a16="http://schemas.microsoft.com/office/drawing/2014/main" id="{00D9E800-B61A-CFEC-04A2-D1A9B731CE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363" y="166787"/>
            <a:ext cx="1265840" cy="1010772"/>
          </a:xfrm>
          <a:prstGeom prst="rect">
            <a:avLst/>
          </a:prstGeom>
        </p:spPr>
      </p:pic>
      <p:pic>
        <p:nvPicPr>
          <p:cNvPr id="6" name="Picture 5">
            <a:extLst>
              <a:ext uri="{FF2B5EF4-FFF2-40B4-BE49-F238E27FC236}">
                <a16:creationId xmlns:a16="http://schemas.microsoft.com/office/drawing/2014/main" id="{2295BFF8-AE62-12E5-B039-97B32E7C8388}"/>
              </a:ext>
            </a:extLst>
          </p:cNvPr>
          <p:cNvPicPr>
            <a:picLocks noChangeAspect="1"/>
          </p:cNvPicPr>
          <p:nvPr/>
        </p:nvPicPr>
        <p:blipFill>
          <a:blip r:embed="rId9"/>
          <a:stretch>
            <a:fillRect/>
          </a:stretch>
        </p:blipFill>
        <p:spPr>
          <a:xfrm>
            <a:off x="2033587" y="233362"/>
            <a:ext cx="8124825" cy="63912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7542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aphicFrame>
        <p:nvGraphicFramePr>
          <p:cNvPr id="30" name="Diagram 29">
            <a:extLst>
              <a:ext uri="{FF2B5EF4-FFF2-40B4-BE49-F238E27FC236}">
                <a16:creationId xmlns:a16="http://schemas.microsoft.com/office/drawing/2014/main" id="{18E1F065-F1AD-452F-A482-C3F70FE2C040}"/>
              </a:ext>
            </a:extLst>
          </p:cNvPr>
          <p:cNvGraphicFramePr/>
          <p:nvPr>
            <p:extLst>
              <p:ext uri="{D42A27DB-BD31-4B8C-83A1-F6EECF244321}">
                <p14:modId xmlns:p14="http://schemas.microsoft.com/office/powerpoint/2010/main" val="4144736726"/>
              </p:ext>
            </p:extLst>
          </p:nvPr>
        </p:nvGraphicFramePr>
        <p:xfrm>
          <a:off x="6503130" y="1041923"/>
          <a:ext cx="4634262" cy="5540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53C2415F-7B70-C627-FBBF-51C886859C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72705" y="166787"/>
            <a:ext cx="1020932" cy="1047047"/>
          </a:xfrm>
          <a:prstGeom prst="rect">
            <a:avLst/>
          </a:prstGeom>
          <a:ln>
            <a:noFill/>
          </a:ln>
        </p:spPr>
      </p:pic>
      <p:pic>
        <p:nvPicPr>
          <p:cNvPr id="5" name="Picture 4">
            <a:extLst>
              <a:ext uri="{FF2B5EF4-FFF2-40B4-BE49-F238E27FC236}">
                <a16:creationId xmlns:a16="http://schemas.microsoft.com/office/drawing/2014/main" id="{00D9E800-B61A-CFEC-04A2-D1A9B731CE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363" y="166787"/>
            <a:ext cx="1265840" cy="1010772"/>
          </a:xfrm>
          <a:prstGeom prst="rect">
            <a:avLst/>
          </a:prstGeom>
        </p:spPr>
      </p:pic>
      <p:sp>
        <p:nvSpPr>
          <p:cNvPr id="7" name="TextBox 6">
            <a:extLst>
              <a:ext uri="{FF2B5EF4-FFF2-40B4-BE49-F238E27FC236}">
                <a16:creationId xmlns:a16="http://schemas.microsoft.com/office/drawing/2014/main" id="{41A72BFE-3B36-B79D-4C62-1D74D6FC88C3}"/>
              </a:ext>
            </a:extLst>
          </p:cNvPr>
          <p:cNvSpPr txBox="1"/>
          <p:nvPr/>
        </p:nvSpPr>
        <p:spPr>
          <a:xfrm>
            <a:off x="1396122" y="148953"/>
            <a:ext cx="9399755"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OUR  APPROACHES</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33A1680-0211-9F27-EDE7-F7A266FCDF94}"/>
              </a:ext>
            </a:extLst>
          </p:cNvPr>
          <p:cNvSpPr txBox="1"/>
          <p:nvPr/>
        </p:nvSpPr>
        <p:spPr>
          <a:xfrm>
            <a:off x="3544233" y="672591"/>
            <a:ext cx="1828800" cy="369332"/>
          </a:xfrm>
          <a:prstGeom prst="rect">
            <a:avLst/>
          </a:prstGeom>
          <a:noFill/>
        </p:spPr>
        <p:txBody>
          <a:bodyPr wrap="square" rtlCol="0">
            <a:spAutoFit/>
          </a:bodyPr>
          <a:lstStyle/>
          <a:p>
            <a:r>
              <a:rPr lang="en-US" dirty="0"/>
              <a:t>PART1</a:t>
            </a:r>
            <a:endParaRPr lang="en-IN" dirty="0"/>
          </a:p>
        </p:txBody>
      </p:sp>
      <p:sp>
        <p:nvSpPr>
          <p:cNvPr id="10" name="TextBox 9">
            <a:extLst>
              <a:ext uri="{FF2B5EF4-FFF2-40B4-BE49-F238E27FC236}">
                <a16:creationId xmlns:a16="http://schemas.microsoft.com/office/drawing/2014/main" id="{5F45F55D-7AFC-CF3A-BEFB-644E1F2044DE}"/>
              </a:ext>
            </a:extLst>
          </p:cNvPr>
          <p:cNvSpPr txBox="1"/>
          <p:nvPr/>
        </p:nvSpPr>
        <p:spPr>
          <a:xfrm>
            <a:off x="8383096" y="690310"/>
            <a:ext cx="6094520" cy="369332"/>
          </a:xfrm>
          <a:prstGeom prst="rect">
            <a:avLst/>
          </a:prstGeom>
          <a:noFill/>
        </p:spPr>
        <p:txBody>
          <a:bodyPr wrap="square">
            <a:spAutoFit/>
          </a:bodyPr>
          <a:lstStyle/>
          <a:p>
            <a:r>
              <a:rPr lang="en-US" dirty="0"/>
              <a:t>PART2</a:t>
            </a:r>
            <a:endParaRPr lang="en-IN" dirty="0"/>
          </a:p>
        </p:txBody>
      </p:sp>
      <p:pic>
        <p:nvPicPr>
          <p:cNvPr id="6" name="Picture 5">
            <a:extLst>
              <a:ext uri="{FF2B5EF4-FFF2-40B4-BE49-F238E27FC236}">
                <a16:creationId xmlns:a16="http://schemas.microsoft.com/office/drawing/2014/main" id="{CA8A98B6-33C9-B9C0-26A6-11E7D08F5B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81321" y="1041923"/>
            <a:ext cx="4344981" cy="5540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467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2609088" y="243840"/>
            <a:ext cx="7046976" cy="870585"/>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63700F03-C916-FC65-B692-9E62E9AD953C}"/>
              </a:ext>
            </a:extLst>
          </p:cNvPr>
          <p:cNvSpPr txBox="1"/>
          <p:nvPr/>
        </p:nvSpPr>
        <p:spPr>
          <a:xfrm>
            <a:off x="1396122" y="155912"/>
            <a:ext cx="9399755"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EXPLORATORY DATA  ANALYSIS</a:t>
            </a:r>
            <a:endParaRPr lang="en-IN" sz="2800" b="1" u="sng"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7D7F13FC-9B88-ED00-11C5-613A8E4F0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491" y="795284"/>
            <a:ext cx="8824404" cy="5694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5794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2609088" y="243840"/>
            <a:ext cx="7046976" cy="870585"/>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CE896315-D09B-17F6-FEFE-26386C451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38" y="112056"/>
            <a:ext cx="10153072" cy="6590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20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2609088" y="243840"/>
            <a:ext cx="7046976" cy="870585"/>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4DD66EF4-DBE3-51BC-1F18-718329212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615" y="142043"/>
            <a:ext cx="9534616" cy="6524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587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2609088" y="243840"/>
            <a:ext cx="7046976" cy="870585"/>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45F82E71-0035-2759-C0ED-137F5470B883}"/>
              </a:ext>
            </a:extLst>
          </p:cNvPr>
          <p:cNvSpPr txBox="1"/>
          <p:nvPr/>
        </p:nvSpPr>
        <p:spPr>
          <a:xfrm>
            <a:off x="1171850" y="126783"/>
            <a:ext cx="10768616" cy="660443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pic>
        <p:nvPicPr>
          <p:cNvPr id="5" name="Picture 4">
            <a:extLst>
              <a:ext uri="{FF2B5EF4-FFF2-40B4-BE49-F238E27FC236}">
                <a16:creationId xmlns:a16="http://schemas.microsoft.com/office/drawing/2014/main" id="{B7B66CED-AA26-B68A-035E-6960526D3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095" y="243840"/>
            <a:ext cx="5112252" cy="3049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47BA0FA0-DE31-EDB9-4D52-42FF8C8A6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1051" y="243840"/>
            <a:ext cx="5030840" cy="3098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319B922F-C430-2BD9-271E-D4E98B839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6095" y="3410674"/>
            <a:ext cx="5112252" cy="3152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58BA71DB-72F9-EC02-2B7B-CD61CB58D4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1051" y="3459410"/>
            <a:ext cx="5030840" cy="3068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637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E66355-5E74-0E03-DD52-245BB58E2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38" y="70766"/>
            <a:ext cx="10215215" cy="66318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576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7CFAE-28AA-4D23-A95E-230ACABD48D3}"/>
              </a:ext>
            </a:extLst>
          </p:cNvPr>
          <p:cNvSpPr txBox="1"/>
          <p:nvPr/>
        </p:nvSpPr>
        <p:spPr>
          <a:xfrm>
            <a:off x="2609088" y="243840"/>
            <a:ext cx="7046976" cy="870585"/>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63700F03-C916-FC65-B692-9E62E9AD953C}"/>
              </a:ext>
            </a:extLst>
          </p:cNvPr>
          <p:cNvSpPr txBox="1"/>
          <p:nvPr/>
        </p:nvSpPr>
        <p:spPr>
          <a:xfrm>
            <a:off x="1249956" y="217467"/>
            <a:ext cx="9692088"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COMPARATIVE  STUDY  OF  MODELS FOR POWER PREDICTION</a:t>
            </a:r>
            <a:endParaRPr lang="en-IN" sz="2400" b="1" u="sng"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3F68917-3F3D-BAA0-BD4D-30EB6BC2C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821" y="1837145"/>
            <a:ext cx="7652552" cy="4584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5213201-6E6C-9032-2207-54E50E5D9556}"/>
              </a:ext>
            </a:extLst>
          </p:cNvPr>
          <p:cNvSpPr txBox="1"/>
          <p:nvPr/>
        </p:nvSpPr>
        <p:spPr>
          <a:xfrm>
            <a:off x="1562470" y="833021"/>
            <a:ext cx="6027937" cy="369332"/>
          </a:xfrm>
          <a:prstGeom prst="rect">
            <a:avLst/>
          </a:prstGeom>
          <a:noFill/>
        </p:spPr>
        <p:txBody>
          <a:bodyPr wrap="square" rtlCol="0">
            <a:spAutoFit/>
          </a:bodyPr>
          <a:lstStyle/>
          <a:p>
            <a:pPr marL="285750" indent="-285750">
              <a:buFont typeface="Courier New" panose="02070309020205020404" pitchFamily="49" charset="0"/>
              <a:buChar char="o"/>
            </a:pPr>
            <a:r>
              <a:rPr lang="en-US" b="1" dirty="0"/>
              <a:t>Linear Regression Graph.</a:t>
            </a:r>
            <a:endParaRPr lang="en-IN" b="1" dirty="0"/>
          </a:p>
        </p:txBody>
      </p:sp>
      <p:pic>
        <p:nvPicPr>
          <p:cNvPr id="5" name="Picture 4">
            <a:extLst>
              <a:ext uri="{FF2B5EF4-FFF2-40B4-BE49-F238E27FC236}">
                <a16:creationId xmlns:a16="http://schemas.microsoft.com/office/drawing/2014/main" id="{2FE8D6EE-8029-4450-379B-720BDE4819EB}"/>
              </a:ext>
            </a:extLst>
          </p:cNvPr>
          <p:cNvPicPr>
            <a:picLocks noChangeAspect="1"/>
          </p:cNvPicPr>
          <p:nvPr/>
        </p:nvPicPr>
        <p:blipFill rotWithShape="1">
          <a:blip r:embed="rId3"/>
          <a:srcRect r="2059" b="15673"/>
          <a:stretch/>
        </p:blipFill>
        <p:spPr>
          <a:xfrm>
            <a:off x="1899821" y="1202354"/>
            <a:ext cx="4509857" cy="440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2867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TotalTime>
  <Words>452</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Anushree Salunke</dc:creator>
  <cp:lastModifiedBy>Anushree Salunke</cp:lastModifiedBy>
  <cp:revision>103</cp:revision>
  <dcterms:created xsi:type="dcterms:W3CDTF">2021-10-26T14:14:59Z</dcterms:created>
  <dcterms:modified xsi:type="dcterms:W3CDTF">2024-04-07T06:28:37Z</dcterms:modified>
</cp:coreProperties>
</file>