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F68"/>
    <a:srgbClr val="103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C382-444A-452D-92E0-FF6C9888E50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AACF-A6F5-49F7-AD0D-54ADE650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1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C382-444A-452D-92E0-FF6C9888E50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AACF-A6F5-49F7-AD0D-54ADE650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0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C382-444A-452D-92E0-FF6C9888E50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AACF-A6F5-49F7-AD0D-54ADE650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84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C382-444A-452D-92E0-FF6C9888E50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AACF-A6F5-49F7-AD0D-54ADE650D7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775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C382-444A-452D-92E0-FF6C9888E50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AACF-A6F5-49F7-AD0D-54ADE650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16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C382-444A-452D-92E0-FF6C9888E50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AACF-A6F5-49F7-AD0D-54ADE650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29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C382-444A-452D-92E0-FF6C9888E50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AACF-A6F5-49F7-AD0D-54ADE650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20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C382-444A-452D-92E0-FF6C9888E50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AACF-A6F5-49F7-AD0D-54ADE650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C382-444A-452D-92E0-FF6C9888E50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AACF-A6F5-49F7-AD0D-54ADE650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2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C382-444A-452D-92E0-FF6C9888E50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AACF-A6F5-49F7-AD0D-54ADE650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C382-444A-452D-92E0-FF6C9888E50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AACF-A6F5-49F7-AD0D-54ADE650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6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C382-444A-452D-92E0-FF6C9888E50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AACF-A6F5-49F7-AD0D-54ADE650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8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C382-444A-452D-92E0-FF6C9888E50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AACF-A6F5-49F7-AD0D-54ADE650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3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C382-444A-452D-92E0-FF6C9888E50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AACF-A6F5-49F7-AD0D-54ADE650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9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C382-444A-452D-92E0-FF6C9888E50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AACF-A6F5-49F7-AD0D-54ADE650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C382-444A-452D-92E0-FF6C9888E50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AACF-A6F5-49F7-AD0D-54ADE650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1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C382-444A-452D-92E0-FF6C9888E50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AACF-A6F5-49F7-AD0D-54ADE650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2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98C382-444A-452D-92E0-FF6C9888E50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6AACF-A6F5-49F7-AD0D-54ADE650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87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7ADC-4B7A-D9C2-3408-DB4C7F97E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9929" y="1651083"/>
            <a:ext cx="6970127" cy="11969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62BE7-540B-45FE-63F7-83D2BEC1E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506" y="3615397"/>
            <a:ext cx="8549378" cy="2895600"/>
          </a:xfrm>
        </p:spPr>
        <p:txBody>
          <a:bodyPr/>
          <a:lstStyle/>
          <a:p>
            <a:pPr algn="ctr"/>
            <a:r>
              <a:rPr lang="en-US" b="1" dirty="0"/>
              <a:t>Presented BY:</a:t>
            </a:r>
            <a:r>
              <a:rPr lang="en-US" dirty="0"/>
              <a:t> Priyanshu</a:t>
            </a:r>
          </a:p>
          <a:p>
            <a:pPr algn="ctr"/>
            <a:r>
              <a:rPr lang="en-US" b="1" dirty="0"/>
              <a:t>Section</a:t>
            </a:r>
            <a:r>
              <a:rPr lang="en-US" dirty="0"/>
              <a:t> : A</a:t>
            </a:r>
          </a:p>
          <a:p>
            <a:pPr algn="ctr"/>
            <a:r>
              <a:rPr lang="en-US" b="1" dirty="0"/>
              <a:t>University</a:t>
            </a:r>
            <a:r>
              <a:rPr lang="en-US" dirty="0"/>
              <a:t> </a:t>
            </a:r>
            <a:r>
              <a:rPr lang="en-US" b="1" dirty="0"/>
              <a:t>Roll NO</a:t>
            </a:r>
            <a:r>
              <a:rPr lang="en-US" dirty="0"/>
              <a:t> : 2016929</a:t>
            </a:r>
          </a:p>
          <a:p>
            <a:pPr algn="ctr"/>
            <a:r>
              <a:rPr lang="en-US" b="1" dirty="0"/>
              <a:t>Guided By: </a:t>
            </a:r>
            <a:r>
              <a:rPr lang="en-US" dirty="0">
                <a:latin typeface="Times New Roman" panose="02020603050405020304" pitchFamily="18" charset="0"/>
              </a:rPr>
              <a:t>Dr. Surender Singh </a:t>
            </a:r>
            <a:r>
              <a:rPr lang="en-US" dirty="0" err="1">
                <a:latin typeface="Times New Roman" panose="02020603050405020304" pitchFamily="18" charset="0"/>
              </a:rPr>
              <a:t>Samant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B3748-FA38-3D49-3D86-4971961066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80459" y="1651083"/>
            <a:ext cx="1216441" cy="1145412"/>
          </a:xfrm>
          <a:prstGeom prst="ellipse">
            <a:avLst/>
          </a:prstGeom>
          <a:ln w="63500" cap="rnd">
            <a:solidFill>
              <a:srgbClr val="103A48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842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3" name="Picture 2082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85" name="Picture 2084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87" name="Oval 2086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89" name="Picture 2088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91" name="Picture 2090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93" name="Rectangle 2092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95" name="Rectangle 2094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6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1,226 Thank You Presentation Stock Photos, Pictures &amp; Royalty-Free Images -  iStock">
            <a:extLst>
              <a:ext uri="{FF2B5EF4-FFF2-40B4-BE49-F238E27FC236}">
                <a16:creationId xmlns:a16="http://schemas.microsoft.com/office/drawing/2014/main" id="{89019D20-A356-9B33-ADE3-168554F8F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" r="1" b="8947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11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24CC-0163-C28B-2E55-477A3F801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48698"/>
            <a:ext cx="9404723" cy="14005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0F25C-04D0-BBB2-FB63-3FF9C017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620" y="4661390"/>
            <a:ext cx="5154553" cy="1994595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408351-BC4E-641C-2EE2-1744B081F9FF}"/>
              </a:ext>
            </a:extLst>
          </p:cNvPr>
          <p:cNvSpPr/>
          <p:nvPr/>
        </p:nvSpPr>
        <p:spPr>
          <a:xfrm>
            <a:off x="1103312" y="623875"/>
            <a:ext cx="433940" cy="38818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826CA-319B-1CDB-0CD7-63BE6A6C64D9}"/>
              </a:ext>
            </a:extLst>
          </p:cNvPr>
          <p:cNvSpPr txBox="1"/>
          <p:nvPr/>
        </p:nvSpPr>
        <p:spPr>
          <a:xfrm flipH="1">
            <a:off x="1807726" y="1530107"/>
            <a:ext cx="79983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Recommendation System?</a:t>
            </a:r>
            <a:endParaRPr 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F7345-FABC-B1B6-0698-BCA37308CC25}"/>
              </a:ext>
            </a:extLst>
          </p:cNvPr>
          <p:cNvSpPr txBox="1"/>
          <p:nvPr/>
        </p:nvSpPr>
        <p:spPr>
          <a:xfrm>
            <a:off x="2226636" y="2004679"/>
            <a:ext cx="7738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produce a ranked list of items on which a user might be interested, in the context of his current choice of an item.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38732-4AAA-1B38-3B7E-CAD08958114B}"/>
              </a:ext>
            </a:extLst>
          </p:cNvPr>
          <p:cNvSpPr txBox="1"/>
          <p:nvPr/>
        </p:nvSpPr>
        <p:spPr>
          <a:xfrm>
            <a:off x="2186879" y="3389674"/>
            <a:ext cx="24681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 of information filtering system that seek to predict the rating or preferences that a user would give to them.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EC55C-5E39-D37F-87A6-4CA40170F0C0}"/>
              </a:ext>
            </a:extLst>
          </p:cNvPr>
          <p:cNvSpPr txBox="1"/>
          <p:nvPr/>
        </p:nvSpPr>
        <p:spPr>
          <a:xfrm>
            <a:off x="5245359" y="3429000"/>
            <a:ext cx="217971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deciding in what to wear, what to buy, what to purchase etc.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317E2A-0CD5-034E-4F6F-E1D12D6022CD}"/>
              </a:ext>
            </a:extLst>
          </p:cNvPr>
          <p:cNvSpPr txBox="1"/>
          <p:nvPr/>
        </p:nvSpPr>
        <p:spPr>
          <a:xfrm>
            <a:off x="8061039" y="3429000"/>
            <a:ext cx="21797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in variety of applications like movies.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5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0F75-B1A5-0251-8549-E5DA9D2A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42" y="574044"/>
            <a:ext cx="9910748" cy="14005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Algorithms used for Recommendation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B2AB3-3C9A-F7A4-0C71-249993DA0B09}"/>
              </a:ext>
            </a:extLst>
          </p:cNvPr>
          <p:cNvSpPr/>
          <p:nvPr/>
        </p:nvSpPr>
        <p:spPr>
          <a:xfrm>
            <a:off x="1082682" y="778050"/>
            <a:ext cx="433940" cy="38818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875A30-F526-9304-A167-84F6EEBD852C}"/>
              </a:ext>
            </a:extLst>
          </p:cNvPr>
          <p:cNvCxnSpPr>
            <a:cxnSpLocks/>
          </p:cNvCxnSpPr>
          <p:nvPr/>
        </p:nvCxnSpPr>
        <p:spPr>
          <a:xfrm flipH="1">
            <a:off x="3168960" y="1497496"/>
            <a:ext cx="1802296" cy="954156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103C65-526F-93DB-1B3D-A4661D6AE944}"/>
              </a:ext>
            </a:extLst>
          </p:cNvPr>
          <p:cNvCxnSpPr>
            <a:cxnSpLocks/>
          </p:cNvCxnSpPr>
          <p:nvPr/>
        </p:nvCxnSpPr>
        <p:spPr>
          <a:xfrm>
            <a:off x="7220746" y="1508692"/>
            <a:ext cx="1855305" cy="954156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F5A6C1-BC35-89C9-A57C-D073F6EFE33B}"/>
              </a:ext>
            </a:extLst>
          </p:cNvPr>
          <p:cNvSpPr txBox="1"/>
          <p:nvPr/>
        </p:nvSpPr>
        <p:spPr>
          <a:xfrm>
            <a:off x="1516622" y="2576055"/>
            <a:ext cx="3671604" cy="4308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Filtering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F64889-71A9-0C4B-B7C2-DF094A91937D}"/>
              </a:ext>
            </a:extLst>
          </p:cNvPr>
          <p:cNvSpPr txBox="1"/>
          <p:nvPr/>
        </p:nvSpPr>
        <p:spPr>
          <a:xfrm>
            <a:off x="7460035" y="2576055"/>
            <a:ext cx="6096000" cy="4308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53D52A-8565-D834-90E7-88F62BB2410B}"/>
              </a:ext>
            </a:extLst>
          </p:cNvPr>
          <p:cNvSpPr txBox="1"/>
          <p:nvPr/>
        </p:nvSpPr>
        <p:spPr>
          <a:xfrm>
            <a:off x="1417231" y="3037278"/>
            <a:ext cx="3554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filtering uses item features to recommend other items similar to what the user likes.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ML algorithm used for this strategy recommends motion pictures that are similar to the user’s preferences in the past.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C5FD89-5180-F5AB-B195-7D5BE31EB27A}"/>
              </a:ext>
            </a:extLst>
          </p:cNvPr>
          <p:cNvSpPr txBox="1"/>
          <p:nvPr/>
        </p:nvSpPr>
        <p:spPr>
          <a:xfrm>
            <a:off x="7460035" y="3131345"/>
            <a:ext cx="355402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filtering strategy is based on the combination of the relevant user’s behaviors and other users’ behaviors.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compares these behaviors for the most optimal results. It’s a collaboration of the multiple users’ film preferences and behaviors. </a:t>
            </a:r>
          </a:p>
        </p:txBody>
      </p:sp>
    </p:spTree>
    <p:extLst>
      <p:ext uri="{BB962C8B-B14F-4D97-AF65-F5344CB8AC3E}">
        <p14:creationId xmlns:p14="http://schemas.microsoft.com/office/powerpoint/2010/main" val="410562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0" name="Picture 3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" name="Oval 3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2" name="Picture 3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3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4" name="Rectangle 3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40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5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id="{B9D71B14-7808-43E1-BE42-8C620137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12CD70E-E0F5-AC67-48B9-CA9E831579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8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61EF-8329-6075-01BB-F83A4CECA0C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E688B-E74D-CCC4-96A1-5A86FB0C04C1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movie recommendation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consists of about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5,000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about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columns.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 includes removing of unwanted features like movie budget, release date,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all the useful features into a single feature and then applied a count Vectorizer to convert the data into a list of vectors.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5F2382-B869-0692-5EA9-59575B4E2BB7}"/>
              </a:ext>
            </a:extLst>
          </p:cNvPr>
          <p:cNvSpPr/>
          <p:nvPr/>
        </p:nvSpPr>
        <p:spPr>
          <a:xfrm>
            <a:off x="1103312" y="689158"/>
            <a:ext cx="433940" cy="4638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7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32EB0-BFF0-5EF5-DEB0-0A5F83D5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68" y="571500"/>
            <a:ext cx="5117688" cy="16223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Cosine Similarity</a:t>
            </a:r>
          </a:p>
        </p:txBody>
      </p:sp>
      <p:sp>
        <p:nvSpPr>
          <p:cNvPr id="104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1" name="Freeform: Shape 103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 descr="What is Cosine Similarity? How to Compare Text and Images in Python | by  Ben Chamblee | Towards Data Science">
            <a:extLst>
              <a:ext uri="{FF2B5EF4-FFF2-40B4-BE49-F238E27FC236}">
                <a16:creationId xmlns:a16="http://schemas.microsoft.com/office/drawing/2014/main" id="{08303EF6-4D27-B6D2-FB78-485AF6C07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8060" y="1592406"/>
            <a:ext cx="5449889" cy="367318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266700" dist="38100" dir="2700000" sx="103000" sy="103000" algn="tl" rotWithShape="0">
              <a:srgbClr val="366F68"/>
            </a:outerShdw>
          </a:effectLst>
        </p:spPr>
      </p:pic>
      <p:sp>
        <p:nvSpPr>
          <p:cNvPr id="1042" name="Rectangle 103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E95A-4276-A47C-BCA8-C532A8C8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1" y="1961536"/>
            <a:ext cx="4573079" cy="38640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is a metric used to measure how similar two items are.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measured by the cosine of the angle between two vectors and determines whether two vectors are pointing in roughly the same direction.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measures the similarity between two vectors of an inner product space.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44EA59-F10A-1841-CAB3-38ABB0115DC6}"/>
              </a:ext>
            </a:extLst>
          </p:cNvPr>
          <p:cNvSpPr/>
          <p:nvPr/>
        </p:nvSpPr>
        <p:spPr>
          <a:xfrm>
            <a:off x="393992" y="791817"/>
            <a:ext cx="355566" cy="3940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878AC-F1B6-2024-388B-03290D3E730D}"/>
              </a:ext>
            </a:extLst>
          </p:cNvPr>
          <p:cNvSpPr txBox="1"/>
          <p:nvPr/>
        </p:nvSpPr>
        <p:spPr>
          <a:xfrm>
            <a:off x="6096000" y="5700928"/>
            <a:ext cx="6081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‘0’ means no similarity, whereas ‘1’ means that both the items are 100% similar.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7009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EEFAC-8C3A-D6D5-453F-7DD22FE6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Result and Discussion</a:t>
            </a: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79446-8950-8B0C-B34C-44EF2C06A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73" y="2548280"/>
            <a:ext cx="5122606" cy="365868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buClr>
                <a:srgbClr val="366F68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user enter the movie name and number of recommendations  regarding which user wants the recommendation.</a:t>
            </a:r>
          </a:p>
          <a:p>
            <a:pPr>
              <a:buClr>
                <a:srgbClr val="366F68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find cosine similarity of the input movie with every movie present in the dataset and predict those top movies having the highest cosine similarity.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B14442-F36C-EEB8-7FF4-85AD93E015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69218" y="2443893"/>
            <a:ext cx="5727490" cy="1209889"/>
          </a:xfrm>
          <a:prstGeom prst="rect">
            <a:avLst/>
          </a:prstGeom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7A35EB-FD13-F06C-DA1B-CBABBF08CBE8}"/>
              </a:ext>
            </a:extLst>
          </p:cNvPr>
          <p:cNvSpPr/>
          <p:nvPr/>
        </p:nvSpPr>
        <p:spPr>
          <a:xfrm>
            <a:off x="897393" y="806553"/>
            <a:ext cx="355566" cy="3940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5C3629-1C9D-3A0D-A00F-151D523DF160}"/>
              </a:ext>
            </a:extLst>
          </p:cNvPr>
          <p:cNvGrpSpPr/>
          <p:nvPr/>
        </p:nvGrpSpPr>
        <p:grpSpPr>
          <a:xfrm>
            <a:off x="6053505" y="4027838"/>
            <a:ext cx="5643203" cy="1992518"/>
            <a:chOff x="560400" y="0"/>
            <a:chExt cx="4670806" cy="18905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807983-E59E-5729-ED6D-6E28DD0FBF18}"/>
                </a:ext>
              </a:extLst>
            </p:cNvPr>
            <p:cNvSpPr/>
            <p:nvPr/>
          </p:nvSpPr>
          <p:spPr>
            <a:xfrm>
              <a:off x="5171898" y="1175966"/>
              <a:ext cx="59308" cy="2695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9" name="Shape 11065">
              <a:extLst>
                <a:ext uri="{FF2B5EF4-FFF2-40B4-BE49-F238E27FC236}">
                  <a16:creationId xmlns:a16="http://schemas.microsoft.com/office/drawing/2014/main" id="{25641E9E-8C4C-9663-01FD-70CA19F04157}"/>
                </a:ext>
              </a:extLst>
            </p:cNvPr>
            <p:cNvSpPr/>
            <p:nvPr/>
          </p:nvSpPr>
          <p:spPr>
            <a:xfrm>
              <a:off x="560781" y="1344295"/>
              <a:ext cx="4610989" cy="15240"/>
            </a:xfrm>
            <a:custGeom>
              <a:avLst/>
              <a:gdLst/>
              <a:ahLst/>
              <a:cxnLst/>
              <a:rect l="0" t="0" r="0" b="0"/>
              <a:pathLst>
                <a:path w="4610989" h="15240">
                  <a:moveTo>
                    <a:pt x="0" y="0"/>
                  </a:moveTo>
                  <a:lnTo>
                    <a:pt x="4610989" y="0"/>
                  </a:lnTo>
                  <a:lnTo>
                    <a:pt x="4610989" y="15240"/>
                  </a:lnTo>
                  <a:lnTo>
                    <a:pt x="0" y="1524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4D7849-FE77-AC04-B321-9B8CF82E8F3C}"/>
                </a:ext>
              </a:extLst>
            </p:cNvPr>
            <p:cNvSpPr/>
            <p:nvPr/>
          </p:nvSpPr>
          <p:spPr>
            <a:xfrm>
              <a:off x="1838274" y="1620975"/>
              <a:ext cx="90849" cy="2695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 </a:t>
              </a:r>
              <a:endParaRPr lang="en-US" sz="1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0EC2A3-A2A9-DD45-2AE7-865E9C327AA0}"/>
                </a:ext>
              </a:extLst>
            </p:cNvPr>
            <p:cNvSpPr/>
            <p:nvPr/>
          </p:nvSpPr>
          <p:spPr>
            <a:xfrm>
              <a:off x="1906854" y="1620975"/>
              <a:ext cx="59308" cy="2695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5A457D3-C72C-66A4-789D-9715AD4F271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60400" y="0"/>
              <a:ext cx="4605909" cy="132778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3261ACA-D21A-F6F6-AAB2-69704EE995EB}"/>
              </a:ext>
            </a:extLst>
          </p:cNvPr>
          <p:cNvSpPr txBox="1"/>
          <p:nvPr/>
        </p:nvSpPr>
        <p:spPr>
          <a:xfrm>
            <a:off x="7501225" y="5684607"/>
            <a:ext cx="402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 of recommended movies</a:t>
            </a:r>
          </a:p>
        </p:txBody>
      </p:sp>
    </p:spTree>
    <p:extLst>
      <p:ext uri="{BB962C8B-B14F-4D97-AF65-F5344CB8AC3E}">
        <p14:creationId xmlns:p14="http://schemas.microsoft.com/office/powerpoint/2010/main" val="519471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10F7E-BF2D-1A92-BCBE-67AC4FCE8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0" r="-4" b="16895"/>
          <a:stretch/>
        </p:blipFill>
        <p:spPr bwMode="auto">
          <a:xfrm>
            <a:off x="6174115" y="361115"/>
            <a:ext cx="5818640" cy="279262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068BAC-1C17-46EE-A4AD-74C1B31827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" r="-3" b="-2"/>
          <a:stretch/>
        </p:blipFill>
        <p:spPr bwMode="auto">
          <a:xfrm>
            <a:off x="189347" y="361115"/>
            <a:ext cx="5796945" cy="2783429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E8A83-14B4-FE84-4DB1-C8A728B352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" r="2" b="8983"/>
          <a:stretch/>
        </p:blipFill>
        <p:spPr bwMode="auto">
          <a:xfrm>
            <a:off x="196714" y="3514856"/>
            <a:ext cx="5799477" cy="279262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E14ABF-3269-C4BB-2A32-BCDD73DC47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9" r="-3" b="9842"/>
          <a:stretch/>
        </p:blipFill>
        <p:spPr bwMode="auto">
          <a:xfrm>
            <a:off x="6195810" y="3514855"/>
            <a:ext cx="5796945" cy="2792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840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9594-3F5F-4FB8-3961-A6E3BD0F57B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9FDE2-DAD7-B3C9-D6B5-A65E9CC060A4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used cosine similarity algorithm to recommend the movies similar to the user’s choice.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analyzing the output, it is observed that our model is working quite well.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will deal with advancing the prevailing techniques and algorithms to enhance the nice of recommender structures predictions and hints.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95C1F4-CBE6-E07E-9640-BF2C0CBDC5B4}"/>
              </a:ext>
            </a:extLst>
          </p:cNvPr>
          <p:cNvSpPr/>
          <p:nvPr/>
        </p:nvSpPr>
        <p:spPr>
          <a:xfrm>
            <a:off x="804018" y="651805"/>
            <a:ext cx="355566" cy="3940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12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</TotalTime>
  <Words>454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</vt:lpstr>
      <vt:lpstr>Century Gothic</vt:lpstr>
      <vt:lpstr>Times New Roman</vt:lpstr>
      <vt:lpstr>Wingdings</vt:lpstr>
      <vt:lpstr>Wingdings 3</vt:lpstr>
      <vt:lpstr>Ion</vt:lpstr>
      <vt:lpstr>MOVIE RECOMMENDATION SYSTEM</vt:lpstr>
      <vt:lpstr>      Introduction</vt:lpstr>
      <vt:lpstr>      Algorithms used for Recommendation</vt:lpstr>
      <vt:lpstr>PowerPoint Presentation</vt:lpstr>
      <vt:lpstr>       Methodology</vt:lpstr>
      <vt:lpstr>     Cosine Similarity</vt:lpstr>
      <vt:lpstr>     Result and Discussion</vt:lpstr>
      <vt:lpstr>PowerPoint Presentation</vt:lpstr>
      <vt:lpstr>    Conclusion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Priyanshu Choudhary</dc:creator>
  <cp:lastModifiedBy>Priyanshu Choudhary</cp:lastModifiedBy>
  <cp:revision>4</cp:revision>
  <dcterms:created xsi:type="dcterms:W3CDTF">2023-01-07T13:01:23Z</dcterms:created>
  <dcterms:modified xsi:type="dcterms:W3CDTF">2023-01-07T19:45:49Z</dcterms:modified>
</cp:coreProperties>
</file>