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217462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6D546-2DCE-4899-9274-4777840DB0E5}"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215564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228242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484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13958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42716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1177350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2489495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398502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384747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327756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6D546-2DCE-4899-9274-4777840DB0E5}"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189503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16D546-2DCE-4899-9274-4777840DB0E5}"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244460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64781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310371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16D546-2DCE-4899-9274-4777840DB0E5}" type="datetimeFigureOut">
              <a:rPr lang="en-US" smtClean="0"/>
              <a:t>7/15/2023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144303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6D546-2DCE-4899-9274-4777840DB0E5}"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5C051-DAED-480E-B8B8-951AE228BED8}" type="slidenum">
              <a:rPr lang="en-US" smtClean="0"/>
              <a:t>‹#›</a:t>
            </a:fld>
            <a:endParaRPr lang="en-US"/>
          </a:p>
        </p:txBody>
      </p:sp>
    </p:spTree>
    <p:extLst>
      <p:ext uri="{BB962C8B-B14F-4D97-AF65-F5344CB8AC3E}">
        <p14:creationId xmlns:p14="http://schemas.microsoft.com/office/powerpoint/2010/main" val="357211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16D546-2DCE-4899-9274-4777840DB0E5}" type="datetimeFigureOut">
              <a:rPr lang="en-US" smtClean="0"/>
              <a:t>7/15/2023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E5C051-DAED-480E-B8B8-951AE228BED8}" type="slidenum">
              <a:rPr lang="en-US" smtClean="0"/>
              <a:t>‹#›</a:t>
            </a:fld>
            <a:endParaRPr lang="en-US"/>
          </a:p>
        </p:txBody>
      </p:sp>
    </p:spTree>
    <p:extLst>
      <p:ext uri="{BB962C8B-B14F-4D97-AF65-F5344CB8AC3E}">
        <p14:creationId xmlns:p14="http://schemas.microsoft.com/office/powerpoint/2010/main" val="34040748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3F09C2-6122-1AC4-BBF7-DCFDC397F56A}"/>
              </a:ext>
            </a:extLst>
          </p:cNvPr>
          <p:cNvSpPr txBox="1">
            <a:spLocks/>
          </p:cNvSpPr>
          <p:nvPr/>
        </p:nvSpPr>
        <p:spPr>
          <a:xfrm>
            <a:off x="1955920" y="1410557"/>
            <a:ext cx="7612550" cy="1196926"/>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800" b="1" dirty="0">
                <a:latin typeface="Times New Roman" panose="02020603050405020304" pitchFamily="18" charset="0"/>
                <a:cs typeface="Times New Roman" panose="02020603050405020304" pitchFamily="18" charset="0"/>
              </a:rPr>
              <a:t>FACE EMOTION DETECTION</a:t>
            </a:r>
          </a:p>
        </p:txBody>
      </p:sp>
      <p:sp>
        <p:nvSpPr>
          <p:cNvPr id="5" name="Subtitle 2">
            <a:extLst>
              <a:ext uri="{FF2B5EF4-FFF2-40B4-BE49-F238E27FC236}">
                <a16:creationId xmlns:a16="http://schemas.microsoft.com/office/drawing/2014/main" id="{AF5EBE22-B4D2-2927-460D-8A93D6346287}"/>
              </a:ext>
            </a:extLst>
          </p:cNvPr>
          <p:cNvSpPr txBox="1">
            <a:spLocks/>
          </p:cNvSpPr>
          <p:nvPr/>
        </p:nvSpPr>
        <p:spPr>
          <a:xfrm>
            <a:off x="1487506" y="3429000"/>
            <a:ext cx="8549378" cy="28956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b="1" dirty="0"/>
              <a:t>Presented BY:</a:t>
            </a:r>
            <a:r>
              <a:rPr lang="en-US" dirty="0"/>
              <a:t> Priyanshu</a:t>
            </a:r>
          </a:p>
          <a:p>
            <a:pPr algn="ctr"/>
            <a:r>
              <a:rPr lang="en-US" b="1" dirty="0"/>
              <a:t>Section</a:t>
            </a:r>
            <a:r>
              <a:rPr lang="en-US" dirty="0"/>
              <a:t> : A</a:t>
            </a:r>
          </a:p>
          <a:p>
            <a:pPr algn="ctr"/>
            <a:r>
              <a:rPr lang="en-US" b="1" dirty="0"/>
              <a:t>University</a:t>
            </a:r>
            <a:r>
              <a:rPr lang="en-US" dirty="0"/>
              <a:t> </a:t>
            </a:r>
            <a:r>
              <a:rPr lang="en-US" b="1" dirty="0"/>
              <a:t>Roll NO</a:t>
            </a:r>
            <a:r>
              <a:rPr lang="en-US" dirty="0"/>
              <a:t> : 2016929</a:t>
            </a:r>
          </a:p>
          <a:p>
            <a:pPr algn="ctr"/>
            <a:r>
              <a:rPr lang="en-US" b="1" dirty="0"/>
              <a:t>Guided By: </a:t>
            </a:r>
            <a:r>
              <a:rPr lang="en-US" dirty="0">
                <a:latin typeface="Century Gothic (Headings)"/>
              </a:rPr>
              <a:t>Mr. Ashwini Kumar</a:t>
            </a:r>
            <a:endParaRPr lang="en-IN" dirty="0">
              <a:latin typeface="Century Gothic (Headings)"/>
              <a:ea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457A6533-5052-B443-83A7-F45C9F35A787}"/>
              </a:ext>
            </a:extLst>
          </p:cNvPr>
          <p:cNvPicPr/>
          <p:nvPr/>
        </p:nvPicPr>
        <p:blipFill>
          <a:blip r:embed="rId2"/>
          <a:stretch>
            <a:fillRect/>
          </a:stretch>
        </p:blipFill>
        <p:spPr>
          <a:xfrm>
            <a:off x="9580459" y="1651083"/>
            <a:ext cx="1216441" cy="1145412"/>
          </a:xfrm>
          <a:prstGeom prst="ellipse">
            <a:avLst/>
          </a:prstGeom>
          <a:ln w="63500" cap="rnd">
            <a:solidFill>
              <a:srgbClr val="103A4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3039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6" name="Picture 2" descr="demo account">
            <a:extLst>
              <a:ext uri="{FF2B5EF4-FFF2-40B4-BE49-F238E27FC236}">
                <a16:creationId xmlns:a16="http://schemas.microsoft.com/office/drawing/2014/main" id="{6EBFDC42-2358-E060-04F1-A63E2F992F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77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7C7D0-489A-BA34-FB95-7A0E2B9E3652}"/>
              </a:ext>
            </a:extLst>
          </p:cNvPr>
          <p:cNvSpPr/>
          <p:nvPr/>
        </p:nvSpPr>
        <p:spPr>
          <a:xfrm>
            <a:off x="1103312" y="623875"/>
            <a:ext cx="433940" cy="38818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6940620-BBB0-03C3-C863-155C8274BCD0}"/>
              </a:ext>
            </a:extLst>
          </p:cNvPr>
          <p:cNvSpPr txBox="1"/>
          <p:nvPr/>
        </p:nvSpPr>
        <p:spPr>
          <a:xfrm flipH="1">
            <a:off x="1807726" y="1530107"/>
            <a:ext cx="7998350" cy="4924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What is Face Emotion Detection?</a:t>
            </a:r>
            <a:endParaRPr lang="en-US" sz="2500" dirty="0"/>
          </a:p>
        </p:txBody>
      </p:sp>
      <p:sp>
        <p:nvSpPr>
          <p:cNvPr id="6" name="TextBox 5">
            <a:extLst>
              <a:ext uri="{FF2B5EF4-FFF2-40B4-BE49-F238E27FC236}">
                <a16:creationId xmlns:a16="http://schemas.microsoft.com/office/drawing/2014/main" id="{9AD6B0AA-8E50-079B-C1A0-63D382C8548D}"/>
              </a:ext>
            </a:extLst>
          </p:cNvPr>
          <p:cNvSpPr txBox="1"/>
          <p:nvPr/>
        </p:nvSpPr>
        <p:spPr>
          <a:xfrm>
            <a:off x="2226636" y="2004679"/>
            <a:ext cx="7738727"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Face emotion detection, also known as facial expression recognition or facial emotion recognition, is a technology that analyzes facial expressions to emotions expressed by an individual.</a:t>
            </a:r>
          </a:p>
          <a:p>
            <a:endParaRPr lang="en-US" dirty="0"/>
          </a:p>
        </p:txBody>
      </p:sp>
      <p:sp>
        <p:nvSpPr>
          <p:cNvPr id="7" name="TextBox 6">
            <a:extLst>
              <a:ext uri="{FF2B5EF4-FFF2-40B4-BE49-F238E27FC236}">
                <a16:creationId xmlns:a16="http://schemas.microsoft.com/office/drawing/2014/main" id="{8C71634E-8262-BD38-1765-44EC2E23F9B3}"/>
              </a:ext>
            </a:extLst>
          </p:cNvPr>
          <p:cNvSpPr txBox="1"/>
          <p:nvPr/>
        </p:nvSpPr>
        <p:spPr>
          <a:xfrm>
            <a:off x="1550775" y="3429000"/>
            <a:ext cx="2854015" cy="224676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Emotion recognition can be used to improve human-computer interaction by enabling systems to understand and respond to users' emotional states.</a:t>
            </a:r>
          </a:p>
        </p:txBody>
      </p:sp>
      <p:sp>
        <p:nvSpPr>
          <p:cNvPr id="8" name="TextBox 7">
            <a:extLst>
              <a:ext uri="{FF2B5EF4-FFF2-40B4-BE49-F238E27FC236}">
                <a16:creationId xmlns:a16="http://schemas.microsoft.com/office/drawing/2014/main" id="{3ADC4008-BD21-A624-BE05-A7BBD1D6C7B1}"/>
              </a:ext>
            </a:extLst>
          </p:cNvPr>
          <p:cNvSpPr txBox="1"/>
          <p:nvPr/>
        </p:nvSpPr>
        <p:spPr>
          <a:xfrm>
            <a:off x="4732883" y="3429000"/>
            <a:ext cx="2726231" cy="160043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technology helps to improve product quality by monitoring customer behavior. </a:t>
            </a:r>
          </a:p>
          <a:p>
            <a:endParaRPr lang="en-US" dirty="0"/>
          </a:p>
        </p:txBody>
      </p:sp>
      <p:sp>
        <p:nvSpPr>
          <p:cNvPr id="9" name="TextBox 8">
            <a:extLst>
              <a:ext uri="{FF2B5EF4-FFF2-40B4-BE49-F238E27FC236}">
                <a16:creationId xmlns:a16="http://schemas.microsoft.com/office/drawing/2014/main" id="{B2BF08DB-0F4B-E4B6-5754-5E9D4854FB33}"/>
              </a:ext>
            </a:extLst>
          </p:cNvPr>
          <p:cNvSpPr txBox="1"/>
          <p:nvPr/>
        </p:nvSpPr>
        <p:spPr>
          <a:xfrm>
            <a:off x="8074291" y="3429000"/>
            <a:ext cx="2726231"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can assist in assessing patients' emotional states and monitoring mental health conditions.</a:t>
            </a:r>
          </a:p>
        </p:txBody>
      </p:sp>
      <p:sp>
        <p:nvSpPr>
          <p:cNvPr id="11" name="TextBox 10">
            <a:extLst>
              <a:ext uri="{FF2B5EF4-FFF2-40B4-BE49-F238E27FC236}">
                <a16:creationId xmlns:a16="http://schemas.microsoft.com/office/drawing/2014/main" id="{C3DFBEC7-B0FD-4F19-A054-86B61E0A6B4B}"/>
              </a:ext>
            </a:extLst>
          </p:cNvPr>
          <p:cNvSpPr txBox="1"/>
          <p:nvPr/>
        </p:nvSpPr>
        <p:spPr>
          <a:xfrm>
            <a:off x="1801014" y="464024"/>
            <a:ext cx="6888690"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Introduction</a:t>
            </a:r>
            <a:endParaRPr lang="en-US" sz="4000" dirty="0"/>
          </a:p>
        </p:txBody>
      </p:sp>
    </p:spTree>
    <p:extLst>
      <p:ext uri="{BB962C8B-B14F-4D97-AF65-F5344CB8AC3E}">
        <p14:creationId xmlns:p14="http://schemas.microsoft.com/office/powerpoint/2010/main" val="302767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59E1E-231E-3526-F12E-CEBDF102912A}"/>
              </a:ext>
            </a:extLst>
          </p:cNvPr>
          <p:cNvSpPr/>
          <p:nvPr/>
        </p:nvSpPr>
        <p:spPr>
          <a:xfrm>
            <a:off x="1099372" y="832312"/>
            <a:ext cx="367679" cy="48197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7083705-92C7-B254-0DF3-070BE382B612}"/>
              </a:ext>
            </a:extLst>
          </p:cNvPr>
          <p:cNvSpPr txBox="1"/>
          <p:nvPr/>
        </p:nvSpPr>
        <p:spPr>
          <a:xfrm>
            <a:off x="1787762" y="760288"/>
            <a:ext cx="688869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Algorithm Used for Detection </a:t>
            </a:r>
            <a:endParaRPr lang="en-US" sz="3000" dirty="0"/>
          </a:p>
        </p:txBody>
      </p:sp>
      <p:sp>
        <p:nvSpPr>
          <p:cNvPr id="8" name="TextBox 7">
            <a:extLst>
              <a:ext uri="{FF2B5EF4-FFF2-40B4-BE49-F238E27FC236}">
                <a16:creationId xmlns:a16="http://schemas.microsoft.com/office/drawing/2014/main" id="{64D9E958-89D2-E68A-AA36-869CA4AC2B7A}"/>
              </a:ext>
            </a:extLst>
          </p:cNvPr>
          <p:cNvSpPr txBox="1"/>
          <p:nvPr/>
        </p:nvSpPr>
        <p:spPr>
          <a:xfrm>
            <a:off x="1006607" y="1774944"/>
            <a:ext cx="971384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algorithm which I used for detection is CNN which is </a:t>
            </a:r>
            <a:r>
              <a:rPr lang="en-US" sz="2000" b="1" dirty="0">
                <a:latin typeface="Times New Roman" panose="02020603050405020304" pitchFamily="18" charset="0"/>
                <a:cs typeface="Times New Roman" panose="02020603050405020304" pitchFamily="18" charset="0"/>
              </a:rPr>
              <a:t>Convolutional Neural Network.</a:t>
            </a:r>
          </a:p>
        </p:txBody>
      </p:sp>
      <p:sp>
        <p:nvSpPr>
          <p:cNvPr id="10" name="TextBox 9">
            <a:extLst>
              <a:ext uri="{FF2B5EF4-FFF2-40B4-BE49-F238E27FC236}">
                <a16:creationId xmlns:a16="http://schemas.microsoft.com/office/drawing/2014/main" id="{0433080C-FBC4-0921-4F39-6595D4B940F5}"/>
              </a:ext>
            </a:extLst>
          </p:cNvPr>
          <p:cNvSpPr txBox="1"/>
          <p:nvPr/>
        </p:nvSpPr>
        <p:spPr>
          <a:xfrm>
            <a:off x="1099372" y="2498919"/>
            <a:ext cx="60960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What is CNN?</a:t>
            </a:r>
          </a:p>
        </p:txBody>
      </p:sp>
      <p:sp>
        <p:nvSpPr>
          <p:cNvPr id="12" name="TextBox 11">
            <a:extLst>
              <a:ext uri="{FF2B5EF4-FFF2-40B4-BE49-F238E27FC236}">
                <a16:creationId xmlns:a16="http://schemas.microsoft.com/office/drawing/2014/main" id="{69312BC2-0F18-D219-DED9-F8D92330DEAE}"/>
              </a:ext>
            </a:extLst>
          </p:cNvPr>
          <p:cNvSpPr txBox="1"/>
          <p:nvPr/>
        </p:nvSpPr>
        <p:spPr>
          <a:xfrm>
            <a:off x="1268269" y="3078254"/>
            <a:ext cx="9452182" cy="1908215"/>
          </a:xfrm>
          <a:prstGeom prst="rect">
            <a:avLst/>
          </a:prstGeom>
          <a:noFill/>
        </p:spPr>
        <p:txBody>
          <a:bodyPr wrap="square">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is a type of deep learning algorithm that is used for analyzing visual data such as images or videos.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CNNs are designed to automatically learn and extract hierarchical patterns and features from input data through a series of interconnected layers.</a:t>
            </a:r>
          </a:p>
          <a:p>
            <a:endParaRPr lang="en-US" sz="1800" dirty="0">
              <a:solidFill>
                <a:srgbClr val="EBEBEB"/>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ADF1F56-6CD1-C7DB-2FE2-414E6C904B21}"/>
              </a:ext>
            </a:extLst>
          </p:cNvPr>
          <p:cNvSpPr txBox="1"/>
          <p:nvPr/>
        </p:nvSpPr>
        <p:spPr>
          <a:xfrm>
            <a:off x="1041162" y="4682947"/>
            <a:ext cx="10207257" cy="1661993"/>
          </a:xfrm>
          <a:prstGeom prst="rect">
            <a:avLst/>
          </a:prstGeom>
          <a:noFill/>
        </p:spPr>
        <p:txBody>
          <a:bodyPr wrap="square">
            <a:spAutoFit/>
          </a:bodyPr>
          <a:lstStyle/>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What is Transfer Learning ?</a:t>
            </a:r>
          </a:p>
          <a:p>
            <a:br>
              <a:rPr lang="en-US" dirty="0"/>
            </a:br>
            <a:r>
              <a:rPr lang="en-US" sz="2000" dirty="0">
                <a:latin typeface="Times New Roman" panose="02020603050405020304" pitchFamily="18" charset="0"/>
                <a:cs typeface="Times New Roman" panose="02020603050405020304" pitchFamily="18" charset="0"/>
              </a:rPr>
              <a:t>  Transfer learning is a machine learning technique where a pre-trained model is used as a     starting point for solving a new, related task. </a:t>
            </a:r>
          </a:p>
        </p:txBody>
      </p:sp>
    </p:spTree>
    <p:extLst>
      <p:ext uri="{BB962C8B-B14F-4D97-AF65-F5344CB8AC3E}">
        <p14:creationId xmlns:p14="http://schemas.microsoft.com/office/powerpoint/2010/main" val="369441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3E4C41-72D6-2C4E-09BA-4C1A8CF4090B}"/>
              </a:ext>
            </a:extLst>
          </p:cNvPr>
          <p:cNvSpPr txBox="1"/>
          <p:nvPr/>
        </p:nvSpPr>
        <p:spPr>
          <a:xfrm>
            <a:off x="1007166" y="1925001"/>
            <a:ext cx="5590557" cy="255454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It has various layers like: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Convolutional Layer</a:t>
            </a:r>
            <a:r>
              <a:rPr lang="en-US"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CNNs use filters or Kernels, each capturing different features of the input. These filters are learned during the training phase of the network, where the weights are adjusted to minimize the difference between the predicted output and the actual output.</a:t>
            </a:r>
          </a:p>
        </p:txBody>
      </p:sp>
      <p:sp>
        <p:nvSpPr>
          <p:cNvPr id="7" name="TextBox 6">
            <a:extLst>
              <a:ext uri="{FF2B5EF4-FFF2-40B4-BE49-F238E27FC236}">
                <a16:creationId xmlns:a16="http://schemas.microsoft.com/office/drawing/2014/main" id="{FF391B13-515B-58B8-DDD6-758921F20F4C}"/>
              </a:ext>
            </a:extLst>
          </p:cNvPr>
          <p:cNvSpPr txBox="1"/>
          <p:nvPr/>
        </p:nvSpPr>
        <p:spPr>
          <a:xfrm>
            <a:off x="1603514" y="720037"/>
            <a:ext cx="609600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Layers in CNN</a:t>
            </a:r>
            <a:endParaRPr lang="en-US" sz="2800" dirty="0"/>
          </a:p>
        </p:txBody>
      </p:sp>
      <p:sp>
        <p:nvSpPr>
          <p:cNvPr id="8" name="Rectangle 7">
            <a:extLst>
              <a:ext uri="{FF2B5EF4-FFF2-40B4-BE49-F238E27FC236}">
                <a16:creationId xmlns:a16="http://schemas.microsoft.com/office/drawing/2014/main" id="{6A2A1162-852F-BD40-08A9-6EA9243AEB15}"/>
              </a:ext>
            </a:extLst>
          </p:cNvPr>
          <p:cNvSpPr/>
          <p:nvPr/>
        </p:nvSpPr>
        <p:spPr>
          <a:xfrm>
            <a:off x="1108248" y="720037"/>
            <a:ext cx="389248" cy="48197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14282597-7305-0B4D-2316-20F56E77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805" y="2144285"/>
            <a:ext cx="4486029" cy="2215991"/>
          </a:xfrm>
          <a:prstGeom prst="rect">
            <a:avLst/>
          </a:prstGeom>
        </p:spPr>
      </p:pic>
      <p:sp>
        <p:nvSpPr>
          <p:cNvPr id="10" name="TextBox 9">
            <a:extLst>
              <a:ext uri="{FF2B5EF4-FFF2-40B4-BE49-F238E27FC236}">
                <a16:creationId xmlns:a16="http://schemas.microsoft.com/office/drawing/2014/main" id="{B16F578B-5606-5223-6387-CFF47E8D83C4}"/>
              </a:ext>
            </a:extLst>
          </p:cNvPr>
          <p:cNvSpPr txBox="1"/>
          <p:nvPr/>
        </p:nvSpPr>
        <p:spPr>
          <a:xfrm>
            <a:off x="1020418" y="4412975"/>
            <a:ext cx="10937049" cy="165802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Pooling Layer</a:t>
            </a:r>
            <a:r>
              <a:rPr lang="en-US" sz="2000" dirty="0">
                <a:latin typeface="Times New Roman" panose="02020603050405020304" pitchFamily="18" charset="0"/>
                <a:cs typeface="Times New Roman" panose="02020603050405020304" pitchFamily="18" charset="0"/>
              </a:rPr>
              <a:t>: Pooling layers reduce the spatial dimensions of the feature maps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Dense Layer: </a:t>
            </a:r>
            <a:r>
              <a:rPr lang="en-US" sz="2000" dirty="0">
                <a:latin typeface="Times New Roman" panose="02020603050405020304" pitchFamily="18" charset="0"/>
                <a:cs typeface="Times New Roman" panose="02020603050405020304" pitchFamily="18" charset="0"/>
              </a:rPr>
              <a:t>These layers are responsible for making predictions based on the extracted features.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Flatten Layer</a:t>
            </a:r>
            <a:r>
              <a:rPr lang="en-US" sz="2000" dirty="0">
                <a:latin typeface="Times New Roman" panose="02020603050405020304" pitchFamily="18" charset="0"/>
                <a:cs typeface="Times New Roman" panose="02020603050405020304" pitchFamily="18" charset="0"/>
              </a:rPr>
              <a:t>: Flattening is used to convert all the resultant 2-Dimensional arrays from pooled feature maps into a single long continuous linear vector.</a:t>
            </a:r>
          </a:p>
          <a:p>
            <a:endParaRPr lang="en-US" sz="2000" b="1" dirty="0"/>
          </a:p>
        </p:txBody>
      </p:sp>
    </p:spTree>
    <p:extLst>
      <p:ext uri="{BB962C8B-B14F-4D97-AF65-F5344CB8AC3E}">
        <p14:creationId xmlns:p14="http://schemas.microsoft.com/office/powerpoint/2010/main" val="321928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2CC56-5A1F-5F30-B4B5-F82E319C096D}"/>
              </a:ext>
            </a:extLst>
          </p:cNvPr>
          <p:cNvSpPr txBox="1"/>
          <p:nvPr/>
        </p:nvSpPr>
        <p:spPr>
          <a:xfrm>
            <a:off x="1656523" y="653247"/>
            <a:ext cx="6096000" cy="615553"/>
          </a:xfrm>
          <a:prstGeom prst="rect">
            <a:avLst/>
          </a:prstGeom>
          <a:noFill/>
        </p:spPr>
        <p:txBody>
          <a:bodyPr wrap="square">
            <a:spAutoFit/>
          </a:bodyPr>
          <a:lstStyle/>
          <a:p>
            <a:r>
              <a:rPr lang="en-US" sz="3400" dirty="0">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02A31605-F499-888D-ABD1-2F6115111483}"/>
              </a:ext>
            </a:extLst>
          </p:cNvPr>
          <p:cNvSpPr/>
          <p:nvPr/>
        </p:nvSpPr>
        <p:spPr>
          <a:xfrm>
            <a:off x="1108248" y="720037"/>
            <a:ext cx="389248" cy="48197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897DBE3-3AC1-42A7-5637-70E4786771E2}"/>
              </a:ext>
            </a:extLst>
          </p:cNvPr>
          <p:cNvSpPr txBox="1"/>
          <p:nvPr/>
        </p:nvSpPr>
        <p:spPr>
          <a:xfrm>
            <a:off x="1656523" y="1720912"/>
            <a:ext cx="6096000" cy="769441"/>
          </a:xfrm>
          <a:prstGeom prst="rect">
            <a:avLst/>
          </a:prstGeom>
          <a:noFill/>
        </p:spPr>
        <p:txBody>
          <a:bodyPr wrap="square">
            <a:sp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Dataset</a:t>
            </a:r>
          </a:p>
          <a:p>
            <a:r>
              <a:rPr lang="en-US" sz="2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881336CB-AA75-1E37-0F12-15D6CEDC4A6A}"/>
              </a:ext>
            </a:extLst>
          </p:cNvPr>
          <p:cNvSpPr txBox="1"/>
          <p:nvPr/>
        </p:nvSpPr>
        <p:spPr>
          <a:xfrm>
            <a:off x="2011680" y="2263140"/>
            <a:ext cx="987552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consist of 48 X 48-pixel images of faces. The faces have been categorized into facial expression in to one of seven category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training set consist of 28,709 images while the test set consist of  3,589.</a:t>
            </a:r>
          </a:p>
        </p:txBody>
      </p:sp>
      <p:sp>
        <p:nvSpPr>
          <p:cNvPr id="10" name="TextBox 9">
            <a:extLst>
              <a:ext uri="{FF2B5EF4-FFF2-40B4-BE49-F238E27FC236}">
                <a16:creationId xmlns:a16="http://schemas.microsoft.com/office/drawing/2014/main" id="{4CE66DCC-1CF8-7634-EE26-124C42AC23EF}"/>
              </a:ext>
            </a:extLst>
          </p:cNvPr>
          <p:cNvSpPr txBox="1"/>
          <p:nvPr/>
        </p:nvSpPr>
        <p:spPr>
          <a:xfrm>
            <a:off x="1656523" y="3579198"/>
            <a:ext cx="7481762" cy="430887"/>
          </a:xfrm>
          <a:prstGeom prst="rect">
            <a:avLst/>
          </a:prstGeom>
          <a:noFill/>
        </p:spPr>
        <p:txBody>
          <a:bodyPr wrap="square">
            <a:sp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Data Preprocessing</a:t>
            </a:r>
            <a:endParaRPr lang="en-US" sz="2200" dirty="0"/>
          </a:p>
        </p:txBody>
      </p:sp>
      <p:sp>
        <p:nvSpPr>
          <p:cNvPr id="12" name="TextBox 11">
            <a:extLst>
              <a:ext uri="{FF2B5EF4-FFF2-40B4-BE49-F238E27FC236}">
                <a16:creationId xmlns:a16="http://schemas.microsoft.com/office/drawing/2014/main" id="{97B24ED4-098C-FD1C-49DA-25BB3317E920}"/>
              </a:ext>
            </a:extLst>
          </p:cNvPr>
          <p:cNvSpPr txBox="1"/>
          <p:nvPr/>
        </p:nvSpPr>
        <p:spPr>
          <a:xfrm>
            <a:off x="2011680" y="4049987"/>
            <a:ext cx="10008042" cy="2246769"/>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Normalization</a:t>
            </a:r>
            <a:r>
              <a:rPr lang="en-US" sz="2000" dirty="0">
                <a:latin typeface="Times New Roman" panose="02020603050405020304" pitchFamily="18" charset="0"/>
                <a:cs typeface="Times New Roman" panose="02020603050405020304" pitchFamily="18" charset="0"/>
              </a:rPr>
              <a:t>: Since computational complexity is high for computing pixel values in the range of (0-255), the data in pixel field is normalized to values between [0-1].</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respective emotion labels and their respective pixel values are stored in objects.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 scikit-</a:t>
            </a:r>
            <a:r>
              <a:rPr lang="en-US" sz="2000" dirty="0" err="1">
                <a:latin typeface="Times New Roman" panose="02020603050405020304" pitchFamily="18" charset="0"/>
                <a:cs typeface="Times New Roman" panose="02020603050405020304" pitchFamily="18" charset="0"/>
              </a:rPr>
              <a:t>learn's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train_test_split</a:t>
            </a:r>
            <a:r>
              <a:rPr lang="en-US" sz="2000" dirty="0">
                <a:latin typeface="Times New Roman" panose="02020603050405020304" pitchFamily="18" charset="0"/>
                <a:cs typeface="Times New Roman" panose="02020603050405020304" pitchFamily="18" charset="0"/>
              </a:rPr>
              <a:t>() function to split the dataset into training and testing data. The </a:t>
            </a:r>
            <a:r>
              <a:rPr lang="en-US" sz="2000" dirty="0" err="1">
                <a:latin typeface="Times New Roman" panose="02020603050405020304" pitchFamily="18" charset="0"/>
                <a:cs typeface="Times New Roman" panose="02020603050405020304" pitchFamily="18" charset="0"/>
              </a:rPr>
              <a:t>test_size</a:t>
            </a:r>
            <a:r>
              <a:rPr lang="en-US" sz="2000" dirty="0">
                <a:latin typeface="Times New Roman" panose="02020603050405020304" pitchFamily="18" charset="0"/>
                <a:cs typeface="Times New Roman" panose="02020603050405020304" pitchFamily="18" charset="0"/>
              </a:rPr>
              <a:t> being 0.1 meaning, 10% of data is for validation while 90% of the data will be trained.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5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 name="Picture 6" descr="A diagram of a diagram of a map&#10;&#10;Description automatically generated">
            <a:extLst>
              <a:ext uri="{FF2B5EF4-FFF2-40B4-BE49-F238E27FC236}">
                <a16:creationId xmlns:a16="http://schemas.microsoft.com/office/drawing/2014/main" id="{B8A9E781-23B1-3BB6-BBA0-FC8F17FBE9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8" y="640081"/>
            <a:ext cx="8720117" cy="3291844"/>
          </a:xfrm>
          <a:prstGeom prst="rect">
            <a:avLst/>
          </a:prstGeom>
          <a:effectLst/>
        </p:spPr>
      </p:pic>
      <p:sp>
        <p:nvSpPr>
          <p:cNvPr id="58" name="Freeform: Shape 5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305CC0-52E5-550C-9E88-E0B6F9625F8C}"/>
              </a:ext>
            </a:extLst>
          </p:cNvPr>
          <p:cNvSpPr txBox="1"/>
          <p:nvPr/>
        </p:nvSpPr>
        <p:spPr>
          <a:xfrm>
            <a:off x="636916" y="4854346"/>
            <a:ext cx="9149350" cy="868026"/>
          </a:xfrm>
          <a:prstGeom prst="rect">
            <a:avLst/>
          </a:prstGeom>
        </p:spPr>
        <p:txBody>
          <a:bodyPr vert="horz" lIns="91440" tIns="45720" rIns="91440" bIns="45720" rtlCol="0" anchor="b">
            <a:normAutofit/>
          </a:bodyPr>
          <a:lstStyle/>
          <a:p>
            <a:pPr marL="285750" indent="-285750">
              <a:spcBef>
                <a:spcPct val="0"/>
              </a:spcBef>
              <a:spcAft>
                <a:spcPts val="600"/>
              </a:spcAft>
            </a:pPr>
            <a:r>
              <a:rPr lang="en-US" sz="4800" b="0" i="0" kern="1200">
                <a:solidFill>
                  <a:srgbClr val="EBEBEB"/>
                </a:solidFill>
                <a:latin typeface="+mj-lt"/>
                <a:ea typeface="+mj-ea"/>
                <a:cs typeface="+mj-cs"/>
              </a:rPr>
              <a:t>Process</a:t>
            </a:r>
          </a:p>
        </p:txBody>
      </p:sp>
    </p:spTree>
    <p:extLst>
      <p:ext uri="{BB962C8B-B14F-4D97-AF65-F5344CB8AC3E}">
        <p14:creationId xmlns:p14="http://schemas.microsoft.com/office/powerpoint/2010/main" val="15898713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9" name="Picture 4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5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3" name="Picture 5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5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7" name="Rectangle 5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429188-5AB0-3D22-0654-E33FE845E65F}"/>
              </a:ext>
            </a:extLst>
          </p:cNvPr>
          <p:cNvSpPr txBox="1">
            <a:spLocks/>
          </p:cNvSpPr>
          <p:nvPr/>
        </p:nvSpPr>
        <p:spPr>
          <a:xfrm>
            <a:off x="561572" y="652387"/>
            <a:ext cx="6942791" cy="14005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     Result and Discussion</a:t>
            </a:r>
          </a:p>
        </p:txBody>
      </p:sp>
      <p:sp>
        <p:nvSpPr>
          <p:cNvPr id="59" name="Freeform: Shape 58">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61"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3" name="Rectangle 62">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TextBox 36">
            <a:extLst>
              <a:ext uri="{FF2B5EF4-FFF2-40B4-BE49-F238E27FC236}">
                <a16:creationId xmlns:a16="http://schemas.microsoft.com/office/drawing/2014/main" id="{64B8DD54-BB66-6241-3789-6B5C8687F3F3}"/>
              </a:ext>
            </a:extLst>
          </p:cNvPr>
          <p:cNvSpPr txBox="1"/>
          <p:nvPr/>
        </p:nvSpPr>
        <p:spPr>
          <a:xfrm>
            <a:off x="809090" y="2003535"/>
            <a:ext cx="5628635" cy="4195481"/>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panose="05000000000000000000" pitchFamily="2" charset="2"/>
              <a:buChar char="q"/>
            </a:pPr>
            <a:r>
              <a:rPr lang="en-US" sz="2000" dirty="0">
                <a:latin typeface="Times New Roman" panose="02020603050405020304" pitchFamily="18" charset="0"/>
                <a:ea typeface="+mj-ea"/>
                <a:cs typeface="Times New Roman" panose="02020603050405020304" pitchFamily="18" charset="0"/>
              </a:rPr>
              <a:t>The model give us 76% of training accuracy and 70.6% for testing</a:t>
            </a:r>
          </a:p>
          <a:p>
            <a:pPr marL="285750" indent="-285750">
              <a:spcBef>
                <a:spcPts val="1000"/>
              </a:spcBef>
              <a:buClr>
                <a:schemeClr val="bg2">
                  <a:lumMod val="40000"/>
                  <a:lumOff val="60000"/>
                </a:schemeClr>
              </a:buClr>
              <a:buSzPct val="80000"/>
              <a:buFont typeface="Wingdings 3" charset="2"/>
              <a:buChar char=""/>
            </a:pPr>
            <a:endParaRPr lang="en-US" sz="2000" dirty="0">
              <a:latin typeface="Times New Roman" panose="02020603050405020304" pitchFamily="18" charset="0"/>
              <a:ea typeface="+mj-ea"/>
              <a:cs typeface="Times New Roman" panose="02020603050405020304" pitchFamily="18" charset="0"/>
            </a:endParaRPr>
          </a:p>
          <a:p>
            <a:pPr marL="342900" indent="-342900">
              <a:spcBef>
                <a:spcPts val="1000"/>
              </a:spcBef>
              <a:buClr>
                <a:schemeClr val="bg2">
                  <a:lumMod val="40000"/>
                  <a:lumOff val="60000"/>
                </a:schemeClr>
              </a:buClr>
              <a:buSzPct val="80000"/>
              <a:buFont typeface="Wingdings" panose="05000000000000000000" pitchFamily="2" charset="2"/>
              <a:buChar char="q"/>
            </a:pPr>
            <a:r>
              <a:rPr lang="en-US" sz="2000" dirty="0">
                <a:latin typeface="Times New Roman" panose="02020603050405020304" pitchFamily="18" charset="0"/>
                <a:ea typeface="+mj-ea"/>
                <a:cs typeface="Times New Roman" panose="02020603050405020304" pitchFamily="18" charset="0"/>
              </a:rPr>
              <a:t>The accuracy is low because of many variations in the dataset and due to its large size.</a:t>
            </a:r>
          </a:p>
          <a:p>
            <a:pPr marL="342900" indent="-342900">
              <a:spcBef>
                <a:spcPts val="1000"/>
              </a:spcBef>
              <a:buClr>
                <a:schemeClr val="bg2">
                  <a:lumMod val="40000"/>
                  <a:lumOff val="60000"/>
                </a:schemeClr>
              </a:buClr>
              <a:buSzPct val="80000"/>
              <a:buFont typeface="Wingdings" panose="05000000000000000000" pitchFamily="2" charset="2"/>
              <a:buChar char="q"/>
            </a:pPr>
            <a:r>
              <a:rPr lang="en-US" sz="2000" dirty="0">
                <a:latin typeface="Times New Roman" panose="02020603050405020304" pitchFamily="18" charset="0"/>
                <a:ea typeface="+mj-ea"/>
                <a:cs typeface="Times New Roman" panose="02020603050405020304" pitchFamily="18" charset="0"/>
              </a:rPr>
              <a:t>Despite of low accuracy the model is working well in real-time. </a:t>
            </a:r>
          </a:p>
        </p:txBody>
      </p:sp>
      <p:sp>
        <p:nvSpPr>
          <p:cNvPr id="5" name="Rectangle 4">
            <a:extLst>
              <a:ext uri="{FF2B5EF4-FFF2-40B4-BE49-F238E27FC236}">
                <a16:creationId xmlns:a16="http://schemas.microsoft.com/office/drawing/2014/main" id="{27BC6557-46D9-6D5F-2275-8E425650FA54}"/>
              </a:ext>
            </a:extLst>
          </p:cNvPr>
          <p:cNvSpPr/>
          <p:nvPr/>
        </p:nvSpPr>
        <p:spPr>
          <a:xfrm>
            <a:off x="897393" y="806553"/>
            <a:ext cx="355566" cy="39405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694C8659-332B-9F90-0948-B927DB2E4E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8530" y="2179525"/>
            <a:ext cx="5221772" cy="1865731"/>
          </a:xfrm>
          <a:prstGeom prst="rect">
            <a:avLst/>
          </a:prstGeom>
        </p:spPr>
      </p:pic>
      <p:pic>
        <p:nvPicPr>
          <p:cNvPr id="9" name="Picture 8">
            <a:extLst>
              <a:ext uri="{FF2B5EF4-FFF2-40B4-BE49-F238E27FC236}">
                <a16:creationId xmlns:a16="http://schemas.microsoft.com/office/drawing/2014/main" id="{4A44940C-7864-949B-F963-C81AB31A1D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7679" y="2729967"/>
            <a:ext cx="2987947" cy="407238"/>
          </a:xfrm>
          <a:prstGeom prst="rect">
            <a:avLst/>
          </a:prstGeom>
        </p:spPr>
      </p:pic>
      <p:pic>
        <p:nvPicPr>
          <p:cNvPr id="11" name="Picture 10">
            <a:extLst>
              <a:ext uri="{FF2B5EF4-FFF2-40B4-BE49-F238E27FC236}">
                <a16:creationId xmlns:a16="http://schemas.microsoft.com/office/drawing/2014/main" id="{073074B6-8DE3-E050-2412-0B1BE839F4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4393" y="2729967"/>
            <a:ext cx="1150209" cy="407238"/>
          </a:xfrm>
          <a:prstGeom prst="rect">
            <a:avLst/>
          </a:prstGeom>
        </p:spPr>
      </p:pic>
    </p:spTree>
    <p:extLst>
      <p:ext uri="{BB962C8B-B14F-4D97-AF65-F5344CB8AC3E}">
        <p14:creationId xmlns:p14="http://schemas.microsoft.com/office/powerpoint/2010/main" val="224694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8DC6FCD-811B-436E-9FEE-FC957486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person taking a selfie&#10;&#10;Description automatically generated">
            <a:extLst>
              <a:ext uri="{FF2B5EF4-FFF2-40B4-BE49-F238E27FC236}">
                <a16:creationId xmlns:a16="http://schemas.microsoft.com/office/drawing/2014/main" id="{190AD93A-0BC5-2967-A928-697ABEAF60AD}"/>
              </a:ext>
            </a:extLst>
          </p:cNvPr>
          <p:cNvPicPr>
            <a:picLocks noChangeAspect="1"/>
          </p:cNvPicPr>
          <p:nvPr/>
        </p:nvPicPr>
        <p:blipFill rotWithShape="1">
          <a:blip r:embed="rId2">
            <a:extLst>
              <a:ext uri="{28A0092B-C50C-407E-A947-70E740481C1C}">
                <a14:useLocalDpi xmlns:a14="http://schemas.microsoft.com/office/drawing/2010/main" val="0"/>
              </a:ext>
            </a:extLst>
          </a:blip>
          <a:srcRect l="2423" r="3" b="3"/>
          <a:stretch/>
        </p:blipFill>
        <p:spPr>
          <a:xfrm>
            <a:off x="192524" y="3510858"/>
            <a:ext cx="5804105" cy="3167426"/>
          </a:xfrm>
          <a:prstGeom prst="rect">
            <a:avLst/>
          </a:prstGeom>
        </p:spPr>
      </p:pic>
      <p:pic>
        <p:nvPicPr>
          <p:cNvPr id="3" name="Picture 2" descr="A person with facial recognition system&#10;&#10;Description automatically generated">
            <a:extLst>
              <a:ext uri="{FF2B5EF4-FFF2-40B4-BE49-F238E27FC236}">
                <a16:creationId xmlns:a16="http://schemas.microsoft.com/office/drawing/2014/main" id="{1A78A5D2-6116-F71E-AC52-BF1C9CA527C3}"/>
              </a:ext>
            </a:extLst>
          </p:cNvPr>
          <p:cNvPicPr>
            <a:picLocks noChangeAspect="1"/>
          </p:cNvPicPr>
          <p:nvPr/>
        </p:nvPicPr>
        <p:blipFill rotWithShape="1">
          <a:blip r:embed="rId3">
            <a:extLst>
              <a:ext uri="{28A0092B-C50C-407E-A947-70E740481C1C}">
                <a14:useLocalDpi xmlns:a14="http://schemas.microsoft.com/office/drawing/2010/main" val="0"/>
              </a:ext>
            </a:extLst>
          </a:blip>
          <a:srcRect l="16256" r="-2" b="-2"/>
          <a:stretch/>
        </p:blipFill>
        <p:spPr>
          <a:xfrm>
            <a:off x="149821" y="171716"/>
            <a:ext cx="5797883" cy="3167426"/>
          </a:xfrm>
          <a:prstGeom prst="rect">
            <a:avLst/>
          </a:prstGeom>
        </p:spPr>
      </p:pic>
      <p:pic>
        <p:nvPicPr>
          <p:cNvPr id="5" name="Picture 4" descr="A person taking a selfie&#10;&#10;Description automatically generated">
            <a:extLst>
              <a:ext uri="{FF2B5EF4-FFF2-40B4-BE49-F238E27FC236}">
                <a16:creationId xmlns:a16="http://schemas.microsoft.com/office/drawing/2014/main" id="{31F8794E-7D82-503F-CB95-D78FCCC1C85A}"/>
              </a:ext>
            </a:extLst>
          </p:cNvPr>
          <p:cNvPicPr>
            <a:picLocks noChangeAspect="1"/>
          </p:cNvPicPr>
          <p:nvPr/>
        </p:nvPicPr>
        <p:blipFill rotWithShape="1">
          <a:blip r:embed="rId4">
            <a:extLst>
              <a:ext uri="{28A0092B-C50C-407E-A947-70E740481C1C}">
                <a14:useLocalDpi xmlns:a14="http://schemas.microsoft.com/office/drawing/2010/main" val="0"/>
              </a:ext>
            </a:extLst>
          </a:blip>
          <a:srcRect l="5344" r="-3" b="-3"/>
          <a:stretch/>
        </p:blipFill>
        <p:spPr>
          <a:xfrm>
            <a:off x="6096000" y="171716"/>
            <a:ext cx="5946179" cy="3167426"/>
          </a:xfrm>
          <a:prstGeom prst="rect">
            <a:avLst/>
          </a:prstGeom>
        </p:spPr>
      </p:pic>
      <p:pic>
        <p:nvPicPr>
          <p:cNvPr id="9" name="Picture 8" descr="A person taking a selfie&#10;&#10;Description automatically generated">
            <a:extLst>
              <a:ext uri="{FF2B5EF4-FFF2-40B4-BE49-F238E27FC236}">
                <a16:creationId xmlns:a16="http://schemas.microsoft.com/office/drawing/2014/main" id="{05D5369A-CD93-61A5-E42B-FE398489FE4A}"/>
              </a:ext>
            </a:extLst>
          </p:cNvPr>
          <p:cNvPicPr>
            <a:picLocks noChangeAspect="1"/>
          </p:cNvPicPr>
          <p:nvPr/>
        </p:nvPicPr>
        <p:blipFill rotWithShape="1">
          <a:blip r:embed="rId5">
            <a:extLst>
              <a:ext uri="{28A0092B-C50C-407E-A947-70E740481C1C}">
                <a14:useLocalDpi xmlns:a14="http://schemas.microsoft.com/office/drawing/2010/main" val="0"/>
              </a:ext>
            </a:extLst>
          </a:blip>
          <a:srcRect l="6484" r="2" b="2"/>
          <a:stretch/>
        </p:blipFill>
        <p:spPr>
          <a:xfrm>
            <a:off x="6195372" y="3518859"/>
            <a:ext cx="5797883" cy="3159425"/>
          </a:xfrm>
          <a:prstGeom prst="rect">
            <a:avLst/>
          </a:prstGeom>
        </p:spPr>
      </p:pic>
    </p:spTree>
    <p:extLst>
      <p:ext uri="{BB962C8B-B14F-4D97-AF65-F5344CB8AC3E}">
        <p14:creationId xmlns:p14="http://schemas.microsoft.com/office/powerpoint/2010/main" val="141945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C18D-120A-70AB-FF8F-99587F400D99}"/>
              </a:ext>
            </a:extLst>
          </p:cNvPr>
          <p:cNvSpPr txBox="1">
            <a:spLocks/>
          </p:cNvSpPr>
          <p:nvPr/>
        </p:nvSpPr>
        <p:spPr>
          <a:xfrm>
            <a:off x="646111" y="452718"/>
            <a:ext cx="9404723" cy="1400530"/>
          </a:xfrm>
          <a:prstGeom prst="rect">
            <a:avLst/>
          </a:prstGeom>
          <a:effectLst>
            <a:outerShdw blurRad="50800" dist="38100" dir="2700000" algn="tl" rotWithShape="0">
              <a:prstClr val="black">
                <a:alpha val="40000"/>
              </a:prstClr>
            </a:outerShdw>
          </a:effectLst>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600">
                <a:latin typeface="Times New Roman" panose="02020603050405020304" pitchFamily="18" charset="0"/>
                <a:cs typeface="Times New Roman" panose="02020603050405020304" pitchFamily="18" charset="0"/>
              </a:rPr>
              <a:t>    Conclusion and future work</a:t>
            </a:r>
            <a:endParaRPr lang="en-US" sz="4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B82ACB-F07A-1D8A-8F36-E5CC725C9288}"/>
              </a:ext>
            </a:extLst>
          </p:cNvPr>
          <p:cNvSpPr txBox="1">
            <a:spLocks/>
          </p:cNvSpPr>
          <p:nvPr/>
        </p:nvSpPr>
        <p:spPr>
          <a:xfrm>
            <a:off x="1103312" y="2052918"/>
            <a:ext cx="8946541" cy="4195481"/>
          </a:xfrm>
          <a:prstGeom prst="rect">
            <a:avLst/>
          </a:prstGeom>
          <a:effectLst>
            <a:outerShdw blurRad="50800" dist="38100" dir="2700000" algn="tl" rotWithShape="0">
              <a:prstClr val="black">
                <a:alpha val="40000"/>
              </a:prstClr>
            </a:outerShdw>
          </a:effectLst>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2800" b="1" dirty="0">
                <a:solidFill>
                  <a:schemeClr val="tx2">
                    <a:lumMod val="90000"/>
                  </a:schemeClr>
                </a:solidFill>
                <a:latin typeface="Times New Roman" panose="02020603050405020304" pitchFamily="18" charset="0"/>
                <a:cs typeface="Times New Roman" panose="02020603050405020304" pitchFamily="18" charset="0"/>
              </a:rPr>
              <a:t>Conclusion</a:t>
            </a:r>
          </a:p>
          <a:p>
            <a:pPr>
              <a:lnSpc>
                <a:spcPct val="115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 used CNN for face emotion detection, and it give accuracy of about 71%.</a:t>
            </a:r>
          </a:p>
          <a:p>
            <a:pPr>
              <a:lnSpc>
                <a:spcPct val="115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technique is used to classify the human emotions in 5 categories angry, happy, neutral, sad, surprise.</a:t>
            </a:r>
          </a:p>
          <a:p>
            <a:pPr marL="0" indent="0">
              <a:buFont typeface="Wingdings 3" charset="2"/>
              <a:buNone/>
            </a:pPr>
            <a:r>
              <a:rPr lang="en-US" sz="2800" b="1" dirty="0">
                <a:solidFill>
                  <a:schemeClr val="tx2">
                    <a:lumMod val="90000"/>
                  </a:schemeClr>
                </a:solidFill>
                <a:latin typeface="Times New Roman" panose="02020603050405020304" pitchFamily="18" charset="0"/>
                <a:cs typeface="Times New Roman" panose="02020603050405020304" pitchFamily="18" charset="0"/>
              </a:rPr>
              <a:t>Future Work</a:t>
            </a:r>
          </a:p>
          <a:p>
            <a:pPr lvl="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can be extended to the more classes as our model now works only for 5 classes.</a:t>
            </a:r>
          </a:p>
          <a:p>
            <a:pPr lvl="0" algn="just">
              <a:spcAft>
                <a:spcPts val="6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can try to play with the model to find out different models and check if we get more accuracy.</a:t>
            </a:r>
          </a:p>
          <a:p>
            <a:pPr marL="0" indent="0">
              <a:buFont typeface="Wingdings 3" charset="2"/>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1906476-F8E3-B684-0D3C-B43E0589BF17}"/>
              </a:ext>
            </a:extLst>
          </p:cNvPr>
          <p:cNvSpPr/>
          <p:nvPr/>
        </p:nvSpPr>
        <p:spPr>
          <a:xfrm>
            <a:off x="804018" y="651805"/>
            <a:ext cx="355566" cy="39405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5504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603</TotalTime>
  <Words>587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Century Gothic (Headings)</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Choudhary</dc:creator>
  <cp:lastModifiedBy>Priyanshu Choudhary</cp:lastModifiedBy>
  <cp:revision>2</cp:revision>
  <dcterms:created xsi:type="dcterms:W3CDTF">2023-07-15T05:53:15Z</dcterms:created>
  <dcterms:modified xsi:type="dcterms:W3CDTF">2023-07-15T16:34:20Z</dcterms:modified>
</cp:coreProperties>
</file>