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0" r:id="rId1"/>
  </p:sldMasterIdLst>
  <p:sldIdLst>
    <p:sldId id="256" r:id="rId2"/>
    <p:sldId id="257" r:id="rId3"/>
    <p:sldId id="258" r:id="rId4"/>
    <p:sldId id="259" r:id="rId5"/>
    <p:sldId id="268" r:id="rId6"/>
    <p:sldId id="269" r:id="rId7"/>
    <p:sldId id="260" r:id="rId8"/>
    <p:sldId id="261" r:id="rId9"/>
    <p:sldId id="267" r:id="rId10"/>
    <p:sldId id="263" r:id="rId11"/>
    <p:sldId id="264" r:id="rId12"/>
    <p:sldId id="265" r:id="rId13"/>
    <p:sldId id="283" r:id="rId14"/>
    <p:sldId id="266" r:id="rId15"/>
    <p:sldId id="284" r:id="rId16"/>
    <p:sldId id="285" r:id="rId17"/>
    <p:sldId id="270" r:id="rId18"/>
    <p:sldId id="271" r:id="rId19"/>
    <p:sldId id="272" r:id="rId20"/>
    <p:sldId id="273" r:id="rId21"/>
    <p:sldId id="291" r:id="rId22"/>
    <p:sldId id="274" r:id="rId23"/>
    <p:sldId id="275" r:id="rId24"/>
    <p:sldId id="276" r:id="rId25"/>
    <p:sldId id="277" r:id="rId26"/>
    <p:sldId id="278" r:id="rId27"/>
    <p:sldId id="279" r:id="rId28"/>
    <p:sldId id="280" r:id="rId29"/>
    <p:sldId id="281" r:id="rId30"/>
    <p:sldId id="282" r:id="rId31"/>
    <p:sldId id="286" r:id="rId32"/>
    <p:sldId id="287" r:id="rId33"/>
    <p:sldId id="288" r:id="rId34"/>
    <p:sldId id="289" r:id="rId35"/>
    <p:sldId id="290"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FD882D8-B0C6-41E4-98FA-420F7B0E1F5F}">
          <p14:sldIdLst>
            <p14:sldId id="256"/>
            <p14:sldId id="257"/>
          </p14:sldIdLst>
        </p14:section>
        <p14:section name="What is Centroid Decomposition" id="{DB6EB0C3-1D9D-40E1-8AD9-4C65DA5C6A6D}">
          <p14:sldIdLst>
            <p14:sldId id="258"/>
            <p14:sldId id="259"/>
            <p14:sldId id="268"/>
            <p14:sldId id="269"/>
            <p14:sldId id="260"/>
            <p14:sldId id="261"/>
          </p14:sldIdLst>
        </p14:section>
        <p14:section name="Why Centroid Decomposition" id="{4693D90C-CE3A-4430-92BF-7C2CB29D7392}">
          <p14:sldIdLst>
            <p14:sldId id="267"/>
            <p14:sldId id="263"/>
          </p14:sldIdLst>
        </p14:section>
        <p14:section name="Time Complexity" id="{256ED7F9-7674-4D63-B3E1-605E4F642720}">
          <p14:sldIdLst>
            <p14:sldId id="264"/>
            <p14:sldId id="265"/>
            <p14:sldId id="283"/>
            <p14:sldId id="266"/>
            <p14:sldId id="284"/>
            <p14:sldId id="285"/>
          </p14:sldIdLst>
        </p14:section>
        <p14:section name="Implementation" id="{E7A30CD7-6158-48D6-A592-78A3E7EDBB45}">
          <p14:sldIdLst>
            <p14:sldId id="270"/>
            <p14:sldId id="271"/>
            <p14:sldId id="272"/>
            <p14:sldId id="273"/>
            <p14:sldId id="291"/>
            <p14:sldId id="274"/>
            <p14:sldId id="275"/>
            <p14:sldId id="276"/>
          </p14:sldIdLst>
        </p14:section>
        <p14:section name="Sample Problem" id="{AA73A988-9102-4073-A2DF-6DAC0258C037}">
          <p14:sldIdLst>
            <p14:sldId id="277"/>
            <p14:sldId id="278"/>
            <p14:sldId id="279"/>
            <p14:sldId id="280"/>
            <p14:sldId id="281"/>
            <p14:sldId id="282"/>
            <p14:sldId id="286"/>
            <p14:sldId id="287"/>
            <p14:sldId id="288"/>
            <p14:sldId id="289"/>
            <p14:sldId id="290"/>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75" d="100"/>
          <a:sy n="75" d="100"/>
        </p:scale>
        <p:origin x="-2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05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7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48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088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7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8626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600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435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2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63147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80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5178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59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20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80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78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4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3/18/2016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044177"/>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3281" y="1833031"/>
            <a:ext cx="7073902" cy="1515533"/>
          </a:xfrm>
        </p:spPr>
        <p:txBody>
          <a:bodyPr>
            <a:normAutofit fontScale="90000"/>
          </a:bodyPr>
          <a:lstStyle/>
          <a:p>
            <a:r>
              <a:rPr lang="en-IN" dirty="0" smtClean="0"/>
              <a:t>Centroid Decomposition</a:t>
            </a:r>
            <a:endParaRPr lang="en-IN" dirty="0"/>
          </a:p>
        </p:txBody>
      </p:sp>
      <p:sp>
        <p:nvSpPr>
          <p:cNvPr id="3" name="Subtitle 2"/>
          <p:cNvSpPr>
            <a:spLocks noGrp="1"/>
          </p:cNvSpPr>
          <p:nvPr>
            <p:ph type="subTitle" idx="1"/>
          </p:nvPr>
        </p:nvSpPr>
        <p:spPr/>
        <p:txBody>
          <a:bodyPr>
            <a:normAutofit/>
          </a:bodyPr>
          <a:lstStyle/>
          <a:p>
            <a:r>
              <a:rPr lang="en-IN" dirty="0" smtClean="0"/>
              <a:t>Priyanshu Das</a:t>
            </a:r>
          </a:p>
          <a:p>
            <a:r>
              <a:rPr lang="en-IN" dirty="0" smtClean="0"/>
              <a:t>AM.EN.H4CSE14003</a:t>
            </a:r>
          </a:p>
        </p:txBody>
      </p:sp>
    </p:spTree>
    <p:extLst>
      <p:ext uri="{BB962C8B-B14F-4D97-AF65-F5344CB8AC3E}">
        <p14:creationId xmlns:p14="http://schemas.microsoft.com/office/powerpoint/2010/main" val="28384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How is Centroid Decomposition Useful?</a:t>
            </a:r>
          </a:p>
        </p:txBody>
      </p:sp>
      <p:sp>
        <p:nvSpPr>
          <p:cNvPr id="5" name="Content Placeholder 4"/>
          <p:cNvSpPr>
            <a:spLocks noGrp="1"/>
          </p:cNvSpPr>
          <p:nvPr>
            <p:ph idx="1"/>
          </p:nvPr>
        </p:nvSpPr>
        <p:spPr>
          <a:xfrm>
            <a:off x="1103312" y="2052918"/>
            <a:ext cx="9437688" cy="4195481"/>
          </a:xfrm>
        </p:spPr>
        <p:txBody>
          <a:bodyPr>
            <a:normAutofit fontScale="92500" lnSpcReduction="20000"/>
          </a:bodyPr>
          <a:lstStyle/>
          <a:p>
            <a:pPr>
              <a:lnSpc>
                <a:spcPct val="200000"/>
              </a:lnSpc>
            </a:pPr>
            <a:r>
              <a:rPr lang="en-IN" dirty="0" smtClean="0"/>
              <a:t>To effectively “compress” the height of a tree</a:t>
            </a:r>
          </a:p>
          <a:p>
            <a:pPr>
              <a:lnSpc>
                <a:spcPct val="200000"/>
              </a:lnSpc>
            </a:pPr>
            <a:r>
              <a:rPr lang="en-IN" dirty="0" smtClean="0"/>
              <a:t>Maximizing efficiency by maximizing the information stored in each “information hub</a:t>
            </a:r>
            <a:r>
              <a:rPr lang="en-IN" dirty="0" smtClean="0"/>
              <a:t>”, consequently reducing the number of nodes required to be examined for a query</a:t>
            </a:r>
            <a:endParaRPr lang="en-IN" dirty="0" smtClean="0"/>
          </a:p>
          <a:p>
            <a:pPr>
              <a:lnSpc>
                <a:spcPct val="200000"/>
              </a:lnSpc>
            </a:pPr>
            <a:r>
              <a:rPr lang="en-IN" dirty="0" smtClean="0"/>
              <a:t>Since the number of </a:t>
            </a:r>
            <a:r>
              <a:rPr lang="en-IN" dirty="0" smtClean="0"/>
              <a:t>ancestors of a certain node are maximum log(N) in the tree, upon updating th</a:t>
            </a:r>
            <a:r>
              <a:rPr lang="en-IN" dirty="0" smtClean="0"/>
              <a:t>e node, </a:t>
            </a:r>
            <a:r>
              <a:rPr lang="en-IN" dirty="0" smtClean="0"/>
              <a:t>number of updates required to the “information hubs” related to that node is minimized</a:t>
            </a:r>
            <a:endParaRPr lang="en-IN" dirty="0" smtClean="0"/>
          </a:p>
        </p:txBody>
      </p:sp>
    </p:spTree>
    <p:extLst>
      <p:ext uri="{BB962C8B-B14F-4D97-AF65-F5344CB8AC3E}">
        <p14:creationId xmlns:p14="http://schemas.microsoft.com/office/powerpoint/2010/main" val="335003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Analysing </a:t>
            </a:r>
            <a:r>
              <a:rPr lang="en-IN" dirty="0" smtClean="0"/>
              <a:t>the Time Complexity of Centroid Decomposition</a:t>
            </a:r>
            <a:endParaRPr lang="en-IN" dirty="0"/>
          </a:p>
        </p:txBody>
      </p:sp>
      <p:sp>
        <p:nvSpPr>
          <p:cNvPr id="7" name="Text Placeholder 6"/>
          <p:cNvSpPr>
            <a:spLocks noGrp="1"/>
          </p:cNvSpPr>
          <p:nvPr>
            <p:ph type="body" idx="1"/>
          </p:nvPr>
        </p:nvSpPr>
        <p:spPr/>
        <p:txBody>
          <a:bodyPr/>
          <a:lstStyle/>
          <a:p>
            <a:endParaRPr lang="en-IN"/>
          </a:p>
        </p:txBody>
      </p:sp>
    </p:spTree>
    <p:extLst>
      <p:ext uri="{BB962C8B-B14F-4D97-AF65-F5344CB8AC3E}">
        <p14:creationId xmlns:p14="http://schemas.microsoft.com/office/powerpoint/2010/main" val="218387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Finding the centroid	</a:t>
            </a:r>
            <a:endParaRPr lang="en-IN" dirty="0"/>
          </a:p>
        </p:txBody>
      </p:sp>
      <p:sp>
        <p:nvSpPr>
          <p:cNvPr id="5" name="Content Placeholder 4"/>
          <p:cNvSpPr>
            <a:spLocks noGrp="1"/>
          </p:cNvSpPr>
          <p:nvPr>
            <p:ph idx="1"/>
          </p:nvPr>
        </p:nvSpPr>
        <p:spPr/>
        <p:txBody>
          <a:bodyPr>
            <a:normAutofit/>
          </a:bodyPr>
          <a:lstStyle/>
          <a:p>
            <a:r>
              <a:rPr lang="en-IN" dirty="0" smtClean="0"/>
              <a:t>Start from a node</a:t>
            </a:r>
          </a:p>
          <a:p>
            <a:r>
              <a:rPr lang="en-IN" dirty="0" smtClean="0"/>
              <a:t>Either node is centroid, or centroid is in one of the subtrees of node</a:t>
            </a:r>
            <a:endParaRPr lang="en-IN" dirty="0"/>
          </a:p>
          <a:p>
            <a:r>
              <a:rPr lang="en-IN" dirty="0" smtClean="0"/>
              <a:t>If not centroid, then go to the child with the largest size</a:t>
            </a:r>
          </a:p>
          <a:p>
            <a:r>
              <a:rPr lang="en-IN" dirty="0" smtClean="0"/>
              <a:t>No node is visited twice</a:t>
            </a:r>
          </a:p>
          <a:p>
            <a:r>
              <a:rPr lang="en-IN" dirty="0" smtClean="0"/>
              <a:t>After each step, the number of nodes unprocessed is decreased by 1</a:t>
            </a:r>
          </a:p>
          <a:p>
            <a:pPr algn="ctr"/>
            <a:r>
              <a:rPr lang="en-IN" dirty="0" smtClean="0">
                <a:solidFill>
                  <a:srgbClr val="FFFF00"/>
                </a:solidFill>
              </a:rPr>
              <a:t> Time Complexity = O(N)</a:t>
            </a:r>
            <a:endParaRPr lang="en-IN" dirty="0">
              <a:solidFill>
                <a:srgbClr val="FFFF00"/>
              </a:solidFill>
            </a:endParaRPr>
          </a:p>
        </p:txBody>
      </p:sp>
    </p:spTree>
    <p:extLst>
      <p:ext uri="{BB962C8B-B14F-4D97-AF65-F5344CB8AC3E}">
        <p14:creationId xmlns:p14="http://schemas.microsoft.com/office/powerpoint/2010/main" val="370732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4824" y="0"/>
            <a:ext cx="10968039" cy="6837522"/>
          </a:xfrm>
          <a:prstGeom prst="rect">
            <a:avLst/>
          </a:prstGeom>
        </p:spPr>
      </p:pic>
    </p:spTree>
    <p:extLst>
      <p:ext uri="{BB962C8B-B14F-4D97-AF65-F5344CB8AC3E}">
        <p14:creationId xmlns:p14="http://schemas.microsoft.com/office/powerpoint/2010/main" val="116335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Decomposing the Tree</a:t>
            </a:r>
            <a:endParaRPr lang="en-IN" dirty="0"/>
          </a:p>
        </p:txBody>
      </p:sp>
      <p:sp>
        <p:nvSpPr>
          <p:cNvPr id="3" name="Content Placeholder 2"/>
          <p:cNvSpPr>
            <a:spLocks noGrp="1"/>
          </p:cNvSpPr>
          <p:nvPr>
            <p:ph idx="1"/>
          </p:nvPr>
        </p:nvSpPr>
        <p:spPr/>
        <p:txBody>
          <a:bodyPr/>
          <a:lstStyle/>
          <a:p>
            <a:r>
              <a:rPr lang="en-IN" dirty="0" smtClean="0"/>
              <a:t>After finding centroid, tree split into forest</a:t>
            </a:r>
          </a:p>
          <a:p>
            <a:r>
              <a:rPr lang="en-IN" dirty="0" smtClean="0"/>
              <a:t>Each tree has max size = n/2</a:t>
            </a:r>
          </a:p>
          <a:p>
            <a:r>
              <a:rPr lang="en-IN" dirty="0" smtClean="0"/>
              <a:t>Complexity of finding size of each tree = O(size)</a:t>
            </a:r>
          </a:p>
          <a:p>
            <a:r>
              <a:rPr lang="en-IN" dirty="0" smtClean="0"/>
              <a:t>Complexity of finding centroid for each tree = O(size)</a:t>
            </a:r>
          </a:p>
          <a:p>
            <a:pPr marL="0" indent="0">
              <a:buNone/>
            </a:pPr>
            <a:r>
              <a:rPr lang="en-IN" dirty="0" smtClean="0"/>
              <a:t>	=&gt; n + x*(n/x) + x</a:t>
            </a:r>
            <a:r>
              <a:rPr lang="en-IN" baseline="30000" dirty="0" smtClean="0"/>
              <a:t>2</a:t>
            </a:r>
            <a:r>
              <a:rPr lang="en-IN" dirty="0" smtClean="0"/>
              <a:t>*(n/x</a:t>
            </a:r>
            <a:r>
              <a:rPr lang="en-IN" baseline="30000" dirty="0" smtClean="0"/>
              <a:t>2</a:t>
            </a:r>
            <a:r>
              <a:rPr lang="en-IN" dirty="0" smtClean="0"/>
              <a:t>) + … </a:t>
            </a:r>
            <a:r>
              <a:rPr lang="en-IN" dirty="0" err="1" smtClean="0"/>
              <a:t>x</a:t>
            </a:r>
            <a:r>
              <a:rPr lang="en-IN" baseline="30000" dirty="0" err="1" smtClean="0"/>
              <a:t>k</a:t>
            </a:r>
            <a:r>
              <a:rPr lang="en-IN" dirty="0" smtClean="0"/>
              <a:t>*(n/</a:t>
            </a:r>
            <a:r>
              <a:rPr lang="en-IN" dirty="0" err="1" smtClean="0"/>
              <a:t>x</a:t>
            </a:r>
            <a:r>
              <a:rPr lang="en-IN" baseline="30000" dirty="0" err="1" smtClean="0"/>
              <a:t>k</a:t>
            </a:r>
            <a:r>
              <a:rPr lang="en-IN" dirty="0" smtClean="0"/>
              <a:t>)</a:t>
            </a:r>
          </a:p>
          <a:p>
            <a:pPr marL="0" indent="0">
              <a:buNone/>
            </a:pPr>
            <a:r>
              <a:rPr lang="en-IN" dirty="0" smtClean="0"/>
              <a:t>	=&gt; O(</a:t>
            </a:r>
            <a:r>
              <a:rPr lang="en-IN" dirty="0" err="1" smtClean="0"/>
              <a:t>nlog</a:t>
            </a:r>
            <a:r>
              <a:rPr lang="en-IN" dirty="0" smtClean="0"/>
              <a:t>(n))</a:t>
            </a:r>
          </a:p>
          <a:p>
            <a:pPr marL="0" indent="0">
              <a:buNone/>
            </a:pPr>
            <a:endParaRPr lang="en-IN" dirty="0" smtClean="0"/>
          </a:p>
          <a:p>
            <a:pPr algn="ctr"/>
            <a:r>
              <a:rPr lang="en-IN" dirty="0" smtClean="0">
                <a:solidFill>
                  <a:srgbClr val="FFFF00"/>
                </a:solidFill>
              </a:rPr>
              <a:t>∴ Time Complexity = O(N*log(N))</a:t>
            </a:r>
            <a:endParaRPr lang="en-IN" dirty="0">
              <a:solidFill>
                <a:srgbClr val="FFFF00"/>
              </a:solidFill>
            </a:endParaRPr>
          </a:p>
        </p:txBody>
      </p:sp>
    </p:spTree>
    <p:extLst>
      <p:ext uri="{BB962C8B-B14F-4D97-AF65-F5344CB8AC3E}">
        <p14:creationId xmlns:p14="http://schemas.microsoft.com/office/powerpoint/2010/main" val="10719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8005" y="431800"/>
            <a:ext cx="10116196" cy="5181898"/>
          </a:xfrm>
          <a:prstGeom prst="rect">
            <a:avLst/>
          </a:prstGeom>
        </p:spPr>
      </p:pic>
    </p:spTree>
    <p:extLst>
      <p:ext uri="{BB962C8B-B14F-4D97-AF65-F5344CB8AC3E}">
        <p14:creationId xmlns:p14="http://schemas.microsoft.com/office/powerpoint/2010/main" val="225608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8825" y="0"/>
            <a:ext cx="9127640" cy="6841705"/>
          </a:xfrm>
          <a:prstGeom prst="rect">
            <a:avLst/>
          </a:prstGeom>
        </p:spPr>
      </p:pic>
    </p:spTree>
    <p:extLst>
      <p:ext uri="{BB962C8B-B14F-4D97-AF65-F5344CB8AC3E}">
        <p14:creationId xmlns:p14="http://schemas.microsoft.com/office/powerpoint/2010/main" val="3510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Implementing Centroid Decomposition</a:t>
            </a:r>
            <a:endParaRPr lang="en-IN" dirty="0"/>
          </a:p>
        </p:txBody>
      </p:sp>
      <p:sp>
        <p:nvSpPr>
          <p:cNvPr id="5" name="Text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2456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Main Components of Decomposition</a:t>
            </a:r>
            <a:endParaRPr lang="en-IN" dirty="0"/>
          </a:p>
        </p:txBody>
      </p:sp>
      <p:sp>
        <p:nvSpPr>
          <p:cNvPr id="7" name="Text Placeholder 6"/>
          <p:cNvSpPr>
            <a:spLocks noGrp="1"/>
          </p:cNvSpPr>
          <p:nvPr>
            <p:ph type="body" idx="1"/>
          </p:nvPr>
        </p:nvSpPr>
        <p:spPr>
          <a:xfrm>
            <a:off x="1103313" y="1905000"/>
            <a:ext cx="4396338" cy="576262"/>
          </a:xfrm>
        </p:spPr>
        <p:txBody>
          <a:bodyPr/>
          <a:lstStyle/>
          <a:p>
            <a:pPr algn="ctr"/>
            <a:r>
              <a:rPr lang="en-IN" dirty="0" smtClean="0"/>
              <a:t>Pre-processing</a:t>
            </a:r>
            <a:endParaRPr lang="en-IN" dirty="0"/>
          </a:p>
        </p:txBody>
      </p:sp>
      <p:sp>
        <p:nvSpPr>
          <p:cNvPr id="8" name="Content Placeholder 7"/>
          <p:cNvSpPr>
            <a:spLocks noGrp="1"/>
          </p:cNvSpPr>
          <p:nvPr>
            <p:ph sz="half" idx="2"/>
          </p:nvPr>
        </p:nvSpPr>
        <p:spPr/>
        <p:txBody>
          <a:bodyPr>
            <a:normAutofit lnSpcReduction="10000"/>
          </a:bodyPr>
          <a:lstStyle/>
          <a:p>
            <a:r>
              <a:rPr lang="en-IN" dirty="0" smtClean="0"/>
              <a:t>Finding the </a:t>
            </a:r>
            <a:r>
              <a:rPr lang="en-IN" dirty="0" smtClean="0">
                <a:solidFill>
                  <a:srgbClr val="FFFF00"/>
                </a:solidFill>
              </a:rPr>
              <a:t>level</a:t>
            </a:r>
            <a:r>
              <a:rPr lang="en-IN" dirty="0" smtClean="0"/>
              <a:t> of each node in the original tree</a:t>
            </a:r>
          </a:p>
          <a:p>
            <a:r>
              <a:rPr lang="en-IN" dirty="0" smtClean="0"/>
              <a:t>For each node storing the </a:t>
            </a:r>
            <a:r>
              <a:rPr lang="en-IN" dirty="0" smtClean="0">
                <a:solidFill>
                  <a:srgbClr val="FFFF00"/>
                </a:solidFill>
              </a:rPr>
              <a:t>distance</a:t>
            </a:r>
            <a:r>
              <a:rPr lang="en-IN" dirty="0" smtClean="0"/>
              <a:t> from that node to each of it’s </a:t>
            </a:r>
            <a:r>
              <a:rPr lang="en-IN" dirty="0" smtClean="0">
                <a:solidFill>
                  <a:srgbClr val="FFFF00"/>
                </a:solidFill>
              </a:rPr>
              <a:t>2</a:t>
            </a:r>
            <a:r>
              <a:rPr lang="en-IN" baseline="30000" dirty="0" smtClean="0">
                <a:solidFill>
                  <a:srgbClr val="FFFF00"/>
                </a:solidFill>
              </a:rPr>
              <a:t>k</a:t>
            </a:r>
            <a:r>
              <a:rPr lang="en-IN" dirty="0">
                <a:solidFill>
                  <a:srgbClr val="FFFF00"/>
                </a:solidFill>
              </a:rPr>
              <a:t> </a:t>
            </a:r>
            <a:r>
              <a:rPr lang="en-IN" dirty="0" smtClean="0">
                <a:solidFill>
                  <a:srgbClr val="FFFF00"/>
                </a:solidFill>
              </a:rPr>
              <a:t>ancestors</a:t>
            </a:r>
            <a:r>
              <a:rPr lang="en-IN" dirty="0" smtClean="0"/>
              <a:t>, where  0 &lt;= k &lt;= log(N)</a:t>
            </a:r>
          </a:p>
          <a:p>
            <a:r>
              <a:rPr lang="en-IN" dirty="0" smtClean="0"/>
              <a:t>This is used in the LCA helper function which determines </a:t>
            </a:r>
            <a:r>
              <a:rPr lang="en-IN" dirty="0" smtClean="0">
                <a:solidFill>
                  <a:srgbClr val="FFFF00"/>
                </a:solidFill>
              </a:rPr>
              <a:t>the LCA of two nodes in the original tree</a:t>
            </a:r>
          </a:p>
          <a:p>
            <a:r>
              <a:rPr lang="en-IN" dirty="0" smtClean="0"/>
              <a:t>Distance function, which finds the distance between two nodes in the original tree, with the help of the LCA function</a:t>
            </a:r>
          </a:p>
        </p:txBody>
      </p:sp>
      <p:sp>
        <p:nvSpPr>
          <p:cNvPr id="9" name="Text Placeholder 8"/>
          <p:cNvSpPr>
            <a:spLocks noGrp="1"/>
          </p:cNvSpPr>
          <p:nvPr>
            <p:ph type="body" sz="quarter" idx="3"/>
          </p:nvPr>
        </p:nvSpPr>
        <p:spPr/>
        <p:txBody>
          <a:bodyPr/>
          <a:lstStyle/>
          <a:p>
            <a:pPr algn="ctr"/>
            <a:r>
              <a:rPr lang="en-IN" dirty="0" smtClean="0"/>
              <a:t>Decomposition</a:t>
            </a:r>
            <a:endParaRPr lang="en-IN" dirty="0"/>
          </a:p>
        </p:txBody>
      </p:sp>
      <p:sp>
        <p:nvSpPr>
          <p:cNvPr id="10" name="Content Placeholder 9"/>
          <p:cNvSpPr>
            <a:spLocks noGrp="1"/>
          </p:cNvSpPr>
          <p:nvPr>
            <p:ph sz="quarter" idx="4"/>
          </p:nvPr>
        </p:nvSpPr>
        <p:spPr/>
        <p:txBody>
          <a:bodyPr/>
          <a:lstStyle/>
          <a:p>
            <a:r>
              <a:rPr lang="en-IN" dirty="0" smtClean="0"/>
              <a:t>Finding the number of nodes in the tree</a:t>
            </a:r>
          </a:p>
          <a:p>
            <a:r>
              <a:rPr lang="en-IN" dirty="0" smtClean="0"/>
              <a:t>Finding the centroid of the tree</a:t>
            </a:r>
          </a:p>
          <a:p>
            <a:r>
              <a:rPr lang="en-IN" dirty="0" smtClean="0"/>
              <a:t>Deleting the connections to and from the centroid</a:t>
            </a:r>
          </a:p>
          <a:p>
            <a:r>
              <a:rPr lang="en-IN" dirty="0" smtClean="0"/>
              <a:t>Decomposing the resulting trees</a:t>
            </a:r>
          </a:p>
          <a:p>
            <a:r>
              <a:rPr lang="en-IN" dirty="0" smtClean="0"/>
              <a:t>Forming the connection between the centroids of the children trees to the parent centroid</a:t>
            </a:r>
            <a:endParaRPr lang="en-IN" dirty="0"/>
          </a:p>
        </p:txBody>
      </p:sp>
    </p:spTree>
    <p:extLst>
      <p:ext uri="{BB962C8B-B14F-4D97-AF65-F5344CB8AC3E}">
        <p14:creationId xmlns:p14="http://schemas.microsoft.com/office/powerpoint/2010/main" val="38532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500"/>
                                        <p:tgtEl>
                                          <p:spTgt spid="8">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fade">
                                      <p:cBhvr>
                                        <p:cTn id="50" dur="500"/>
                                        <p:tgtEl>
                                          <p:spTgt spid="10">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500"/>
                                        <p:tgtEl>
                                          <p:spTgt spid="10">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xEl>
                                              <p:pRg st="3" end="3"/>
                                            </p:txEl>
                                          </p:spTgt>
                                        </p:tgtEl>
                                        <p:attrNameLst>
                                          <p:attrName>style.visibility</p:attrName>
                                        </p:attrNameLst>
                                      </p:cBhvr>
                                      <p:to>
                                        <p:strVal val="visible"/>
                                      </p:to>
                                    </p:set>
                                    <p:animEffect transition="in" filter="fade">
                                      <p:cBhvr>
                                        <p:cTn id="60" dur="500"/>
                                        <p:tgtEl>
                                          <p:spTgt spid="10">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0">
                                            <p:txEl>
                                              <p:pRg st="4" end="4"/>
                                            </p:txEl>
                                          </p:spTgt>
                                        </p:tgtEl>
                                        <p:attrNameLst>
                                          <p:attrName>style.visibility</p:attrName>
                                        </p:attrNameLst>
                                      </p:cBhvr>
                                      <p:to>
                                        <p:strVal val="visible"/>
                                      </p:to>
                                    </p:set>
                                    <p:animEffect transition="in" filter="fade">
                                      <p:cBhvr>
                                        <p:cTn id="6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a:t>
            </a:r>
            <a:endParaRPr lang="en-IN" dirty="0"/>
          </a:p>
        </p:txBody>
      </p:sp>
      <p:sp>
        <p:nvSpPr>
          <p:cNvPr id="3" name="Text Placeholder 2"/>
          <p:cNvSpPr>
            <a:spLocks noGrp="1"/>
          </p:cNvSpPr>
          <p:nvPr>
            <p:ph type="body" idx="1"/>
          </p:nvPr>
        </p:nvSpPr>
        <p:spPr/>
        <p:txBody>
          <a:bodyPr/>
          <a:lstStyle/>
          <a:p>
            <a:r>
              <a:rPr lang="en-IN" dirty="0" smtClean="0"/>
              <a:t>Distance to Ancestors</a:t>
            </a:r>
            <a:endParaRPr lang="en-IN" dirty="0"/>
          </a:p>
        </p:txBody>
      </p:sp>
      <p:sp>
        <p:nvSpPr>
          <p:cNvPr id="4" name="Content Placeholder 3"/>
          <p:cNvSpPr>
            <a:spLocks noGrp="1"/>
          </p:cNvSpPr>
          <p:nvPr>
            <p:ph sz="half" idx="2"/>
          </p:nvPr>
        </p:nvSpPr>
        <p:spPr/>
        <p:txBody>
          <a:bodyPr/>
          <a:lstStyle/>
          <a:p>
            <a:r>
              <a:rPr lang="en-IN" dirty="0" smtClean="0"/>
              <a:t>We store log(N) values for each node, corresponding to each of their 2</a:t>
            </a:r>
            <a:r>
              <a:rPr lang="en-IN" baseline="30000" dirty="0" smtClean="0"/>
              <a:t>k</a:t>
            </a:r>
            <a:r>
              <a:rPr lang="en-IN" dirty="0" smtClean="0"/>
              <a:t>th ancestor</a:t>
            </a:r>
          </a:p>
          <a:p>
            <a:r>
              <a:rPr lang="en-IN" dirty="0" smtClean="0"/>
              <a:t>Memory used = N*log(N)</a:t>
            </a:r>
          </a:p>
          <a:p>
            <a:r>
              <a:rPr lang="en-IN" dirty="0" smtClean="0"/>
              <a:t>We use the following recurrence relation to achieve the above :</a:t>
            </a:r>
            <a:br>
              <a:rPr lang="en-IN" dirty="0" smtClean="0"/>
            </a:br>
            <a:r>
              <a:rPr lang="en-IN" dirty="0" smtClean="0"/>
              <a:t/>
            </a:r>
            <a:br>
              <a:rPr lang="en-IN" dirty="0" smtClean="0"/>
            </a:br>
            <a:r>
              <a:rPr lang="en-IN" b="1" dirty="0" smtClean="0">
                <a:solidFill>
                  <a:srgbClr val="92D050"/>
                </a:solidFill>
              </a:rPr>
              <a:t>DP[k][n] = DP[k-1][DP[k-1][n]]</a:t>
            </a:r>
            <a:br>
              <a:rPr lang="en-IN" b="1" dirty="0" smtClean="0">
                <a:solidFill>
                  <a:srgbClr val="92D050"/>
                </a:solidFill>
              </a:rPr>
            </a:br>
            <a:r>
              <a:rPr lang="en-IN" dirty="0" smtClean="0"/>
              <a:t/>
            </a:r>
            <a:br>
              <a:rPr lang="en-IN" dirty="0" smtClean="0"/>
            </a:br>
            <a:r>
              <a:rPr lang="en-IN" dirty="0" err="1" smtClean="0"/>
              <a:t>i.e</a:t>
            </a:r>
            <a:r>
              <a:rPr lang="en-IN" dirty="0" smtClean="0"/>
              <a:t> the 2</a:t>
            </a:r>
            <a:r>
              <a:rPr lang="en-IN" baseline="30000" dirty="0" smtClean="0"/>
              <a:t>k</a:t>
            </a:r>
            <a:r>
              <a:rPr lang="en-IN" dirty="0" smtClean="0"/>
              <a:t> </a:t>
            </a:r>
            <a:r>
              <a:rPr lang="en-IN" dirty="0" err="1" smtClean="0"/>
              <a:t>th</a:t>
            </a:r>
            <a:r>
              <a:rPr lang="en-IN" dirty="0" smtClean="0"/>
              <a:t> ancestor of n is also the 2</a:t>
            </a:r>
            <a:r>
              <a:rPr lang="en-IN" baseline="30000" dirty="0"/>
              <a:t> </a:t>
            </a:r>
            <a:r>
              <a:rPr lang="en-IN" baseline="30000" dirty="0" smtClean="0"/>
              <a:t>(k-1)</a:t>
            </a:r>
            <a:r>
              <a:rPr lang="en-IN" dirty="0" smtClean="0"/>
              <a:t> </a:t>
            </a:r>
            <a:r>
              <a:rPr lang="en-IN" dirty="0" err="1" smtClean="0"/>
              <a:t>th</a:t>
            </a:r>
            <a:r>
              <a:rPr lang="en-IN" dirty="0" smtClean="0"/>
              <a:t> ancestor of the 2</a:t>
            </a:r>
            <a:r>
              <a:rPr lang="en-IN" baseline="30000" dirty="0" smtClean="0"/>
              <a:t> (k-1)</a:t>
            </a:r>
            <a:r>
              <a:rPr lang="en-IN" dirty="0" smtClean="0"/>
              <a:t> </a:t>
            </a:r>
            <a:r>
              <a:rPr lang="en-IN" dirty="0" err="1" smtClean="0"/>
              <a:t>th</a:t>
            </a:r>
            <a:r>
              <a:rPr lang="en-IN" dirty="0" smtClean="0"/>
              <a:t> ancestor of n</a:t>
            </a:r>
          </a:p>
        </p:txBody>
      </p:sp>
      <p:sp>
        <p:nvSpPr>
          <p:cNvPr id="5" name="Text Placeholder 4"/>
          <p:cNvSpPr>
            <a:spLocks noGrp="1"/>
          </p:cNvSpPr>
          <p:nvPr>
            <p:ph type="body" sz="quarter" idx="3"/>
          </p:nvPr>
        </p:nvSpPr>
        <p:spPr/>
        <p:txBody>
          <a:bodyPr/>
          <a:lstStyle/>
          <a:p>
            <a:r>
              <a:rPr lang="en-IN" dirty="0" smtClean="0"/>
              <a:t>Example Code</a:t>
            </a:r>
            <a:endParaRPr lang="en-IN" dirty="0"/>
          </a:p>
        </p:txBody>
      </p:sp>
      <p:sp>
        <p:nvSpPr>
          <p:cNvPr id="6" name="Content Placeholder 5"/>
          <p:cNvSpPr>
            <a:spLocks noGrp="1"/>
          </p:cNvSpPr>
          <p:nvPr>
            <p:ph sz="quarter" idx="4"/>
          </p:nvPr>
        </p:nvSpPr>
        <p:spPr>
          <a:xfrm>
            <a:off x="5654495" y="2514600"/>
            <a:ext cx="5432605" cy="3741738"/>
          </a:xfrm>
        </p:spPr>
        <p:txBody>
          <a:bodyPr>
            <a:normAutofit fontScale="62500" lnSpcReduction="20000"/>
          </a:bodyPr>
          <a:lstStyle/>
          <a:p>
            <a:pPr marL="0" indent="0">
              <a:lnSpc>
                <a:spcPct val="120000"/>
              </a:lnSpc>
              <a:spcBef>
                <a:spcPts val="0"/>
              </a:spcBef>
              <a:buNone/>
            </a:pPr>
            <a:r>
              <a:rPr lang="en-IN" dirty="0"/>
              <a:t>void </a:t>
            </a:r>
            <a:r>
              <a:rPr lang="en-IN" dirty="0" err="1"/>
              <a:t>dfs_p</a:t>
            </a:r>
            <a:r>
              <a:rPr lang="en-IN" dirty="0"/>
              <a:t>(</a:t>
            </a:r>
            <a:r>
              <a:rPr lang="en-IN" dirty="0" err="1"/>
              <a:t>ll</a:t>
            </a:r>
            <a:r>
              <a:rPr lang="en-IN" dirty="0"/>
              <a:t> node)</a:t>
            </a:r>
          </a:p>
          <a:p>
            <a:pPr marL="0" indent="0">
              <a:lnSpc>
                <a:spcPct val="120000"/>
              </a:lnSpc>
              <a:spcBef>
                <a:spcPts val="0"/>
              </a:spcBef>
              <a:buNone/>
            </a:pPr>
            <a:r>
              <a:rPr lang="en-IN" dirty="0"/>
              <a:t>{</a:t>
            </a:r>
          </a:p>
          <a:p>
            <a:pPr marL="0" indent="0">
              <a:lnSpc>
                <a:spcPct val="120000"/>
              </a:lnSpc>
              <a:spcBef>
                <a:spcPts val="0"/>
              </a:spcBef>
              <a:buNone/>
            </a:pPr>
            <a:r>
              <a:rPr lang="en-IN" dirty="0"/>
              <a:t>	for(auto it = conn[node].begin(); it != conn[node].end(); it++)</a:t>
            </a:r>
          </a:p>
          <a:p>
            <a:pPr marL="0" indent="0">
              <a:lnSpc>
                <a:spcPct val="120000"/>
              </a:lnSpc>
              <a:spcBef>
                <a:spcPts val="0"/>
              </a:spcBef>
              <a:buNone/>
            </a:pPr>
            <a:r>
              <a:rPr lang="en-IN" dirty="0"/>
              <a:t>	{</a:t>
            </a:r>
          </a:p>
          <a:p>
            <a:pPr marL="0" indent="0">
              <a:lnSpc>
                <a:spcPct val="120000"/>
              </a:lnSpc>
              <a:spcBef>
                <a:spcPts val="0"/>
              </a:spcBef>
              <a:buNone/>
            </a:pPr>
            <a:r>
              <a:rPr lang="en-IN" dirty="0"/>
              <a:t>		if(*it == DP[0][node])</a:t>
            </a:r>
          </a:p>
          <a:p>
            <a:pPr marL="0" indent="0">
              <a:lnSpc>
                <a:spcPct val="120000"/>
              </a:lnSpc>
              <a:spcBef>
                <a:spcPts val="0"/>
              </a:spcBef>
              <a:buNone/>
            </a:pPr>
            <a:r>
              <a:rPr lang="en-IN" dirty="0"/>
              <a:t>			continue;</a:t>
            </a:r>
          </a:p>
          <a:p>
            <a:pPr marL="0" indent="0">
              <a:lnSpc>
                <a:spcPct val="120000"/>
              </a:lnSpc>
              <a:spcBef>
                <a:spcPts val="0"/>
              </a:spcBef>
              <a:buNone/>
            </a:pPr>
            <a:r>
              <a:rPr lang="en-IN" dirty="0"/>
              <a:t>		DP[0][*it] = node;</a:t>
            </a:r>
          </a:p>
          <a:p>
            <a:pPr marL="0" indent="0">
              <a:lnSpc>
                <a:spcPct val="120000"/>
              </a:lnSpc>
              <a:spcBef>
                <a:spcPts val="0"/>
              </a:spcBef>
              <a:buNone/>
            </a:pPr>
            <a:r>
              <a:rPr lang="en-IN" dirty="0"/>
              <a:t>		level[*it] = level[node]+1;</a:t>
            </a:r>
          </a:p>
          <a:p>
            <a:pPr marL="0" indent="0">
              <a:lnSpc>
                <a:spcPct val="120000"/>
              </a:lnSpc>
              <a:spcBef>
                <a:spcPts val="0"/>
              </a:spcBef>
              <a:buNone/>
            </a:pPr>
            <a:r>
              <a:rPr lang="en-IN" dirty="0"/>
              <a:t>		</a:t>
            </a:r>
            <a:r>
              <a:rPr lang="en-IN" dirty="0" err="1"/>
              <a:t>dfs_p</a:t>
            </a:r>
            <a:r>
              <a:rPr lang="en-IN" dirty="0"/>
              <a:t>(*it);</a:t>
            </a:r>
          </a:p>
          <a:p>
            <a:pPr marL="0" indent="0">
              <a:lnSpc>
                <a:spcPct val="120000"/>
              </a:lnSpc>
              <a:spcBef>
                <a:spcPts val="0"/>
              </a:spcBef>
              <a:buNone/>
            </a:pPr>
            <a:r>
              <a:rPr lang="en-IN" dirty="0"/>
              <a:t>	}</a:t>
            </a:r>
          </a:p>
          <a:p>
            <a:pPr marL="0" indent="0">
              <a:lnSpc>
                <a:spcPct val="120000"/>
              </a:lnSpc>
              <a:spcBef>
                <a:spcPts val="0"/>
              </a:spcBef>
              <a:buNone/>
            </a:pPr>
            <a:r>
              <a:rPr lang="en-IN" dirty="0" smtClean="0"/>
              <a:t>}</a:t>
            </a:r>
            <a:endParaRPr lang="en-IN" dirty="0"/>
          </a:p>
          <a:p>
            <a:pPr marL="0" indent="0">
              <a:lnSpc>
                <a:spcPct val="120000"/>
              </a:lnSpc>
              <a:spcBef>
                <a:spcPts val="0"/>
              </a:spcBef>
              <a:buNone/>
            </a:pPr>
            <a:r>
              <a:rPr lang="en-IN" dirty="0"/>
              <a:t>void </a:t>
            </a:r>
            <a:r>
              <a:rPr lang="en-IN" dirty="0" err="1"/>
              <a:t>pre_process</a:t>
            </a:r>
            <a:r>
              <a:rPr lang="en-IN" dirty="0"/>
              <a:t>()</a:t>
            </a:r>
          </a:p>
          <a:p>
            <a:pPr marL="0" indent="0">
              <a:lnSpc>
                <a:spcPct val="120000"/>
              </a:lnSpc>
              <a:spcBef>
                <a:spcPts val="0"/>
              </a:spcBef>
              <a:buNone/>
            </a:pPr>
            <a:r>
              <a:rPr lang="en-IN" dirty="0"/>
              <a:t>{</a:t>
            </a:r>
          </a:p>
          <a:p>
            <a:pPr marL="0" indent="0">
              <a:lnSpc>
                <a:spcPct val="120000"/>
              </a:lnSpc>
              <a:spcBef>
                <a:spcPts val="0"/>
              </a:spcBef>
              <a:buNone/>
            </a:pPr>
            <a:r>
              <a:rPr lang="en-IN" dirty="0"/>
              <a:t>	level[0] = 0;</a:t>
            </a:r>
          </a:p>
          <a:p>
            <a:pPr marL="0" indent="0">
              <a:lnSpc>
                <a:spcPct val="120000"/>
              </a:lnSpc>
              <a:spcBef>
                <a:spcPts val="0"/>
              </a:spcBef>
              <a:buNone/>
            </a:pPr>
            <a:r>
              <a:rPr lang="en-IN" dirty="0"/>
              <a:t>	DP[0][0] = 0;</a:t>
            </a:r>
          </a:p>
          <a:p>
            <a:pPr marL="0" indent="0">
              <a:lnSpc>
                <a:spcPct val="120000"/>
              </a:lnSpc>
              <a:spcBef>
                <a:spcPts val="0"/>
              </a:spcBef>
              <a:buNone/>
            </a:pPr>
            <a:r>
              <a:rPr lang="en-IN" dirty="0"/>
              <a:t>	</a:t>
            </a:r>
            <a:r>
              <a:rPr lang="en-IN" dirty="0" err="1"/>
              <a:t>dfs_p</a:t>
            </a:r>
            <a:r>
              <a:rPr lang="en-IN" dirty="0"/>
              <a:t>(0);</a:t>
            </a:r>
          </a:p>
          <a:p>
            <a:pPr marL="0" indent="0">
              <a:lnSpc>
                <a:spcPct val="120000"/>
              </a:lnSpc>
              <a:spcBef>
                <a:spcPts val="0"/>
              </a:spcBef>
              <a:buNone/>
            </a:pPr>
            <a:r>
              <a:rPr lang="en-IN" dirty="0"/>
              <a:t>	for(</a:t>
            </a:r>
            <a:r>
              <a:rPr lang="en-IN" dirty="0" err="1"/>
              <a:t>ll</a:t>
            </a:r>
            <a:r>
              <a:rPr lang="en-IN" dirty="0"/>
              <a:t> </a:t>
            </a:r>
            <a:r>
              <a:rPr lang="en-IN" dirty="0" err="1"/>
              <a:t>i</a:t>
            </a:r>
            <a:r>
              <a:rPr lang="en-IN" dirty="0"/>
              <a:t> = 1 ;</a:t>
            </a:r>
            <a:r>
              <a:rPr lang="en-IN" dirty="0" err="1"/>
              <a:t>i</a:t>
            </a:r>
            <a:r>
              <a:rPr lang="en-IN" dirty="0"/>
              <a:t> &lt; </a:t>
            </a:r>
            <a:r>
              <a:rPr lang="en-IN" dirty="0" err="1"/>
              <a:t>max_lg</a:t>
            </a:r>
            <a:r>
              <a:rPr lang="en-IN" dirty="0"/>
              <a:t> ;</a:t>
            </a:r>
            <a:r>
              <a:rPr lang="en-IN" dirty="0" err="1"/>
              <a:t>i</a:t>
            </a:r>
            <a:r>
              <a:rPr lang="en-IN" dirty="0"/>
              <a:t>++)</a:t>
            </a:r>
          </a:p>
          <a:p>
            <a:pPr marL="0" indent="0">
              <a:lnSpc>
                <a:spcPct val="120000"/>
              </a:lnSpc>
              <a:spcBef>
                <a:spcPts val="0"/>
              </a:spcBef>
              <a:buNone/>
            </a:pPr>
            <a:r>
              <a:rPr lang="en-IN" dirty="0"/>
              <a:t>		for(</a:t>
            </a:r>
            <a:r>
              <a:rPr lang="en-IN" dirty="0" err="1"/>
              <a:t>ll</a:t>
            </a:r>
            <a:r>
              <a:rPr lang="en-IN" dirty="0"/>
              <a:t> j=0;j&lt;</a:t>
            </a:r>
            <a:r>
              <a:rPr lang="en-IN" dirty="0" err="1"/>
              <a:t>n;j</a:t>
            </a:r>
            <a:r>
              <a:rPr lang="en-IN" dirty="0"/>
              <a:t>++)</a:t>
            </a:r>
          </a:p>
          <a:p>
            <a:pPr marL="0" indent="0">
              <a:lnSpc>
                <a:spcPct val="120000"/>
              </a:lnSpc>
              <a:spcBef>
                <a:spcPts val="0"/>
              </a:spcBef>
              <a:buNone/>
            </a:pPr>
            <a:r>
              <a:rPr lang="en-IN" dirty="0"/>
              <a:t>			DP[</a:t>
            </a:r>
            <a:r>
              <a:rPr lang="en-IN" dirty="0" err="1"/>
              <a:t>i</a:t>
            </a:r>
            <a:r>
              <a:rPr lang="en-IN" dirty="0"/>
              <a:t>][j] = DP[i-1][DP[i-1][j]];</a:t>
            </a:r>
          </a:p>
          <a:p>
            <a:pPr marL="0" indent="0">
              <a:lnSpc>
                <a:spcPct val="120000"/>
              </a:lnSpc>
              <a:spcBef>
                <a:spcPts val="0"/>
              </a:spcBef>
              <a:buNone/>
            </a:pPr>
            <a:r>
              <a:rPr lang="en-IN" dirty="0"/>
              <a:t>}</a:t>
            </a:r>
          </a:p>
        </p:txBody>
      </p:sp>
    </p:spTree>
    <p:extLst>
      <p:ext uri="{BB962C8B-B14F-4D97-AF65-F5344CB8AC3E}">
        <p14:creationId xmlns:p14="http://schemas.microsoft.com/office/powerpoint/2010/main" val="159986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fade">
                                      <p:cBhvr>
                                        <p:cTn id="49" dur="500"/>
                                        <p:tgtEl>
                                          <p:spTgt spid="6">
                                            <p:txEl>
                                              <p:pRg st="4" end="4"/>
                                            </p:txEl>
                                          </p:spTgt>
                                        </p:tgtEl>
                                      </p:cBhvr>
                                    </p:animEffect>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fade">
                                      <p:cBhvr>
                                        <p:cTn id="57" dur="500"/>
                                        <p:tgtEl>
                                          <p:spTgt spid="6">
                                            <p:txEl>
                                              <p:pRg st="6" end="6"/>
                                            </p:txEl>
                                          </p:spTgt>
                                        </p:tgtEl>
                                      </p:cBhvr>
                                    </p:animEffect>
                                  </p:childTnLst>
                                </p:cTn>
                              </p:par>
                            </p:childTnLst>
                          </p:cTn>
                        </p:par>
                        <p:par>
                          <p:cTn id="58" fill="hold">
                            <p:stCondLst>
                              <p:cond delay="4000"/>
                            </p:stCondLst>
                            <p:childTnLst>
                              <p:par>
                                <p:cTn id="59" presetID="10" presetClass="entr" presetSubtype="0" fill="hold" nodeType="after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Effect transition="in" filter="fade">
                                      <p:cBhvr>
                                        <p:cTn id="61" dur="500"/>
                                        <p:tgtEl>
                                          <p:spTgt spid="6">
                                            <p:txEl>
                                              <p:pRg st="7" end="7"/>
                                            </p:txEl>
                                          </p:spTgt>
                                        </p:tgtEl>
                                      </p:cBhvr>
                                    </p:animEffect>
                                  </p:childTnLst>
                                </p:cTn>
                              </p:par>
                            </p:childTnLst>
                          </p:cTn>
                        </p:par>
                        <p:par>
                          <p:cTn id="62" fill="hold">
                            <p:stCondLst>
                              <p:cond delay="4500"/>
                            </p:stCondLst>
                            <p:childTnLst>
                              <p:par>
                                <p:cTn id="63" presetID="10" presetClass="entr" presetSubtype="0" fill="hold" nodeType="afterEffect">
                                  <p:stCondLst>
                                    <p:cond delay="0"/>
                                  </p:stCondLst>
                                  <p:childTnLst>
                                    <p:set>
                                      <p:cBhvr>
                                        <p:cTn id="64" dur="1" fill="hold">
                                          <p:stCondLst>
                                            <p:cond delay="0"/>
                                          </p:stCondLst>
                                        </p:cTn>
                                        <p:tgtEl>
                                          <p:spTgt spid="6">
                                            <p:txEl>
                                              <p:pRg st="8" end="8"/>
                                            </p:txEl>
                                          </p:spTgt>
                                        </p:tgtEl>
                                        <p:attrNameLst>
                                          <p:attrName>style.visibility</p:attrName>
                                        </p:attrNameLst>
                                      </p:cBhvr>
                                      <p:to>
                                        <p:strVal val="visible"/>
                                      </p:to>
                                    </p:set>
                                    <p:animEffect transition="in" filter="fade">
                                      <p:cBhvr>
                                        <p:cTn id="65" dur="500"/>
                                        <p:tgtEl>
                                          <p:spTgt spid="6">
                                            <p:txEl>
                                              <p:pRg st="8" end="8"/>
                                            </p:txEl>
                                          </p:spTgt>
                                        </p:tgtEl>
                                      </p:cBhvr>
                                    </p:animEffect>
                                  </p:childTnLst>
                                </p:cTn>
                              </p:par>
                            </p:childTnLst>
                          </p:cTn>
                        </p:par>
                        <p:par>
                          <p:cTn id="66" fill="hold">
                            <p:stCondLst>
                              <p:cond delay="5000"/>
                            </p:stCondLst>
                            <p:childTnLst>
                              <p:par>
                                <p:cTn id="67" presetID="10" presetClass="entr" presetSubtype="0" fill="hold" nodeType="after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Effect transition="in" filter="fade">
                                      <p:cBhvr>
                                        <p:cTn id="69" dur="500"/>
                                        <p:tgtEl>
                                          <p:spTgt spid="6">
                                            <p:txEl>
                                              <p:pRg st="9" end="9"/>
                                            </p:txEl>
                                          </p:spTgt>
                                        </p:tgtEl>
                                      </p:cBhvr>
                                    </p:animEffect>
                                  </p:childTnLst>
                                </p:cTn>
                              </p:par>
                            </p:childTnLst>
                          </p:cTn>
                        </p:par>
                        <p:par>
                          <p:cTn id="70" fill="hold">
                            <p:stCondLst>
                              <p:cond delay="5500"/>
                            </p:stCondLst>
                            <p:childTnLst>
                              <p:par>
                                <p:cTn id="71" presetID="10" presetClass="entr" presetSubtype="0" fill="hold" nodeType="after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animEffect transition="in" filter="fade">
                                      <p:cBhvr>
                                        <p:cTn id="73" dur="500"/>
                                        <p:tgtEl>
                                          <p:spTgt spid="6">
                                            <p:txEl>
                                              <p:pRg st="10" end="10"/>
                                            </p:txEl>
                                          </p:spTgt>
                                        </p:tgtEl>
                                      </p:cBhvr>
                                    </p:animEffect>
                                  </p:childTnLst>
                                </p:cTn>
                              </p:par>
                            </p:childTnLst>
                          </p:cTn>
                        </p:par>
                        <p:par>
                          <p:cTn id="74" fill="hold">
                            <p:stCondLst>
                              <p:cond delay="6000"/>
                            </p:stCondLst>
                            <p:childTnLst>
                              <p:par>
                                <p:cTn id="75" presetID="10" presetClass="entr" presetSubtype="0" fill="hold" nodeType="after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animEffect transition="in" filter="fade">
                                      <p:cBhvr>
                                        <p:cTn id="77" dur="500"/>
                                        <p:tgtEl>
                                          <p:spTgt spid="6">
                                            <p:txEl>
                                              <p:pRg st="11" end="11"/>
                                            </p:txEl>
                                          </p:spTgt>
                                        </p:tgtEl>
                                      </p:cBhvr>
                                    </p:animEffect>
                                  </p:childTnLst>
                                </p:cTn>
                              </p:par>
                            </p:childTnLst>
                          </p:cTn>
                        </p:par>
                        <p:par>
                          <p:cTn id="78" fill="hold">
                            <p:stCondLst>
                              <p:cond delay="6500"/>
                            </p:stCondLst>
                            <p:childTnLst>
                              <p:par>
                                <p:cTn id="79" presetID="10" presetClass="entr" presetSubtype="0" fill="hold" nodeType="afterEffect">
                                  <p:stCondLst>
                                    <p:cond delay="0"/>
                                  </p:stCondLst>
                                  <p:childTnLst>
                                    <p:set>
                                      <p:cBhvr>
                                        <p:cTn id="80" dur="1" fill="hold">
                                          <p:stCondLst>
                                            <p:cond delay="0"/>
                                          </p:stCondLst>
                                        </p:cTn>
                                        <p:tgtEl>
                                          <p:spTgt spid="6">
                                            <p:txEl>
                                              <p:pRg st="12" end="12"/>
                                            </p:txEl>
                                          </p:spTgt>
                                        </p:tgtEl>
                                        <p:attrNameLst>
                                          <p:attrName>style.visibility</p:attrName>
                                        </p:attrNameLst>
                                      </p:cBhvr>
                                      <p:to>
                                        <p:strVal val="visible"/>
                                      </p:to>
                                    </p:set>
                                    <p:animEffect transition="in" filter="fade">
                                      <p:cBhvr>
                                        <p:cTn id="81" dur="500"/>
                                        <p:tgtEl>
                                          <p:spTgt spid="6">
                                            <p:txEl>
                                              <p:pRg st="12" end="12"/>
                                            </p:txEl>
                                          </p:spTgt>
                                        </p:tgtEl>
                                      </p:cBhvr>
                                    </p:animEffect>
                                  </p:childTnLst>
                                </p:cTn>
                              </p:par>
                            </p:childTnLst>
                          </p:cTn>
                        </p:par>
                        <p:par>
                          <p:cTn id="82" fill="hold">
                            <p:stCondLst>
                              <p:cond delay="7000"/>
                            </p:stCondLst>
                            <p:childTnLst>
                              <p:par>
                                <p:cTn id="83" presetID="10" presetClass="entr" presetSubtype="0" fill="hold" nodeType="after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animEffect transition="in" filter="fade">
                                      <p:cBhvr>
                                        <p:cTn id="85" dur="500"/>
                                        <p:tgtEl>
                                          <p:spTgt spid="6">
                                            <p:txEl>
                                              <p:pRg st="13" end="13"/>
                                            </p:txEl>
                                          </p:spTgt>
                                        </p:tgtEl>
                                      </p:cBhvr>
                                    </p:animEffect>
                                  </p:childTnLst>
                                </p:cTn>
                              </p:par>
                            </p:childTnLst>
                          </p:cTn>
                        </p:par>
                        <p:par>
                          <p:cTn id="86" fill="hold">
                            <p:stCondLst>
                              <p:cond delay="7500"/>
                            </p:stCondLst>
                            <p:childTnLst>
                              <p:par>
                                <p:cTn id="87" presetID="10" presetClass="entr" presetSubtype="0" fill="hold" nodeType="afterEffect">
                                  <p:stCondLst>
                                    <p:cond delay="0"/>
                                  </p:stCondLst>
                                  <p:childTnLst>
                                    <p:set>
                                      <p:cBhvr>
                                        <p:cTn id="88" dur="1" fill="hold">
                                          <p:stCondLst>
                                            <p:cond delay="0"/>
                                          </p:stCondLst>
                                        </p:cTn>
                                        <p:tgtEl>
                                          <p:spTgt spid="6">
                                            <p:txEl>
                                              <p:pRg st="14" end="14"/>
                                            </p:txEl>
                                          </p:spTgt>
                                        </p:tgtEl>
                                        <p:attrNameLst>
                                          <p:attrName>style.visibility</p:attrName>
                                        </p:attrNameLst>
                                      </p:cBhvr>
                                      <p:to>
                                        <p:strVal val="visible"/>
                                      </p:to>
                                    </p:set>
                                    <p:animEffect transition="in" filter="fade">
                                      <p:cBhvr>
                                        <p:cTn id="89" dur="500"/>
                                        <p:tgtEl>
                                          <p:spTgt spid="6">
                                            <p:txEl>
                                              <p:pRg st="14" end="14"/>
                                            </p:txEl>
                                          </p:spTgt>
                                        </p:tgtEl>
                                      </p:cBhvr>
                                    </p:animEffect>
                                  </p:childTnLst>
                                </p:cTn>
                              </p:par>
                            </p:childTnLst>
                          </p:cTn>
                        </p:par>
                        <p:par>
                          <p:cTn id="90" fill="hold">
                            <p:stCondLst>
                              <p:cond delay="8000"/>
                            </p:stCondLst>
                            <p:childTnLst>
                              <p:par>
                                <p:cTn id="91" presetID="10" presetClass="entr" presetSubtype="0" fill="hold" nodeType="afterEffect">
                                  <p:stCondLst>
                                    <p:cond delay="0"/>
                                  </p:stCondLst>
                                  <p:childTnLst>
                                    <p:set>
                                      <p:cBhvr>
                                        <p:cTn id="92" dur="1" fill="hold">
                                          <p:stCondLst>
                                            <p:cond delay="0"/>
                                          </p:stCondLst>
                                        </p:cTn>
                                        <p:tgtEl>
                                          <p:spTgt spid="6">
                                            <p:txEl>
                                              <p:pRg st="15" end="15"/>
                                            </p:txEl>
                                          </p:spTgt>
                                        </p:tgtEl>
                                        <p:attrNameLst>
                                          <p:attrName>style.visibility</p:attrName>
                                        </p:attrNameLst>
                                      </p:cBhvr>
                                      <p:to>
                                        <p:strVal val="visible"/>
                                      </p:to>
                                    </p:set>
                                    <p:animEffect transition="in" filter="fade">
                                      <p:cBhvr>
                                        <p:cTn id="93" dur="500"/>
                                        <p:tgtEl>
                                          <p:spTgt spid="6">
                                            <p:txEl>
                                              <p:pRg st="15" end="15"/>
                                            </p:txEl>
                                          </p:spTgt>
                                        </p:tgtEl>
                                      </p:cBhvr>
                                    </p:animEffect>
                                  </p:childTnLst>
                                </p:cTn>
                              </p:par>
                            </p:childTnLst>
                          </p:cTn>
                        </p:par>
                        <p:par>
                          <p:cTn id="94" fill="hold">
                            <p:stCondLst>
                              <p:cond delay="8500"/>
                            </p:stCondLst>
                            <p:childTnLst>
                              <p:par>
                                <p:cTn id="95" presetID="10" presetClass="entr" presetSubtype="0" fill="hold" nodeType="afterEffect">
                                  <p:stCondLst>
                                    <p:cond delay="0"/>
                                  </p:stCondLst>
                                  <p:childTnLst>
                                    <p:set>
                                      <p:cBhvr>
                                        <p:cTn id="96" dur="1" fill="hold">
                                          <p:stCondLst>
                                            <p:cond delay="0"/>
                                          </p:stCondLst>
                                        </p:cTn>
                                        <p:tgtEl>
                                          <p:spTgt spid="6">
                                            <p:txEl>
                                              <p:pRg st="16" end="16"/>
                                            </p:txEl>
                                          </p:spTgt>
                                        </p:tgtEl>
                                        <p:attrNameLst>
                                          <p:attrName>style.visibility</p:attrName>
                                        </p:attrNameLst>
                                      </p:cBhvr>
                                      <p:to>
                                        <p:strVal val="visible"/>
                                      </p:to>
                                    </p:set>
                                    <p:animEffect transition="in" filter="fade">
                                      <p:cBhvr>
                                        <p:cTn id="97" dur="500"/>
                                        <p:tgtEl>
                                          <p:spTgt spid="6">
                                            <p:txEl>
                                              <p:pRg st="16" end="16"/>
                                            </p:txEl>
                                          </p:spTgt>
                                        </p:tgtEl>
                                      </p:cBhvr>
                                    </p:animEffect>
                                  </p:childTnLst>
                                </p:cTn>
                              </p:par>
                            </p:childTnLst>
                          </p:cTn>
                        </p:par>
                        <p:par>
                          <p:cTn id="98" fill="hold">
                            <p:stCondLst>
                              <p:cond delay="9000"/>
                            </p:stCondLst>
                            <p:childTnLst>
                              <p:par>
                                <p:cTn id="99" presetID="10" presetClass="entr" presetSubtype="0" fill="hold" nodeType="afterEffect">
                                  <p:stCondLst>
                                    <p:cond delay="0"/>
                                  </p:stCondLst>
                                  <p:childTnLst>
                                    <p:set>
                                      <p:cBhvr>
                                        <p:cTn id="100" dur="1" fill="hold">
                                          <p:stCondLst>
                                            <p:cond delay="0"/>
                                          </p:stCondLst>
                                        </p:cTn>
                                        <p:tgtEl>
                                          <p:spTgt spid="6">
                                            <p:txEl>
                                              <p:pRg st="17" end="17"/>
                                            </p:txEl>
                                          </p:spTgt>
                                        </p:tgtEl>
                                        <p:attrNameLst>
                                          <p:attrName>style.visibility</p:attrName>
                                        </p:attrNameLst>
                                      </p:cBhvr>
                                      <p:to>
                                        <p:strVal val="visible"/>
                                      </p:to>
                                    </p:set>
                                    <p:animEffect transition="in" filter="fade">
                                      <p:cBhvr>
                                        <p:cTn id="101" dur="500"/>
                                        <p:tgtEl>
                                          <p:spTgt spid="6">
                                            <p:txEl>
                                              <p:pRg st="17" end="17"/>
                                            </p:txEl>
                                          </p:spTgt>
                                        </p:tgtEl>
                                      </p:cBhvr>
                                    </p:animEffect>
                                  </p:childTnLst>
                                </p:cTn>
                              </p:par>
                            </p:childTnLst>
                          </p:cTn>
                        </p:par>
                        <p:par>
                          <p:cTn id="102" fill="hold">
                            <p:stCondLst>
                              <p:cond delay="9500"/>
                            </p:stCondLst>
                            <p:childTnLst>
                              <p:par>
                                <p:cTn id="103" presetID="10" presetClass="entr" presetSubtype="0" fill="hold" nodeType="afterEffect">
                                  <p:stCondLst>
                                    <p:cond delay="0"/>
                                  </p:stCondLst>
                                  <p:childTnLst>
                                    <p:set>
                                      <p:cBhvr>
                                        <p:cTn id="104" dur="1" fill="hold">
                                          <p:stCondLst>
                                            <p:cond delay="0"/>
                                          </p:stCondLst>
                                        </p:cTn>
                                        <p:tgtEl>
                                          <p:spTgt spid="6">
                                            <p:txEl>
                                              <p:pRg st="18" end="18"/>
                                            </p:txEl>
                                          </p:spTgt>
                                        </p:tgtEl>
                                        <p:attrNameLst>
                                          <p:attrName>style.visibility</p:attrName>
                                        </p:attrNameLst>
                                      </p:cBhvr>
                                      <p:to>
                                        <p:strVal val="visible"/>
                                      </p:to>
                                    </p:set>
                                    <p:animEffect transition="in" filter="fade">
                                      <p:cBhvr>
                                        <p:cTn id="105" dur="500"/>
                                        <p:tgtEl>
                                          <p:spTgt spid="6">
                                            <p:txEl>
                                              <p:pRg st="18" end="18"/>
                                            </p:txEl>
                                          </p:spTgt>
                                        </p:tgtEl>
                                      </p:cBhvr>
                                    </p:animEffect>
                                  </p:childTnLst>
                                </p:cTn>
                              </p:par>
                            </p:childTnLst>
                          </p:cTn>
                        </p:par>
                        <p:par>
                          <p:cTn id="106" fill="hold">
                            <p:stCondLst>
                              <p:cond delay="10000"/>
                            </p:stCondLst>
                            <p:childTnLst>
                              <p:par>
                                <p:cTn id="107" presetID="10" presetClass="entr" presetSubtype="0" fill="hold" nodeType="afterEffect">
                                  <p:stCondLst>
                                    <p:cond delay="0"/>
                                  </p:stCondLst>
                                  <p:childTnLst>
                                    <p:set>
                                      <p:cBhvr>
                                        <p:cTn id="108" dur="1" fill="hold">
                                          <p:stCondLst>
                                            <p:cond delay="0"/>
                                          </p:stCondLst>
                                        </p:cTn>
                                        <p:tgtEl>
                                          <p:spTgt spid="6">
                                            <p:txEl>
                                              <p:pRg st="19" end="19"/>
                                            </p:txEl>
                                          </p:spTgt>
                                        </p:tgtEl>
                                        <p:attrNameLst>
                                          <p:attrName>style.visibility</p:attrName>
                                        </p:attrNameLst>
                                      </p:cBhvr>
                                      <p:to>
                                        <p:strVal val="visible"/>
                                      </p:to>
                                    </p:set>
                                    <p:animEffect transition="in" filter="fade">
                                      <p:cBhvr>
                                        <p:cTn id="109" dur="500"/>
                                        <p:tgtEl>
                                          <p:spTgt spid="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727" y="283906"/>
            <a:ext cx="9404723" cy="1400530"/>
          </a:xfrm>
        </p:spPr>
        <p:txBody>
          <a:bodyPr/>
          <a:lstStyle/>
          <a:p>
            <a:pPr algn="ctr"/>
            <a:r>
              <a:rPr lang="en-IN" sz="5400" dirty="0" smtClean="0"/>
              <a:t>Focus of Presentation</a:t>
            </a:r>
            <a:endParaRPr lang="en-IN" sz="5400" dirty="0"/>
          </a:p>
        </p:txBody>
      </p:sp>
      <p:sp>
        <p:nvSpPr>
          <p:cNvPr id="3" name="Content Placeholder 2"/>
          <p:cNvSpPr>
            <a:spLocks noGrp="1"/>
          </p:cNvSpPr>
          <p:nvPr>
            <p:ph idx="1"/>
          </p:nvPr>
        </p:nvSpPr>
        <p:spPr>
          <a:xfrm>
            <a:off x="646111" y="2052918"/>
            <a:ext cx="10797956" cy="4195481"/>
          </a:xfrm>
        </p:spPr>
        <p:txBody>
          <a:bodyPr>
            <a:normAutofit/>
          </a:bodyPr>
          <a:lstStyle/>
          <a:p>
            <a:pPr>
              <a:lnSpc>
                <a:spcPct val="150000"/>
              </a:lnSpc>
            </a:pPr>
            <a:r>
              <a:rPr lang="en-IN" sz="2400" spc="300" dirty="0" smtClean="0"/>
              <a:t>What is Centroid Decomposition?</a:t>
            </a:r>
          </a:p>
          <a:p>
            <a:pPr>
              <a:lnSpc>
                <a:spcPct val="150000"/>
              </a:lnSpc>
            </a:pPr>
            <a:r>
              <a:rPr lang="en-IN" sz="2400" spc="300" dirty="0" smtClean="0"/>
              <a:t>How is Centroid Decomposition useful?</a:t>
            </a:r>
          </a:p>
          <a:p>
            <a:pPr>
              <a:lnSpc>
                <a:spcPct val="150000"/>
              </a:lnSpc>
            </a:pPr>
            <a:r>
              <a:rPr lang="en-IN" sz="2400" spc="300" dirty="0" smtClean="0"/>
              <a:t>What is the time complexity of Centroid Decomposition?</a:t>
            </a:r>
          </a:p>
          <a:p>
            <a:pPr>
              <a:lnSpc>
                <a:spcPct val="150000"/>
              </a:lnSpc>
            </a:pPr>
            <a:r>
              <a:rPr lang="en-IN" sz="2400" spc="300" dirty="0" smtClean="0"/>
              <a:t>How do we implement Centroid Decomposition?</a:t>
            </a:r>
          </a:p>
          <a:p>
            <a:pPr>
              <a:lnSpc>
                <a:spcPct val="150000"/>
              </a:lnSpc>
            </a:pPr>
            <a:r>
              <a:rPr lang="en-IN" sz="2400" spc="300" dirty="0" smtClean="0"/>
              <a:t>Where can we apply Centroid Decomposition?</a:t>
            </a:r>
          </a:p>
        </p:txBody>
      </p:sp>
    </p:spTree>
    <p:extLst>
      <p:ext uri="{BB962C8B-B14F-4D97-AF65-F5344CB8AC3E}">
        <p14:creationId xmlns:p14="http://schemas.microsoft.com/office/powerpoint/2010/main" val="356928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a:t>
            </a:r>
            <a:endParaRPr lang="en-IN" dirty="0"/>
          </a:p>
        </p:txBody>
      </p:sp>
      <p:sp>
        <p:nvSpPr>
          <p:cNvPr id="3" name="Text Placeholder 2"/>
          <p:cNvSpPr>
            <a:spLocks noGrp="1"/>
          </p:cNvSpPr>
          <p:nvPr>
            <p:ph type="body" idx="1"/>
          </p:nvPr>
        </p:nvSpPr>
        <p:spPr/>
        <p:txBody>
          <a:bodyPr/>
          <a:lstStyle/>
          <a:p>
            <a:r>
              <a:rPr lang="en-IN" dirty="0" smtClean="0"/>
              <a:t>LCA helper Function</a:t>
            </a:r>
            <a:endParaRPr lang="en-IN" dirty="0"/>
          </a:p>
        </p:txBody>
      </p:sp>
      <p:sp>
        <p:nvSpPr>
          <p:cNvPr id="4" name="Content Placeholder 3"/>
          <p:cNvSpPr>
            <a:spLocks noGrp="1"/>
          </p:cNvSpPr>
          <p:nvPr>
            <p:ph sz="half" idx="2"/>
          </p:nvPr>
        </p:nvSpPr>
        <p:spPr/>
        <p:txBody>
          <a:bodyPr>
            <a:normAutofit fontScale="92500" lnSpcReduction="10000"/>
          </a:bodyPr>
          <a:lstStyle/>
          <a:p>
            <a:r>
              <a:rPr lang="en-IN" dirty="0" smtClean="0"/>
              <a:t>LCA of two nodes is found using </a:t>
            </a:r>
            <a:r>
              <a:rPr lang="en-IN" dirty="0" smtClean="0">
                <a:solidFill>
                  <a:srgbClr val="FFFF00"/>
                </a:solidFill>
              </a:rPr>
              <a:t>binary iterations </a:t>
            </a:r>
            <a:r>
              <a:rPr lang="en-IN" dirty="0" smtClean="0"/>
              <a:t>on the pre-calculated ancestors of both nodes.</a:t>
            </a:r>
          </a:p>
          <a:p>
            <a:r>
              <a:rPr lang="en-IN" dirty="0" smtClean="0"/>
              <a:t>We find the ancestors of the two nodes at the same level</a:t>
            </a:r>
            <a:endParaRPr lang="en-IN" dirty="0"/>
          </a:p>
          <a:p>
            <a:r>
              <a:rPr lang="en-IN" dirty="0" smtClean="0"/>
              <a:t>We then check if both have the same 2</a:t>
            </a:r>
            <a:r>
              <a:rPr lang="en-IN" baseline="30000" dirty="0" smtClean="0"/>
              <a:t>k</a:t>
            </a:r>
            <a:r>
              <a:rPr lang="en-IN" dirty="0" smtClean="0"/>
              <a:t> </a:t>
            </a:r>
            <a:r>
              <a:rPr lang="en-IN" dirty="0" err="1" smtClean="0"/>
              <a:t>th</a:t>
            </a:r>
            <a:r>
              <a:rPr lang="en-IN" dirty="0" smtClean="0"/>
              <a:t> ancestor, k starting from log(N) to 0</a:t>
            </a:r>
            <a:endParaRPr lang="en-IN" dirty="0"/>
          </a:p>
          <a:p>
            <a:r>
              <a:rPr lang="en-IN" dirty="0" smtClean="0"/>
              <a:t>If they don’t have the same ancestor, then we set both nodes to their 2</a:t>
            </a:r>
            <a:r>
              <a:rPr lang="en-IN" baseline="30000" dirty="0" smtClean="0"/>
              <a:t>k</a:t>
            </a:r>
            <a:r>
              <a:rPr lang="en-IN" dirty="0"/>
              <a:t> </a:t>
            </a:r>
            <a:r>
              <a:rPr lang="en-IN" dirty="0" err="1" smtClean="0"/>
              <a:t>th</a:t>
            </a:r>
            <a:r>
              <a:rPr lang="en-IN" dirty="0" smtClean="0"/>
              <a:t> ancestor, and continue the process</a:t>
            </a:r>
          </a:p>
          <a:p>
            <a:r>
              <a:rPr lang="en-IN" dirty="0" smtClean="0"/>
              <a:t>Finally the result is the ancestor of the resultant of either nodes</a:t>
            </a:r>
          </a:p>
        </p:txBody>
      </p:sp>
      <p:sp>
        <p:nvSpPr>
          <p:cNvPr id="5" name="Text Placeholder 4"/>
          <p:cNvSpPr>
            <a:spLocks noGrp="1"/>
          </p:cNvSpPr>
          <p:nvPr>
            <p:ph type="body" sz="quarter" idx="3"/>
          </p:nvPr>
        </p:nvSpPr>
        <p:spPr/>
        <p:txBody>
          <a:bodyPr/>
          <a:lstStyle/>
          <a:p>
            <a:r>
              <a:rPr lang="en-IN" dirty="0" smtClean="0"/>
              <a:t>Example Code</a:t>
            </a:r>
            <a:endParaRPr lang="en-IN" dirty="0"/>
          </a:p>
        </p:txBody>
      </p:sp>
      <p:sp>
        <p:nvSpPr>
          <p:cNvPr id="6" name="Content Placeholder 5"/>
          <p:cNvSpPr>
            <a:spLocks noGrp="1"/>
          </p:cNvSpPr>
          <p:nvPr>
            <p:ph sz="quarter" idx="4"/>
          </p:nvPr>
        </p:nvSpPr>
        <p:spPr/>
        <p:txBody>
          <a:bodyPr>
            <a:normAutofit fontScale="70000" lnSpcReduction="20000"/>
          </a:bodyPr>
          <a:lstStyle/>
          <a:p>
            <a:pPr marL="0" indent="0">
              <a:lnSpc>
                <a:spcPct val="120000"/>
              </a:lnSpc>
              <a:spcBef>
                <a:spcPts val="0"/>
              </a:spcBef>
              <a:buNone/>
            </a:pPr>
            <a:endParaRPr lang="en-IN" dirty="0"/>
          </a:p>
          <a:p>
            <a:pPr marL="0" indent="0">
              <a:lnSpc>
                <a:spcPct val="120000"/>
              </a:lnSpc>
              <a:spcBef>
                <a:spcPts val="0"/>
              </a:spcBef>
              <a:buNone/>
            </a:pPr>
            <a:r>
              <a:rPr lang="en-IN" dirty="0" err="1"/>
              <a:t>ll</a:t>
            </a:r>
            <a:r>
              <a:rPr lang="en-IN" dirty="0"/>
              <a:t> </a:t>
            </a:r>
            <a:r>
              <a:rPr lang="en-IN" dirty="0" err="1"/>
              <a:t>lca</a:t>
            </a:r>
            <a:r>
              <a:rPr lang="en-IN" dirty="0"/>
              <a:t> (</a:t>
            </a:r>
            <a:r>
              <a:rPr lang="en-IN" dirty="0" err="1"/>
              <a:t>ll</a:t>
            </a:r>
            <a:r>
              <a:rPr lang="en-IN" dirty="0"/>
              <a:t> a, </a:t>
            </a:r>
            <a:r>
              <a:rPr lang="en-IN" dirty="0" err="1"/>
              <a:t>ll</a:t>
            </a:r>
            <a:r>
              <a:rPr lang="en-IN" dirty="0"/>
              <a:t> b)</a:t>
            </a:r>
          </a:p>
          <a:p>
            <a:pPr marL="0" indent="0">
              <a:lnSpc>
                <a:spcPct val="120000"/>
              </a:lnSpc>
              <a:spcBef>
                <a:spcPts val="0"/>
              </a:spcBef>
              <a:buNone/>
            </a:pPr>
            <a:r>
              <a:rPr lang="en-IN" dirty="0"/>
              <a:t>{</a:t>
            </a:r>
          </a:p>
          <a:p>
            <a:pPr marL="0" indent="0">
              <a:lnSpc>
                <a:spcPct val="120000"/>
              </a:lnSpc>
              <a:spcBef>
                <a:spcPts val="0"/>
              </a:spcBef>
              <a:buNone/>
            </a:pPr>
            <a:r>
              <a:rPr lang="en-IN" dirty="0"/>
              <a:t>	if(level[a] &gt; level[b])	swap(a, b</a:t>
            </a:r>
            <a:r>
              <a:rPr lang="en-IN" dirty="0" smtClean="0"/>
              <a:t>);</a:t>
            </a:r>
            <a:endParaRPr lang="en-IN" dirty="0"/>
          </a:p>
          <a:p>
            <a:pPr marL="0" indent="0">
              <a:lnSpc>
                <a:spcPct val="120000"/>
              </a:lnSpc>
              <a:spcBef>
                <a:spcPts val="0"/>
              </a:spcBef>
              <a:buNone/>
            </a:pPr>
            <a:r>
              <a:rPr lang="en-IN" dirty="0"/>
              <a:t>	</a:t>
            </a:r>
            <a:r>
              <a:rPr lang="en-IN" dirty="0" err="1"/>
              <a:t>ll</a:t>
            </a:r>
            <a:r>
              <a:rPr lang="en-IN" dirty="0"/>
              <a:t> diff = level[b] - level[a];</a:t>
            </a:r>
          </a:p>
          <a:p>
            <a:pPr marL="0" indent="0">
              <a:lnSpc>
                <a:spcPct val="120000"/>
              </a:lnSpc>
              <a:spcBef>
                <a:spcPts val="0"/>
              </a:spcBef>
              <a:buNone/>
            </a:pPr>
            <a:r>
              <a:rPr lang="en-IN" dirty="0"/>
              <a:t>	for(</a:t>
            </a:r>
            <a:r>
              <a:rPr lang="en-IN" dirty="0" err="1"/>
              <a:t>ll</a:t>
            </a:r>
            <a:r>
              <a:rPr lang="en-IN" dirty="0"/>
              <a:t> </a:t>
            </a:r>
            <a:r>
              <a:rPr lang="en-IN" dirty="0" err="1"/>
              <a:t>i</a:t>
            </a:r>
            <a:r>
              <a:rPr lang="en-IN" dirty="0"/>
              <a:t> = 0; </a:t>
            </a:r>
            <a:r>
              <a:rPr lang="en-IN" dirty="0" err="1"/>
              <a:t>i</a:t>
            </a:r>
            <a:r>
              <a:rPr lang="en-IN" dirty="0"/>
              <a:t> &lt; </a:t>
            </a:r>
            <a:r>
              <a:rPr lang="en-IN" dirty="0" err="1"/>
              <a:t>max_lg</a:t>
            </a:r>
            <a:r>
              <a:rPr lang="en-IN" dirty="0"/>
              <a:t>; </a:t>
            </a:r>
            <a:r>
              <a:rPr lang="en-IN" dirty="0" err="1"/>
              <a:t>i</a:t>
            </a:r>
            <a:r>
              <a:rPr lang="en-IN" dirty="0"/>
              <a:t>++)</a:t>
            </a:r>
          </a:p>
          <a:p>
            <a:pPr marL="0" indent="0">
              <a:lnSpc>
                <a:spcPct val="120000"/>
              </a:lnSpc>
              <a:spcBef>
                <a:spcPts val="0"/>
              </a:spcBef>
              <a:buNone/>
            </a:pPr>
            <a:r>
              <a:rPr lang="en-IN" dirty="0"/>
              <a:t>		if(diff&amp;(1&lt;&lt;</a:t>
            </a:r>
            <a:r>
              <a:rPr lang="en-IN" dirty="0" err="1"/>
              <a:t>i</a:t>
            </a:r>
            <a:r>
              <a:rPr lang="en-IN" dirty="0"/>
              <a:t>))</a:t>
            </a:r>
          </a:p>
          <a:p>
            <a:pPr marL="0" indent="0">
              <a:lnSpc>
                <a:spcPct val="120000"/>
              </a:lnSpc>
              <a:spcBef>
                <a:spcPts val="0"/>
              </a:spcBef>
              <a:buNone/>
            </a:pPr>
            <a:r>
              <a:rPr lang="en-IN" dirty="0"/>
              <a:t>			b = DP[</a:t>
            </a:r>
            <a:r>
              <a:rPr lang="en-IN" dirty="0" err="1"/>
              <a:t>i</a:t>
            </a:r>
            <a:r>
              <a:rPr lang="en-IN" dirty="0"/>
              <a:t>][b];</a:t>
            </a:r>
          </a:p>
          <a:p>
            <a:pPr marL="0" indent="0">
              <a:lnSpc>
                <a:spcPct val="120000"/>
              </a:lnSpc>
              <a:spcBef>
                <a:spcPts val="0"/>
              </a:spcBef>
              <a:buNone/>
            </a:pPr>
            <a:r>
              <a:rPr lang="en-IN" dirty="0"/>
              <a:t>	if(a == b)</a:t>
            </a:r>
          </a:p>
          <a:p>
            <a:pPr marL="0" indent="0">
              <a:lnSpc>
                <a:spcPct val="120000"/>
              </a:lnSpc>
              <a:spcBef>
                <a:spcPts val="0"/>
              </a:spcBef>
              <a:buNone/>
            </a:pPr>
            <a:r>
              <a:rPr lang="en-IN" dirty="0"/>
              <a:t>		return a;</a:t>
            </a:r>
          </a:p>
          <a:p>
            <a:pPr marL="0" indent="0">
              <a:lnSpc>
                <a:spcPct val="120000"/>
              </a:lnSpc>
              <a:spcBef>
                <a:spcPts val="0"/>
              </a:spcBef>
              <a:buNone/>
            </a:pPr>
            <a:r>
              <a:rPr lang="en-IN" dirty="0"/>
              <a:t>	for(</a:t>
            </a:r>
            <a:r>
              <a:rPr lang="en-IN" dirty="0" err="1"/>
              <a:t>ll</a:t>
            </a:r>
            <a:r>
              <a:rPr lang="en-IN" dirty="0"/>
              <a:t> </a:t>
            </a:r>
            <a:r>
              <a:rPr lang="en-IN" dirty="0" err="1"/>
              <a:t>i</a:t>
            </a:r>
            <a:r>
              <a:rPr lang="en-IN" dirty="0"/>
              <a:t> = max_lg-1; </a:t>
            </a:r>
            <a:r>
              <a:rPr lang="en-IN" dirty="0" err="1"/>
              <a:t>i</a:t>
            </a:r>
            <a:r>
              <a:rPr lang="en-IN" dirty="0"/>
              <a:t> &gt;= 0; </a:t>
            </a:r>
            <a:r>
              <a:rPr lang="en-IN" dirty="0" err="1"/>
              <a:t>i</a:t>
            </a:r>
            <a:r>
              <a:rPr lang="en-IN" dirty="0"/>
              <a:t>--)</a:t>
            </a:r>
          </a:p>
          <a:p>
            <a:pPr marL="0" indent="0">
              <a:lnSpc>
                <a:spcPct val="120000"/>
              </a:lnSpc>
              <a:spcBef>
                <a:spcPts val="0"/>
              </a:spcBef>
              <a:buNone/>
            </a:pPr>
            <a:r>
              <a:rPr lang="en-IN" dirty="0"/>
              <a:t>	{</a:t>
            </a:r>
          </a:p>
          <a:p>
            <a:pPr marL="0" indent="0">
              <a:lnSpc>
                <a:spcPct val="120000"/>
              </a:lnSpc>
              <a:spcBef>
                <a:spcPts val="0"/>
              </a:spcBef>
              <a:buNone/>
            </a:pPr>
            <a:r>
              <a:rPr lang="en-IN" dirty="0"/>
              <a:t>		if(DP[</a:t>
            </a:r>
            <a:r>
              <a:rPr lang="en-IN" dirty="0" err="1"/>
              <a:t>i</a:t>
            </a:r>
            <a:r>
              <a:rPr lang="en-IN" dirty="0"/>
              <a:t>][a] != DP[</a:t>
            </a:r>
            <a:r>
              <a:rPr lang="en-IN" dirty="0" err="1"/>
              <a:t>i</a:t>
            </a:r>
            <a:r>
              <a:rPr lang="en-IN" dirty="0"/>
              <a:t>][b])</a:t>
            </a:r>
          </a:p>
          <a:p>
            <a:pPr marL="0" indent="0">
              <a:lnSpc>
                <a:spcPct val="120000"/>
              </a:lnSpc>
              <a:spcBef>
                <a:spcPts val="0"/>
              </a:spcBef>
              <a:buNone/>
            </a:pPr>
            <a:r>
              <a:rPr lang="en-IN" dirty="0"/>
              <a:t>			a = DP[</a:t>
            </a:r>
            <a:r>
              <a:rPr lang="en-IN" dirty="0" err="1"/>
              <a:t>i</a:t>
            </a:r>
            <a:r>
              <a:rPr lang="en-IN" dirty="0"/>
              <a:t>][a];</a:t>
            </a:r>
          </a:p>
          <a:p>
            <a:pPr marL="0" indent="0">
              <a:lnSpc>
                <a:spcPct val="120000"/>
              </a:lnSpc>
              <a:spcBef>
                <a:spcPts val="0"/>
              </a:spcBef>
              <a:buNone/>
            </a:pPr>
            <a:r>
              <a:rPr lang="en-IN" dirty="0"/>
              <a:t>			b = DP[</a:t>
            </a:r>
            <a:r>
              <a:rPr lang="en-IN" dirty="0" err="1"/>
              <a:t>i</a:t>
            </a:r>
            <a:r>
              <a:rPr lang="en-IN" dirty="0"/>
              <a:t>][b];</a:t>
            </a:r>
          </a:p>
          <a:p>
            <a:pPr marL="0" indent="0">
              <a:lnSpc>
                <a:spcPct val="120000"/>
              </a:lnSpc>
              <a:spcBef>
                <a:spcPts val="0"/>
              </a:spcBef>
              <a:buNone/>
            </a:pPr>
            <a:r>
              <a:rPr lang="en-IN" dirty="0"/>
              <a:t>	}</a:t>
            </a:r>
          </a:p>
          <a:p>
            <a:pPr marL="0" indent="0">
              <a:lnSpc>
                <a:spcPct val="120000"/>
              </a:lnSpc>
              <a:spcBef>
                <a:spcPts val="0"/>
              </a:spcBef>
              <a:buNone/>
            </a:pPr>
            <a:r>
              <a:rPr lang="en-IN" dirty="0"/>
              <a:t>	return DP[0][a];</a:t>
            </a:r>
          </a:p>
          <a:p>
            <a:pPr marL="0" indent="0">
              <a:lnSpc>
                <a:spcPct val="120000"/>
              </a:lnSpc>
              <a:spcBef>
                <a:spcPts val="0"/>
              </a:spcBef>
              <a:buNone/>
            </a:pPr>
            <a:r>
              <a:rPr lang="en-IN" dirty="0"/>
              <a:t>}</a:t>
            </a:r>
          </a:p>
        </p:txBody>
      </p:sp>
    </p:spTree>
    <p:extLst>
      <p:ext uri="{BB962C8B-B14F-4D97-AF65-F5344CB8AC3E}">
        <p14:creationId xmlns:p14="http://schemas.microsoft.com/office/powerpoint/2010/main" val="193496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fade">
                                      <p:cBhvr>
                                        <p:cTn id="39" dur="500"/>
                                        <p:tgtEl>
                                          <p:spTgt spid="5">
                                            <p:txEl>
                                              <p:pRg st="0" end="0"/>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animEffect transition="in" filter="fade">
                                      <p:cBhvr>
                                        <p:cTn id="51" dur="500"/>
                                        <p:tgtEl>
                                          <p:spTgt spid="6">
                                            <p:txEl>
                                              <p:pRg st="3" end="3"/>
                                            </p:txEl>
                                          </p:spTgt>
                                        </p:tgtEl>
                                      </p:cBhvr>
                                    </p:animEffect>
                                  </p:childTnLst>
                                </p:cTn>
                              </p:par>
                            </p:childTnLst>
                          </p:cTn>
                        </p:par>
                        <p:par>
                          <p:cTn id="52" fill="hold">
                            <p:stCondLst>
                              <p:cond delay="2000"/>
                            </p:stCondLst>
                            <p:childTnLst>
                              <p:par>
                                <p:cTn id="53" presetID="10" presetClass="entr" presetSubtype="0" fill="hold" nodeType="after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500"/>
                                        <p:tgtEl>
                                          <p:spTgt spid="6">
                                            <p:txEl>
                                              <p:pRg st="4" end="4"/>
                                            </p:txEl>
                                          </p:spTgt>
                                        </p:tgtEl>
                                      </p:cBhvr>
                                    </p:animEffect>
                                  </p:childTnLst>
                                </p:cTn>
                              </p:par>
                            </p:childTnLst>
                          </p:cTn>
                        </p:par>
                        <p:par>
                          <p:cTn id="56" fill="hold">
                            <p:stCondLst>
                              <p:cond delay="2500"/>
                            </p:stCondLst>
                            <p:childTnLst>
                              <p:par>
                                <p:cTn id="57" presetID="10" presetClass="entr" presetSubtype="0" fill="hold" nodeType="after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animEffect transition="in" filter="fade">
                                      <p:cBhvr>
                                        <p:cTn id="59" dur="500"/>
                                        <p:tgtEl>
                                          <p:spTgt spid="6">
                                            <p:txEl>
                                              <p:pRg st="5" end="5"/>
                                            </p:txEl>
                                          </p:spTgt>
                                        </p:tgtEl>
                                      </p:cBhvr>
                                    </p:animEffect>
                                  </p:childTnLst>
                                </p:cTn>
                              </p:par>
                            </p:childTnLst>
                          </p:cTn>
                        </p:par>
                        <p:par>
                          <p:cTn id="60" fill="hold">
                            <p:stCondLst>
                              <p:cond delay="3000"/>
                            </p:stCondLst>
                            <p:childTnLst>
                              <p:par>
                                <p:cTn id="61" presetID="10" presetClass="entr" presetSubtype="0" fill="hold" nodeType="after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fade">
                                      <p:cBhvr>
                                        <p:cTn id="63" dur="500"/>
                                        <p:tgtEl>
                                          <p:spTgt spid="6">
                                            <p:txEl>
                                              <p:pRg st="6" end="6"/>
                                            </p:txEl>
                                          </p:spTgt>
                                        </p:tgtEl>
                                      </p:cBhvr>
                                    </p:animEffect>
                                  </p:childTnLst>
                                </p:cTn>
                              </p:par>
                            </p:childTnLst>
                          </p:cTn>
                        </p:par>
                        <p:par>
                          <p:cTn id="64" fill="hold">
                            <p:stCondLst>
                              <p:cond delay="3500"/>
                            </p:stCondLst>
                            <p:childTnLst>
                              <p:par>
                                <p:cTn id="65" presetID="10" presetClass="entr" presetSubtype="0" fill="hold" nodeType="after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Effect transition="in" filter="fade">
                                      <p:cBhvr>
                                        <p:cTn id="67" dur="500"/>
                                        <p:tgtEl>
                                          <p:spTgt spid="6">
                                            <p:txEl>
                                              <p:pRg st="7" end="7"/>
                                            </p:txEl>
                                          </p:spTgt>
                                        </p:tgtEl>
                                      </p:cBhvr>
                                    </p:animEffect>
                                  </p:childTnLst>
                                </p:cTn>
                              </p:par>
                            </p:childTnLst>
                          </p:cTn>
                        </p:par>
                        <p:par>
                          <p:cTn id="68" fill="hold">
                            <p:stCondLst>
                              <p:cond delay="4000"/>
                            </p:stCondLst>
                            <p:childTnLst>
                              <p:par>
                                <p:cTn id="69" presetID="10" presetClass="entr" presetSubtype="0" fill="hold" nodeType="after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Effect transition="in" filter="fade">
                                      <p:cBhvr>
                                        <p:cTn id="71" dur="500"/>
                                        <p:tgtEl>
                                          <p:spTgt spid="6">
                                            <p:txEl>
                                              <p:pRg st="8" end="8"/>
                                            </p:txEl>
                                          </p:spTgt>
                                        </p:tgtEl>
                                      </p:cBhvr>
                                    </p:animEffect>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animEffect transition="in" filter="fade">
                                      <p:cBhvr>
                                        <p:cTn id="75" dur="500"/>
                                        <p:tgtEl>
                                          <p:spTgt spid="6">
                                            <p:txEl>
                                              <p:pRg st="9" end="9"/>
                                            </p:txEl>
                                          </p:spTgt>
                                        </p:tgtEl>
                                      </p:cBhvr>
                                    </p:animEffect>
                                  </p:childTnLst>
                                </p:cTn>
                              </p:par>
                            </p:childTnLst>
                          </p:cTn>
                        </p:par>
                        <p:par>
                          <p:cTn id="76" fill="hold">
                            <p:stCondLst>
                              <p:cond delay="5000"/>
                            </p:stCondLst>
                            <p:childTnLst>
                              <p:par>
                                <p:cTn id="77" presetID="10" presetClass="entr" presetSubtype="0" fill="hold" nodeType="after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animEffect transition="in" filter="fade">
                                      <p:cBhvr>
                                        <p:cTn id="79" dur="500"/>
                                        <p:tgtEl>
                                          <p:spTgt spid="6">
                                            <p:txEl>
                                              <p:pRg st="10" end="10"/>
                                            </p:txEl>
                                          </p:spTgt>
                                        </p:tgtEl>
                                      </p:cBhvr>
                                    </p:animEffect>
                                  </p:childTnLst>
                                </p:cTn>
                              </p:par>
                            </p:childTnLst>
                          </p:cTn>
                        </p:par>
                        <p:par>
                          <p:cTn id="80" fill="hold">
                            <p:stCondLst>
                              <p:cond delay="5500"/>
                            </p:stCondLst>
                            <p:childTnLst>
                              <p:par>
                                <p:cTn id="81" presetID="10" presetClass="entr" presetSubtype="0" fill="hold" nodeType="after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animEffect transition="in" filter="fade">
                                      <p:cBhvr>
                                        <p:cTn id="83" dur="500"/>
                                        <p:tgtEl>
                                          <p:spTgt spid="6">
                                            <p:txEl>
                                              <p:pRg st="11" end="11"/>
                                            </p:txEl>
                                          </p:spTgt>
                                        </p:tgtEl>
                                      </p:cBhvr>
                                    </p:animEffect>
                                  </p:childTnLst>
                                </p:cTn>
                              </p:par>
                            </p:childTnLst>
                          </p:cTn>
                        </p:par>
                        <p:par>
                          <p:cTn id="84" fill="hold">
                            <p:stCondLst>
                              <p:cond delay="6000"/>
                            </p:stCondLst>
                            <p:childTnLst>
                              <p:par>
                                <p:cTn id="85" presetID="10" presetClass="entr" presetSubtype="0" fill="hold" nodeType="after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animEffect transition="in" filter="fade">
                                      <p:cBhvr>
                                        <p:cTn id="87" dur="500"/>
                                        <p:tgtEl>
                                          <p:spTgt spid="6">
                                            <p:txEl>
                                              <p:pRg st="12" end="12"/>
                                            </p:txEl>
                                          </p:spTgt>
                                        </p:tgtEl>
                                      </p:cBhvr>
                                    </p:animEffect>
                                  </p:childTnLst>
                                </p:cTn>
                              </p:par>
                            </p:childTnLst>
                          </p:cTn>
                        </p:par>
                        <p:par>
                          <p:cTn id="88" fill="hold">
                            <p:stCondLst>
                              <p:cond delay="6500"/>
                            </p:stCondLst>
                            <p:childTnLst>
                              <p:par>
                                <p:cTn id="89" presetID="10" presetClass="entr" presetSubtype="0" fill="hold" nodeType="afterEffect">
                                  <p:stCondLst>
                                    <p:cond delay="0"/>
                                  </p:stCondLst>
                                  <p:childTnLst>
                                    <p:set>
                                      <p:cBhvr>
                                        <p:cTn id="90" dur="1" fill="hold">
                                          <p:stCondLst>
                                            <p:cond delay="0"/>
                                          </p:stCondLst>
                                        </p:cTn>
                                        <p:tgtEl>
                                          <p:spTgt spid="6">
                                            <p:txEl>
                                              <p:pRg st="13" end="13"/>
                                            </p:txEl>
                                          </p:spTgt>
                                        </p:tgtEl>
                                        <p:attrNameLst>
                                          <p:attrName>style.visibility</p:attrName>
                                        </p:attrNameLst>
                                      </p:cBhvr>
                                      <p:to>
                                        <p:strVal val="visible"/>
                                      </p:to>
                                    </p:set>
                                    <p:animEffect transition="in" filter="fade">
                                      <p:cBhvr>
                                        <p:cTn id="91" dur="500"/>
                                        <p:tgtEl>
                                          <p:spTgt spid="6">
                                            <p:txEl>
                                              <p:pRg st="13" end="13"/>
                                            </p:txEl>
                                          </p:spTgt>
                                        </p:tgtEl>
                                      </p:cBhvr>
                                    </p:animEffect>
                                  </p:childTnLst>
                                </p:cTn>
                              </p:par>
                            </p:childTnLst>
                          </p:cTn>
                        </p:par>
                        <p:par>
                          <p:cTn id="92" fill="hold">
                            <p:stCondLst>
                              <p:cond delay="7000"/>
                            </p:stCondLst>
                            <p:childTnLst>
                              <p:par>
                                <p:cTn id="93" presetID="10" presetClass="entr" presetSubtype="0" fill="hold" nodeType="afterEffect">
                                  <p:stCondLst>
                                    <p:cond delay="0"/>
                                  </p:stCondLst>
                                  <p:childTnLst>
                                    <p:set>
                                      <p:cBhvr>
                                        <p:cTn id="94" dur="1" fill="hold">
                                          <p:stCondLst>
                                            <p:cond delay="0"/>
                                          </p:stCondLst>
                                        </p:cTn>
                                        <p:tgtEl>
                                          <p:spTgt spid="6">
                                            <p:txEl>
                                              <p:pRg st="14" end="14"/>
                                            </p:txEl>
                                          </p:spTgt>
                                        </p:tgtEl>
                                        <p:attrNameLst>
                                          <p:attrName>style.visibility</p:attrName>
                                        </p:attrNameLst>
                                      </p:cBhvr>
                                      <p:to>
                                        <p:strVal val="visible"/>
                                      </p:to>
                                    </p:set>
                                    <p:animEffect transition="in" filter="fade">
                                      <p:cBhvr>
                                        <p:cTn id="95" dur="500"/>
                                        <p:tgtEl>
                                          <p:spTgt spid="6">
                                            <p:txEl>
                                              <p:pRg st="14" end="14"/>
                                            </p:txEl>
                                          </p:spTgt>
                                        </p:tgtEl>
                                      </p:cBhvr>
                                    </p:animEffect>
                                  </p:childTnLst>
                                </p:cTn>
                              </p:par>
                            </p:childTnLst>
                          </p:cTn>
                        </p:par>
                        <p:par>
                          <p:cTn id="96" fill="hold">
                            <p:stCondLst>
                              <p:cond delay="7500"/>
                            </p:stCondLst>
                            <p:childTnLst>
                              <p:par>
                                <p:cTn id="97" presetID="10" presetClass="entr" presetSubtype="0" fill="hold" nodeType="afterEffect">
                                  <p:stCondLst>
                                    <p:cond delay="0"/>
                                  </p:stCondLst>
                                  <p:childTnLst>
                                    <p:set>
                                      <p:cBhvr>
                                        <p:cTn id="98" dur="1" fill="hold">
                                          <p:stCondLst>
                                            <p:cond delay="0"/>
                                          </p:stCondLst>
                                        </p:cTn>
                                        <p:tgtEl>
                                          <p:spTgt spid="6">
                                            <p:txEl>
                                              <p:pRg st="15" end="15"/>
                                            </p:txEl>
                                          </p:spTgt>
                                        </p:tgtEl>
                                        <p:attrNameLst>
                                          <p:attrName>style.visibility</p:attrName>
                                        </p:attrNameLst>
                                      </p:cBhvr>
                                      <p:to>
                                        <p:strVal val="visible"/>
                                      </p:to>
                                    </p:set>
                                    <p:animEffect transition="in" filter="fade">
                                      <p:cBhvr>
                                        <p:cTn id="99" dur="500"/>
                                        <p:tgtEl>
                                          <p:spTgt spid="6">
                                            <p:txEl>
                                              <p:pRg st="15" end="15"/>
                                            </p:txEl>
                                          </p:spTgt>
                                        </p:tgtEl>
                                      </p:cBhvr>
                                    </p:animEffect>
                                  </p:childTnLst>
                                </p:cTn>
                              </p:par>
                            </p:childTnLst>
                          </p:cTn>
                        </p:par>
                        <p:par>
                          <p:cTn id="100" fill="hold">
                            <p:stCondLst>
                              <p:cond delay="8000"/>
                            </p:stCondLst>
                            <p:childTnLst>
                              <p:par>
                                <p:cTn id="101" presetID="10" presetClass="entr" presetSubtype="0" fill="hold" nodeType="after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animEffect transition="in" filter="fade">
                                      <p:cBhvr>
                                        <p:cTn id="103" dur="500"/>
                                        <p:tgtEl>
                                          <p:spTgt spid="6">
                                            <p:txEl>
                                              <p:pRg st="16" end="16"/>
                                            </p:txEl>
                                          </p:spTgt>
                                        </p:tgtEl>
                                      </p:cBhvr>
                                    </p:animEffect>
                                  </p:childTnLst>
                                </p:cTn>
                              </p:par>
                            </p:childTnLst>
                          </p:cTn>
                        </p:par>
                        <p:par>
                          <p:cTn id="104" fill="hold">
                            <p:stCondLst>
                              <p:cond delay="8500"/>
                            </p:stCondLst>
                            <p:childTnLst>
                              <p:par>
                                <p:cTn id="105" presetID="10" presetClass="entr" presetSubtype="0" fill="hold" nodeType="afterEffect">
                                  <p:stCondLst>
                                    <p:cond delay="0"/>
                                  </p:stCondLst>
                                  <p:childTnLst>
                                    <p:set>
                                      <p:cBhvr>
                                        <p:cTn id="106" dur="1" fill="hold">
                                          <p:stCondLst>
                                            <p:cond delay="0"/>
                                          </p:stCondLst>
                                        </p:cTn>
                                        <p:tgtEl>
                                          <p:spTgt spid="6">
                                            <p:txEl>
                                              <p:pRg st="17" end="17"/>
                                            </p:txEl>
                                          </p:spTgt>
                                        </p:tgtEl>
                                        <p:attrNameLst>
                                          <p:attrName>style.visibility</p:attrName>
                                        </p:attrNameLst>
                                      </p:cBhvr>
                                      <p:to>
                                        <p:strVal val="visible"/>
                                      </p:to>
                                    </p:set>
                                    <p:animEffect transition="in" filter="fade">
                                      <p:cBhvr>
                                        <p:cTn id="10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77900" y="0"/>
            <a:ext cx="9372600" cy="6864439"/>
          </a:xfrm>
          <a:prstGeom prst="rect">
            <a:avLst/>
          </a:prstGeom>
        </p:spPr>
      </p:pic>
    </p:spTree>
    <p:extLst>
      <p:ext uri="{BB962C8B-B14F-4D97-AF65-F5344CB8AC3E}">
        <p14:creationId xmlns:p14="http://schemas.microsoft.com/office/powerpoint/2010/main" val="30032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a:t>
            </a:r>
            <a:endParaRPr lang="en-IN" dirty="0"/>
          </a:p>
        </p:txBody>
      </p:sp>
      <p:sp>
        <p:nvSpPr>
          <p:cNvPr id="3" name="Text Placeholder 2"/>
          <p:cNvSpPr>
            <a:spLocks noGrp="1"/>
          </p:cNvSpPr>
          <p:nvPr>
            <p:ph type="body" idx="1"/>
          </p:nvPr>
        </p:nvSpPr>
        <p:spPr/>
        <p:txBody>
          <a:bodyPr/>
          <a:lstStyle/>
          <a:p>
            <a:r>
              <a:rPr lang="en-IN" dirty="0" smtClean="0"/>
              <a:t>Distance Function</a:t>
            </a:r>
            <a:endParaRPr lang="en-IN" dirty="0"/>
          </a:p>
        </p:txBody>
      </p:sp>
      <p:sp>
        <p:nvSpPr>
          <p:cNvPr id="4" name="Content Placeholder 3"/>
          <p:cNvSpPr>
            <a:spLocks noGrp="1"/>
          </p:cNvSpPr>
          <p:nvPr>
            <p:ph sz="half" idx="2"/>
          </p:nvPr>
        </p:nvSpPr>
        <p:spPr>
          <a:xfrm>
            <a:off x="1103312" y="2793364"/>
            <a:ext cx="4396339" cy="1384300"/>
          </a:xfrm>
        </p:spPr>
        <p:txBody>
          <a:bodyPr>
            <a:normAutofit/>
          </a:bodyPr>
          <a:lstStyle/>
          <a:p>
            <a:r>
              <a:rPr lang="en-IN" dirty="0" smtClean="0"/>
              <a:t>To determine the distance between two nodes in a tree, we need their respective levels and the levels of their LCA</a:t>
            </a:r>
          </a:p>
        </p:txBody>
      </p:sp>
      <p:sp>
        <p:nvSpPr>
          <p:cNvPr id="5" name="Text Placeholder 4"/>
          <p:cNvSpPr>
            <a:spLocks noGrp="1"/>
          </p:cNvSpPr>
          <p:nvPr>
            <p:ph type="body" sz="quarter" idx="3"/>
          </p:nvPr>
        </p:nvSpPr>
        <p:spPr/>
        <p:txBody>
          <a:bodyPr/>
          <a:lstStyle/>
          <a:p>
            <a:r>
              <a:rPr lang="en-IN" dirty="0" smtClean="0"/>
              <a:t>Example Code</a:t>
            </a:r>
            <a:endParaRPr lang="en-IN" dirty="0"/>
          </a:p>
        </p:txBody>
      </p:sp>
      <p:sp>
        <p:nvSpPr>
          <p:cNvPr id="6" name="Content Placeholder 5"/>
          <p:cNvSpPr>
            <a:spLocks noGrp="1"/>
          </p:cNvSpPr>
          <p:nvPr>
            <p:ph sz="quarter" idx="4"/>
          </p:nvPr>
        </p:nvSpPr>
        <p:spPr>
          <a:xfrm>
            <a:off x="5654494" y="2774950"/>
            <a:ext cx="5762805" cy="1384300"/>
          </a:xfrm>
        </p:spPr>
        <p:txBody>
          <a:bodyPr>
            <a:normAutofit lnSpcReduction="10000"/>
          </a:bodyPr>
          <a:lstStyle/>
          <a:p>
            <a:pPr marL="0" indent="0">
              <a:lnSpc>
                <a:spcPct val="120000"/>
              </a:lnSpc>
              <a:spcBef>
                <a:spcPts val="0"/>
              </a:spcBef>
              <a:buNone/>
            </a:pPr>
            <a:r>
              <a:rPr lang="en-IN" dirty="0" err="1" smtClean="0"/>
              <a:t>ll</a:t>
            </a:r>
            <a:r>
              <a:rPr lang="en-IN" dirty="0" smtClean="0"/>
              <a:t> </a:t>
            </a:r>
            <a:r>
              <a:rPr lang="en-IN" dirty="0" err="1"/>
              <a:t>dist</a:t>
            </a:r>
            <a:r>
              <a:rPr lang="en-IN" dirty="0"/>
              <a:t>(</a:t>
            </a:r>
            <a:r>
              <a:rPr lang="en-IN" dirty="0" err="1"/>
              <a:t>ll</a:t>
            </a:r>
            <a:r>
              <a:rPr lang="en-IN" dirty="0"/>
              <a:t> a, </a:t>
            </a:r>
            <a:r>
              <a:rPr lang="en-IN" dirty="0" err="1"/>
              <a:t>ll</a:t>
            </a:r>
            <a:r>
              <a:rPr lang="en-IN" dirty="0"/>
              <a:t> b)</a:t>
            </a:r>
          </a:p>
          <a:p>
            <a:pPr marL="0" indent="0">
              <a:lnSpc>
                <a:spcPct val="120000"/>
              </a:lnSpc>
              <a:spcBef>
                <a:spcPts val="0"/>
              </a:spcBef>
              <a:buNone/>
            </a:pPr>
            <a:r>
              <a:rPr lang="en-IN" dirty="0"/>
              <a:t>{</a:t>
            </a:r>
          </a:p>
          <a:p>
            <a:pPr marL="0" indent="0">
              <a:lnSpc>
                <a:spcPct val="120000"/>
              </a:lnSpc>
              <a:spcBef>
                <a:spcPts val="0"/>
              </a:spcBef>
              <a:buNone/>
            </a:pPr>
            <a:r>
              <a:rPr lang="en-IN" dirty="0"/>
              <a:t>	return level[a] + level[b] - 2*level[</a:t>
            </a:r>
            <a:r>
              <a:rPr lang="en-IN" dirty="0" err="1"/>
              <a:t>lca</a:t>
            </a:r>
            <a:r>
              <a:rPr lang="en-IN" dirty="0"/>
              <a:t>(</a:t>
            </a:r>
            <a:r>
              <a:rPr lang="en-IN" dirty="0" err="1"/>
              <a:t>a,b</a:t>
            </a:r>
            <a:r>
              <a:rPr lang="en-IN" dirty="0"/>
              <a:t>)];</a:t>
            </a:r>
          </a:p>
          <a:p>
            <a:pPr marL="0" indent="0">
              <a:lnSpc>
                <a:spcPct val="120000"/>
              </a:lnSpc>
              <a:spcBef>
                <a:spcPts val="0"/>
              </a:spcBef>
              <a:buNone/>
            </a:pPr>
            <a:r>
              <a:rPr lang="en-IN" dirty="0"/>
              <a:t>}</a:t>
            </a:r>
          </a:p>
        </p:txBody>
      </p:sp>
      <p:sp>
        <p:nvSpPr>
          <p:cNvPr id="7" name="TextBox 6"/>
          <p:cNvSpPr txBox="1"/>
          <p:nvPr/>
        </p:nvSpPr>
        <p:spPr>
          <a:xfrm>
            <a:off x="802300" y="5055552"/>
            <a:ext cx="9704389" cy="830997"/>
          </a:xfrm>
          <a:prstGeom prst="rect">
            <a:avLst/>
          </a:prstGeom>
          <a:noFill/>
        </p:spPr>
        <p:txBody>
          <a:bodyPr wrap="square" rtlCol="0">
            <a:spAutoFit/>
          </a:bodyPr>
          <a:lstStyle/>
          <a:p>
            <a:pPr algn="ctr"/>
            <a:r>
              <a:rPr lang="en-IN" sz="2400" dirty="0" err="1">
                <a:solidFill>
                  <a:srgbClr val="92D050"/>
                </a:solidFill>
              </a:rPr>
              <a:t>Dist</a:t>
            </a:r>
            <a:r>
              <a:rPr lang="en-IN" sz="2400" dirty="0">
                <a:solidFill>
                  <a:srgbClr val="92D050"/>
                </a:solidFill>
              </a:rPr>
              <a:t>( a, b) = Level[a] + Level[b] – 2*Level[LCA(a, b)]</a:t>
            </a:r>
          </a:p>
          <a:p>
            <a:pPr algn="ctr"/>
            <a:endParaRPr lang="en-IN" sz="2400" dirty="0">
              <a:solidFill>
                <a:srgbClr val="92D050"/>
              </a:solidFill>
            </a:endParaRPr>
          </a:p>
        </p:txBody>
      </p:sp>
    </p:spTree>
    <p:extLst>
      <p:ext uri="{BB962C8B-B14F-4D97-AF65-F5344CB8AC3E}">
        <p14:creationId xmlns:p14="http://schemas.microsoft.com/office/powerpoint/2010/main" val="41440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500"/>
                                        <p:tgtEl>
                                          <p:spTgt spid="6">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84638" y="1871365"/>
            <a:ext cx="6412523" cy="4851400"/>
          </a:xfrm>
        </p:spPr>
        <p:txBody>
          <a:bodyPr>
            <a:normAutofit fontScale="92500"/>
          </a:bodyPr>
          <a:lstStyle/>
          <a:p>
            <a:r>
              <a:rPr lang="en-IN" dirty="0" smtClean="0"/>
              <a:t>The decompose function takes two parameters : </a:t>
            </a:r>
            <a:r>
              <a:rPr lang="en-IN" dirty="0" smtClean="0">
                <a:solidFill>
                  <a:srgbClr val="FFFF00"/>
                </a:solidFill>
              </a:rPr>
              <a:t>the root of the current tree</a:t>
            </a:r>
            <a:r>
              <a:rPr lang="en-IN" dirty="0" smtClean="0"/>
              <a:t>, and </a:t>
            </a:r>
            <a:r>
              <a:rPr lang="en-IN" dirty="0" smtClean="0">
                <a:solidFill>
                  <a:srgbClr val="FFFF00"/>
                </a:solidFill>
              </a:rPr>
              <a:t>the parent centroid</a:t>
            </a:r>
            <a:r>
              <a:rPr lang="en-IN" dirty="0" smtClean="0"/>
              <a:t>. If the current tree is the whole original tree, then the parent will be -1</a:t>
            </a:r>
          </a:p>
          <a:p>
            <a:r>
              <a:rPr lang="en-IN" dirty="0" smtClean="0"/>
              <a:t>To Decompose the current tree, we first find the size of the tree and each subtree, using helper function</a:t>
            </a:r>
          </a:p>
          <a:p>
            <a:r>
              <a:rPr lang="en-IN" dirty="0" smtClean="0"/>
              <a:t>Then we find the centroid using another helper function</a:t>
            </a:r>
          </a:p>
          <a:p>
            <a:r>
              <a:rPr lang="en-IN" dirty="0" smtClean="0"/>
              <a:t>We set the parent of the current centroid as the parent in the parameter</a:t>
            </a:r>
          </a:p>
          <a:p>
            <a:r>
              <a:rPr lang="en-IN" dirty="0" smtClean="0"/>
              <a:t>We then delete the  current centroid’s connections from all of it’s connections in the original tree (parent and children)</a:t>
            </a:r>
          </a:p>
          <a:p>
            <a:r>
              <a:rPr lang="en-IN" dirty="0" smtClean="0"/>
              <a:t>We call decompose for each of the connections of the found centroid, passing the connected node as the root, and the found centroid as the parent</a:t>
            </a:r>
          </a:p>
          <a:p>
            <a:r>
              <a:rPr lang="en-IN" dirty="0" smtClean="0"/>
              <a:t>The function </a:t>
            </a:r>
            <a:r>
              <a:rPr lang="en-IN" dirty="0" err="1" smtClean="0"/>
              <a:t>recurses</a:t>
            </a:r>
            <a:r>
              <a:rPr lang="en-IN" dirty="0" smtClean="0"/>
              <a:t> till decomposition is complete</a:t>
            </a:r>
          </a:p>
        </p:txBody>
      </p:sp>
      <p:sp>
        <p:nvSpPr>
          <p:cNvPr id="11" name="TextBox 10"/>
          <p:cNvSpPr txBox="1"/>
          <p:nvPr/>
        </p:nvSpPr>
        <p:spPr>
          <a:xfrm>
            <a:off x="6985000" y="2006600"/>
            <a:ext cx="4419600" cy="3970318"/>
          </a:xfrm>
          <a:prstGeom prst="rect">
            <a:avLst/>
          </a:prstGeom>
          <a:noFill/>
        </p:spPr>
        <p:txBody>
          <a:bodyPr wrap="square" rtlCol="0">
            <a:spAutoFit/>
          </a:bodyPr>
          <a:lstStyle/>
          <a:p>
            <a:r>
              <a:rPr lang="en-IN" dirty="0"/>
              <a:t>void decompose(</a:t>
            </a:r>
            <a:r>
              <a:rPr lang="en-IN" dirty="0" err="1"/>
              <a:t>ll</a:t>
            </a:r>
            <a:r>
              <a:rPr lang="en-IN" dirty="0"/>
              <a:t> root, </a:t>
            </a:r>
            <a:r>
              <a:rPr lang="en-IN" dirty="0" err="1"/>
              <a:t>ll</a:t>
            </a:r>
            <a:r>
              <a:rPr lang="en-IN" dirty="0"/>
              <a:t> par)</a:t>
            </a:r>
          </a:p>
          <a:p>
            <a:r>
              <a:rPr lang="en-IN" dirty="0"/>
              <a:t>{</a:t>
            </a:r>
          </a:p>
          <a:p>
            <a:r>
              <a:rPr lang="en-IN" dirty="0"/>
              <a:t>	</a:t>
            </a:r>
            <a:r>
              <a:rPr lang="en-IN" dirty="0" err="1"/>
              <a:t>n_nodes</a:t>
            </a:r>
            <a:r>
              <a:rPr lang="en-IN" dirty="0"/>
              <a:t> = 0;</a:t>
            </a:r>
          </a:p>
          <a:p>
            <a:r>
              <a:rPr lang="en-IN" dirty="0"/>
              <a:t>	</a:t>
            </a:r>
            <a:r>
              <a:rPr lang="en-IN" dirty="0" err="1"/>
              <a:t>dfs_s</a:t>
            </a:r>
            <a:r>
              <a:rPr lang="en-IN" dirty="0"/>
              <a:t>(root, par);</a:t>
            </a:r>
          </a:p>
          <a:p>
            <a:r>
              <a:rPr lang="en-IN" dirty="0"/>
              <a:t>	</a:t>
            </a:r>
            <a:r>
              <a:rPr lang="en-IN" dirty="0" err="1"/>
              <a:t>ll</a:t>
            </a:r>
            <a:r>
              <a:rPr lang="en-IN" dirty="0"/>
              <a:t> </a:t>
            </a:r>
            <a:r>
              <a:rPr lang="en-IN" dirty="0" err="1"/>
              <a:t>centr</a:t>
            </a:r>
            <a:r>
              <a:rPr lang="en-IN" dirty="0"/>
              <a:t> = </a:t>
            </a:r>
            <a:r>
              <a:rPr lang="en-IN" dirty="0" err="1"/>
              <a:t>dfs_c</a:t>
            </a:r>
            <a:r>
              <a:rPr lang="en-IN" dirty="0"/>
              <a:t>(root, par);</a:t>
            </a:r>
          </a:p>
          <a:p>
            <a:r>
              <a:rPr lang="en-IN" dirty="0"/>
              <a:t>	</a:t>
            </a:r>
            <a:r>
              <a:rPr lang="en-IN" dirty="0" err="1"/>
              <a:t>c_par</a:t>
            </a:r>
            <a:r>
              <a:rPr lang="en-IN" dirty="0"/>
              <a:t>[</a:t>
            </a:r>
            <a:r>
              <a:rPr lang="en-IN" dirty="0" err="1"/>
              <a:t>centr</a:t>
            </a:r>
            <a:r>
              <a:rPr lang="en-IN" dirty="0"/>
              <a:t>] = par;</a:t>
            </a:r>
          </a:p>
          <a:p>
            <a:r>
              <a:rPr lang="en-IN" dirty="0"/>
              <a:t>	for(auto it = conn[</a:t>
            </a:r>
            <a:r>
              <a:rPr lang="en-IN" dirty="0" err="1"/>
              <a:t>centr</a:t>
            </a:r>
            <a:r>
              <a:rPr lang="en-IN" dirty="0"/>
              <a:t>].begin(); it != conn[</a:t>
            </a:r>
            <a:r>
              <a:rPr lang="en-IN" dirty="0" err="1"/>
              <a:t>centr</a:t>
            </a:r>
            <a:r>
              <a:rPr lang="en-IN" dirty="0"/>
              <a:t>].end(); it++)</a:t>
            </a:r>
          </a:p>
          <a:p>
            <a:r>
              <a:rPr lang="en-IN" dirty="0"/>
              <a:t>	{</a:t>
            </a:r>
          </a:p>
          <a:p>
            <a:r>
              <a:rPr lang="en-IN" dirty="0"/>
              <a:t>		conn[*it].erase(</a:t>
            </a:r>
            <a:r>
              <a:rPr lang="en-IN" dirty="0" err="1"/>
              <a:t>centr</a:t>
            </a:r>
            <a:r>
              <a:rPr lang="en-IN" dirty="0"/>
              <a:t>);</a:t>
            </a:r>
          </a:p>
          <a:p>
            <a:r>
              <a:rPr lang="en-IN" dirty="0"/>
              <a:t>		decompose(*it, </a:t>
            </a:r>
            <a:r>
              <a:rPr lang="en-IN" dirty="0" err="1"/>
              <a:t>centr</a:t>
            </a:r>
            <a:r>
              <a:rPr lang="en-IN" dirty="0"/>
              <a:t>);</a:t>
            </a:r>
          </a:p>
          <a:p>
            <a:r>
              <a:rPr lang="en-IN" dirty="0"/>
              <a:t>	}</a:t>
            </a:r>
          </a:p>
          <a:p>
            <a:r>
              <a:rPr lang="en-IN" dirty="0"/>
              <a:t>	conn[</a:t>
            </a:r>
            <a:r>
              <a:rPr lang="en-IN" dirty="0" err="1"/>
              <a:t>centr</a:t>
            </a:r>
            <a:r>
              <a:rPr lang="en-IN" dirty="0"/>
              <a:t>].clear();</a:t>
            </a:r>
          </a:p>
          <a:p>
            <a:r>
              <a:rPr lang="en-IN" dirty="0"/>
              <a:t>}</a:t>
            </a:r>
          </a:p>
        </p:txBody>
      </p:sp>
      <p:sp>
        <p:nvSpPr>
          <p:cNvPr id="12" name="TextBox 11"/>
          <p:cNvSpPr txBox="1"/>
          <p:nvPr/>
        </p:nvSpPr>
        <p:spPr>
          <a:xfrm>
            <a:off x="203199" y="1409700"/>
            <a:ext cx="6006123" cy="461665"/>
          </a:xfrm>
          <a:prstGeom prst="rect">
            <a:avLst/>
          </a:prstGeom>
          <a:noFill/>
        </p:spPr>
        <p:txBody>
          <a:bodyPr wrap="square" rtlCol="0">
            <a:spAutoFit/>
          </a:bodyPr>
          <a:lstStyle/>
          <a:p>
            <a:pPr algn="ctr"/>
            <a:r>
              <a:rPr lang="en-IN" sz="2400" b="1" dirty="0" smtClean="0"/>
              <a:t>Decompose Function</a:t>
            </a:r>
            <a:endParaRPr lang="en-IN" sz="2400" b="1" dirty="0"/>
          </a:p>
        </p:txBody>
      </p:sp>
      <p:sp>
        <p:nvSpPr>
          <p:cNvPr id="13" name="TextBox 12"/>
          <p:cNvSpPr txBox="1"/>
          <p:nvPr/>
        </p:nvSpPr>
        <p:spPr>
          <a:xfrm>
            <a:off x="6985000" y="1544935"/>
            <a:ext cx="4241800" cy="461665"/>
          </a:xfrm>
          <a:prstGeom prst="rect">
            <a:avLst/>
          </a:prstGeom>
          <a:noFill/>
        </p:spPr>
        <p:txBody>
          <a:bodyPr wrap="square" rtlCol="0">
            <a:spAutoFit/>
          </a:bodyPr>
          <a:lstStyle/>
          <a:p>
            <a:pPr algn="ctr"/>
            <a:r>
              <a:rPr lang="en-IN" sz="2400" b="1" dirty="0" smtClean="0"/>
              <a:t>Example Code</a:t>
            </a:r>
            <a:endParaRPr lang="en-IN" sz="2400" b="1" dirty="0"/>
          </a:p>
        </p:txBody>
      </p:sp>
      <p:sp>
        <p:nvSpPr>
          <p:cNvPr id="8" name="Title 1"/>
          <p:cNvSpPr>
            <a:spLocks noGrp="1"/>
          </p:cNvSpPr>
          <p:nvPr>
            <p:ph type="title"/>
          </p:nvPr>
        </p:nvSpPr>
        <p:spPr>
          <a:xfrm>
            <a:off x="887411" y="184693"/>
            <a:ext cx="9404723" cy="854430"/>
          </a:xfrm>
        </p:spPr>
        <p:txBody>
          <a:bodyPr/>
          <a:lstStyle/>
          <a:p>
            <a:pPr algn="ctr"/>
            <a:r>
              <a:rPr lang="en-IN" dirty="0" smtClean="0"/>
              <a:t>Decomposition</a:t>
            </a:r>
            <a:endParaRPr lang="en-IN" dirty="0"/>
          </a:p>
        </p:txBody>
      </p:sp>
    </p:spTree>
    <p:extLst>
      <p:ext uri="{BB962C8B-B14F-4D97-AF65-F5344CB8AC3E}">
        <p14:creationId xmlns:p14="http://schemas.microsoft.com/office/powerpoint/2010/main" val="42561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411" y="184693"/>
            <a:ext cx="9404723" cy="854430"/>
          </a:xfrm>
        </p:spPr>
        <p:txBody>
          <a:bodyPr/>
          <a:lstStyle/>
          <a:p>
            <a:pPr algn="ctr"/>
            <a:r>
              <a:rPr lang="en-IN" dirty="0" smtClean="0"/>
              <a:t>Decomposition</a:t>
            </a:r>
            <a:endParaRPr lang="en-IN" dirty="0"/>
          </a:p>
        </p:txBody>
      </p:sp>
      <p:sp>
        <p:nvSpPr>
          <p:cNvPr id="4" name="Content Placeholder 3"/>
          <p:cNvSpPr>
            <a:spLocks noGrp="1"/>
          </p:cNvSpPr>
          <p:nvPr>
            <p:ph sz="half" idx="2"/>
          </p:nvPr>
        </p:nvSpPr>
        <p:spPr>
          <a:xfrm>
            <a:off x="293077" y="1104900"/>
            <a:ext cx="10781323" cy="1968500"/>
          </a:xfrm>
        </p:spPr>
        <p:txBody>
          <a:bodyPr>
            <a:normAutofit/>
          </a:bodyPr>
          <a:lstStyle/>
          <a:p>
            <a:r>
              <a:rPr lang="en-IN" dirty="0" smtClean="0"/>
              <a:t>We have to perform two </a:t>
            </a:r>
            <a:r>
              <a:rPr lang="en-IN" dirty="0" err="1" smtClean="0"/>
              <a:t>dfs</a:t>
            </a:r>
            <a:r>
              <a:rPr lang="en-IN" dirty="0"/>
              <a:t> </a:t>
            </a:r>
            <a:r>
              <a:rPr lang="en-IN" dirty="0" smtClean="0"/>
              <a:t>per centroid</a:t>
            </a:r>
          </a:p>
          <a:p>
            <a:r>
              <a:rPr lang="en-IN" dirty="0" smtClean="0"/>
              <a:t>First </a:t>
            </a:r>
            <a:r>
              <a:rPr lang="en-IN" dirty="0" err="1" smtClean="0"/>
              <a:t>dfs</a:t>
            </a:r>
            <a:r>
              <a:rPr lang="en-IN" dirty="0" smtClean="0"/>
              <a:t> roots the tree at current node, and finds the size of the tree and </a:t>
            </a:r>
            <a:r>
              <a:rPr lang="en-IN" dirty="0" err="1" smtClean="0"/>
              <a:t>parallelly</a:t>
            </a:r>
            <a:r>
              <a:rPr lang="en-IN" dirty="0" smtClean="0"/>
              <a:t>, the size of subtrees under all nodes</a:t>
            </a:r>
          </a:p>
          <a:p>
            <a:r>
              <a:rPr lang="en-IN" dirty="0" smtClean="0"/>
              <a:t>Second </a:t>
            </a:r>
            <a:r>
              <a:rPr lang="en-IN" dirty="0" err="1" smtClean="0"/>
              <a:t>dfs</a:t>
            </a:r>
            <a:r>
              <a:rPr lang="en-IN" dirty="0" smtClean="0"/>
              <a:t> finds the centroid of the tree rooted at current node based on the sizes calculated by the previous </a:t>
            </a:r>
            <a:r>
              <a:rPr lang="en-IN" dirty="0" err="1" smtClean="0"/>
              <a:t>dfs</a:t>
            </a:r>
            <a:endParaRPr lang="en-IN" dirty="0" smtClean="0"/>
          </a:p>
        </p:txBody>
      </p:sp>
      <p:sp>
        <p:nvSpPr>
          <p:cNvPr id="9" name="TextBox 8"/>
          <p:cNvSpPr txBox="1"/>
          <p:nvPr/>
        </p:nvSpPr>
        <p:spPr>
          <a:xfrm>
            <a:off x="293077" y="3073400"/>
            <a:ext cx="5815623" cy="3046988"/>
          </a:xfrm>
          <a:prstGeom prst="rect">
            <a:avLst/>
          </a:prstGeom>
          <a:noFill/>
        </p:spPr>
        <p:txBody>
          <a:bodyPr wrap="square" rtlCol="0">
            <a:spAutoFit/>
          </a:bodyPr>
          <a:lstStyle/>
          <a:p>
            <a:r>
              <a:rPr lang="en-IN" sz="1600" dirty="0"/>
              <a:t>void </a:t>
            </a:r>
            <a:r>
              <a:rPr lang="en-IN" sz="1600" dirty="0" err="1"/>
              <a:t>dfs_s</a:t>
            </a:r>
            <a:r>
              <a:rPr lang="en-IN" sz="1600" dirty="0"/>
              <a:t>(</a:t>
            </a:r>
            <a:r>
              <a:rPr lang="en-IN" sz="1600" dirty="0" err="1"/>
              <a:t>ll</a:t>
            </a:r>
            <a:r>
              <a:rPr lang="en-IN" sz="1600" dirty="0"/>
              <a:t> u, </a:t>
            </a:r>
            <a:r>
              <a:rPr lang="en-IN" sz="1600" dirty="0" err="1"/>
              <a:t>ll</a:t>
            </a:r>
            <a:r>
              <a:rPr lang="en-IN" sz="1600" dirty="0"/>
              <a:t> p)</a:t>
            </a:r>
          </a:p>
          <a:p>
            <a:r>
              <a:rPr lang="en-IN" sz="1600" dirty="0"/>
              <a:t>{</a:t>
            </a:r>
          </a:p>
          <a:p>
            <a:r>
              <a:rPr lang="en-IN" sz="1600" dirty="0"/>
              <a:t>	</a:t>
            </a:r>
            <a:r>
              <a:rPr lang="en-IN" sz="1600" dirty="0" err="1"/>
              <a:t>n_nodes</a:t>
            </a:r>
            <a:r>
              <a:rPr lang="en-IN" sz="1600" dirty="0"/>
              <a:t>++;</a:t>
            </a:r>
          </a:p>
          <a:p>
            <a:r>
              <a:rPr lang="en-IN" sz="1600" dirty="0"/>
              <a:t>	</a:t>
            </a:r>
            <a:r>
              <a:rPr lang="en-IN" sz="1600" dirty="0" err="1"/>
              <a:t>n_size</a:t>
            </a:r>
            <a:r>
              <a:rPr lang="en-IN" sz="1600" dirty="0"/>
              <a:t>[u] = 1;</a:t>
            </a:r>
          </a:p>
          <a:p>
            <a:r>
              <a:rPr lang="en-IN" sz="1600" dirty="0"/>
              <a:t>	for(auto it = conn[u].begin(); it != conn[u].end(); it++)</a:t>
            </a:r>
          </a:p>
          <a:p>
            <a:r>
              <a:rPr lang="en-IN" sz="1600" dirty="0"/>
              <a:t>	{</a:t>
            </a:r>
          </a:p>
          <a:p>
            <a:r>
              <a:rPr lang="en-IN" sz="1600" dirty="0"/>
              <a:t>		if(*it == p)</a:t>
            </a:r>
          </a:p>
          <a:p>
            <a:r>
              <a:rPr lang="en-IN" sz="1600" dirty="0"/>
              <a:t>			continue;</a:t>
            </a:r>
          </a:p>
          <a:p>
            <a:r>
              <a:rPr lang="en-IN" sz="1600" dirty="0"/>
              <a:t>		</a:t>
            </a:r>
            <a:r>
              <a:rPr lang="en-IN" sz="1600" dirty="0" err="1"/>
              <a:t>dfs_s</a:t>
            </a:r>
            <a:r>
              <a:rPr lang="en-IN" sz="1600" dirty="0"/>
              <a:t>(*it, u);</a:t>
            </a:r>
          </a:p>
          <a:p>
            <a:r>
              <a:rPr lang="en-IN" sz="1600" dirty="0"/>
              <a:t>		</a:t>
            </a:r>
            <a:r>
              <a:rPr lang="en-IN" sz="1600" dirty="0" err="1"/>
              <a:t>n_size</a:t>
            </a:r>
            <a:r>
              <a:rPr lang="en-IN" sz="1600" dirty="0"/>
              <a:t>[u] += </a:t>
            </a:r>
            <a:r>
              <a:rPr lang="en-IN" sz="1600" dirty="0" err="1"/>
              <a:t>n_size</a:t>
            </a:r>
            <a:r>
              <a:rPr lang="en-IN" sz="1600" dirty="0"/>
              <a:t>[*it];</a:t>
            </a:r>
          </a:p>
          <a:p>
            <a:r>
              <a:rPr lang="en-IN" sz="1600" dirty="0"/>
              <a:t>	}</a:t>
            </a:r>
          </a:p>
          <a:p>
            <a:r>
              <a:rPr lang="en-IN" sz="1600" dirty="0"/>
              <a:t>}</a:t>
            </a:r>
          </a:p>
        </p:txBody>
      </p:sp>
      <p:sp>
        <p:nvSpPr>
          <p:cNvPr id="10" name="TextBox 9"/>
          <p:cNvSpPr txBox="1"/>
          <p:nvPr/>
        </p:nvSpPr>
        <p:spPr>
          <a:xfrm>
            <a:off x="6108700" y="3138078"/>
            <a:ext cx="4965700" cy="2062103"/>
          </a:xfrm>
          <a:prstGeom prst="rect">
            <a:avLst/>
          </a:prstGeom>
          <a:noFill/>
        </p:spPr>
        <p:txBody>
          <a:bodyPr wrap="square" rtlCol="0">
            <a:spAutoFit/>
          </a:bodyPr>
          <a:lstStyle/>
          <a:p>
            <a:r>
              <a:rPr lang="en-IN" sz="1600" dirty="0" err="1"/>
              <a:t>ll</a:t>
            </a:r>
            <a:r>
              <a:rPr lang="en-IN" sz="1600" dirty="0"/>
              <a:t> </a:t>
            </a:r>
            <a:r>
              <a:rPr lang="en-IN" sz="1600" dirty="0" err="1"/>
              <a:t>dfs_c</a:t>
            </a:r>
            <a:r>
              <a:rPr lang="en-IN" sz="1600" dirty="0"/>
              <a:t>(</a:t>
            </a:r>
            <a:r>
              <a:rPr lang="en-IN" sz="1600" dirty="0" err="1"/>
              <a:t>ll</a:t>
            </a:r>
            <a:r>
              <a:rPr lang="en-IN" sz="1600" dirty="0"/>
              <a:t> u, </a:t>
            </a:r>
            <a:r>
              <a:rPr lang="en-IN" sz="1600" dirty="0" err="1"/>
              <a:t>ll</a:t>
            </a:r>
            <a:r>
              <a:rPr lang="en-IN" sz="1600" dirty="0"/>
              <a:t> p)</a:t>
            </a:r>
          </a:p>
          <a:p>
            <a:r>
              <a:rPr lang="en-IN" sz="1600" dirty="0"/>
              <a:t>{</a:t>
            </a:r>
          </a:p>
          <a:p>
            <a:r>
              <a:rPr lang="en-IN" sz="1600" dirty="0"/>
              <a:t>	for(auto it = conn[u].begin(); it != conn[u].end(); it++)</a:t>
            </a:r>
          </a:p>
          <a:p>
            <a:r>
              <a:rPr lang="en-IN" sz="1600" dirty="0"/>
              <a:t>		if(*it != p &amp;&amp; </a:t>
            </a:r>
            <a:r>
              <a:rPr lang="en-IN" sz="1600" dirty="0" err="1"/>
              <a:t>n_size</a:t>
            </a:r>
            <a:r>
              <a:rPr lang="en-IN" sz="1600" dirty="0"/>
              <a:t>[*it] &gt; </a:t>
            </a:r>
            <a:r>
              <a:rPr lang="en-IN" sz="1600" dirty="0" err="1"/>
              <a:t>n_nodes</a:t>
            </a:r>
            <a:r>
              <a:rPr lang="en-IN" sz="1600" dirty="0"/>
              <a:t>/2)</a:t>
            </a:r>
          </a:p>
          <a:p>
            <a:r>
              <a:rPr lang="en-IN" sz="1600" dirty="0"/>
              <a:t>			return </a:t>
            </a:r>
            <a:r>
              <a:rPr lang="en-IN" sz="1600" dirty="0" err="1"/>
              <a:t>dfs_c</a:t>
            </a:r>
            <a:r>
              <a:rPr lang="en-IN" sz="1600" dirty="0"/>
              <a:t>(*it, u);</a:t>
            </a:r>
          </a:p>
          <a:p>
            <a:r>
              <a:rPr lang="en-IN" sz="1600" dirty="0"/>
              <a:t>	return u;</a:t>
            </a:r>
          </a:p>
          <a:p>
            <a:r>
              <a:rPr lang="en-IN" sz="1600" dirty="0"/>
              <a:t>}</a:t>
            </a:r>
          </a:p>
        </p:txBody>
      </p:sp>
    </p:spTree>
    <p:extLst>
      <p:ext uri="{BB962C8B-B14F-4D97-AF65-F5344CB8AC3E}">
        <p14:creationId xmlns:p14="http://schemas.microsoft.com/office/powerpoint/2010/main" val="94953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3955" y="-1049867"/>
            <a:ext cx="8825657" cy="1915647"/>
          </a:xfrm>
        </p:spPr>
        <p:txBody>
          <a:bodyPr/>
          <a:lstStyle/>
          <a:p>
            <a:pPr algn="ctr"/>
            <a:r>
              <a:rPr lang="en-IN" dirty="0" smtClean="0"/>
              <a:t>Sample Problem</a:t>
            </a:r>
            <a:endParaRPr lang="en-IN" dirty="0"/>
          </a:p>
        </p:txBody>
      </p:sp>
      <p:sp>
        <p:nvSpPr>
          <p:cNvPr id="10" name="TextBox 9"/>
          <p:cNvSpPr txBox="1"/>
          <p:nvPr/>
        </p:nvSpPr>
        <p:spPr>
          <a:xfrm>
            <a:off x="773955" y="1174889"/>
            <a:ext cx="9766300" cy="5755422"/>
          </a:xfrm>
          <a:prstGeom prst="rect">
            <a:avLst/>
          </a:prstGeom>
          <a:noFill/>
        </p:spPr>
        <p:txBody>
          <a:bodyPr wrap="square" rtlCol="0">
            <a:spAutoFit/>
          </a:bodyPr>
          <a:lstStyle/>
          <a:p>
            <a:r>
              <a:rPr lang="en-IN" sz="1600" dirty="0" smtClean="0"/>
              <a:t>King </a:t>
            </a:r>
            <a:r>
              <a:rPr lang="en-IN" sz="1600" dirty="0" err="1" smtClean="0"/>
              <a:t>FooBar</a:t>
            </a:r>
            <a:r>
              <a:rPr lang="en-IN" sz="1600" dirty="0" smtClean="0"/>
              <a:t> has recently invaded Void Land. Void Land consists of n cities. Since Void Land has a very cost effective and speedy transport system, it has only (n-1) undirected roads, which make it possible to reach any city from any other city. </a:t>
            </a:r>
            <a:r>
              <a:rPr lang="en-IN" sz="1600" dirty="0" err="1" smtClean="0"/>
              <a:t>FooBar</a:t>
            </a:r>
            <a:r>
              <a:rPr lang="en-IN" sz="1600" dirty="0" smtClean="0"/>
              <a:t> has to bring n generals with him in order to overlook these n cities till proper administrative officials are assigned by </a:t>
            </a:r>
            <a:r>
              <a:rPr lang="en-IN" sz="1600" dirty="0" err="1" smtClean="0"/>
              <a:t>FooBar</a:t>
            </a:r>
            <a:r>
              <a:rPr lang="en-IN" sz="1600" dirty="0" smtClean="0"/>
              <a:t>.</a:t>
            </a:r>
            <a:br>
              <a:rPr lang="en-IN" sz="1600" dirty="0" smtClean="0"/>
            </a:br>
            <a:r>
              <a:rPr lang="en-IN" sz="1600" dirty="0" smtClean="0"/>
              <a:t/>
            </a:r>
            <a:br>
              <a:rPr lang="en-IN" sz="1600" dirty="0" smtClean="0"/>
            </a:br>
            <a:r>
              <a:rPr lang="en-IN" sz="1600" dirty="0" smtClean="0"/>
              <a:t>King </a:t>
            </a:r>
            <a:r>
              <a:rPr lang="en-IN" sz="1600" dirty="0" err="1" smtClean="0"/>
              <a:t>FooBar</a:t>
            </a:r>
            <a:r>
              <a:rPr lang="en-IN" sz="1600" dirty="0" smtClean="0"/>
              <a:t> is a very suspicious person, which is natural, as he became the king of Null Land after assassinating the previous king </a:t>
            </a:r>
            <a:r>
              <a:rPr lang="en-IN" sz="1600" dirty="0" err="1" smtClean="0"/>
              <a:t>NyanCat</a:t>
            </a:r>
            <a:r>
              <a:rPr lang="en-IN" sz="1600" dirty="0" smtClean="0"/>
              <a:t>. King </a:t>
            </a:r>
            <a:r>
              <a:rPr lang="en-IN" sz="1600" dirty="0" err="1" smtClean="0"/>
              <a:t>FooBar</a:t>
            </a:r>
            <a:r>
              <a:rPr lang="en-IN" sz="1600" dirty="0" smtClean="0"/>
              <a:t> is very suspicious of his generals, and hence wants there to be no “unmonitored” contact between two generals of the same rank who are placed in any two cities in Void Land. The contact between two generals of same rank placed in two cities is “monitored” if on the shortest path between these two cities, there is </a:t>
            </a:r>
            <a:r>
              <a:rPr lang="en-IN" sz="1600" dirty="0" err="1" smtClean="0"/>
              <a:t>atleast</a:t>
            </a:r>
            <a:r>
              <a:rPr lang="en-IN" sz="1600" dirty="0" smtClean="0"/>
              <a:t> one city, whose general has a rank higher than them.</a:t>
            </a:r>
          </a:p>
          <a:p>
            <a:endParaRPr lang="en-IN" sz="1600" dirty="0"/>
          </a:p>
          <a:p>
            <a:r>
              <a:rPr lang="en-IN" sz="1600" dirty="0" smtClean="0"/>
              <a:t>The generals in </a:t>
            </a:r>
            <a:r>
              <a:rPr lang="en-IN" sz="1600" dirty="0" err="1" smtClean="0"/>
              <a:t>FooBar’s</a:t>
            </a:r>
            <a:r>
              <a:rPr lang="en-IN" sz="1600" dirty="0" smtClean="0"/>
              <a:t> army have ranks given to them specified by letters in the alphabet : There are 26 Ranks  (A to Z), such that the smaller alphabet has higher rank. Also, there are infinitely many generals in Null Land with each rank.</a:t>
            </a:r>
          </a:p>
          <a:p>
            <a:endParaRPr lang="en-IN" sz="1600" dirty="0"/>
          </a:p>
          <a:p>
            <a:r>
              <a:rPr lang="en-IN" sz="1600" dirty="0" smtClean="0"/>
              <a:t>The input gives first n (2 &lt; n &lt; 10</a:t>
            </a:r>
            <a:r>
              <a:rPr lang="en-IN" sz="1600" baseline="30000" dirty="0" smtClean="0"/>
              <a:t>5</a:t>
            </a:r>
            <a:r>
              <a:rPr lang="en-IN" sz="1600" dirty="0" smtClean="0"/>
              <a:t>). Then (n-1) lines follow, each having  a, b (1 &lt;= a, b &lt;= n, a != b) : signifying that there is an undirected road between a and b. It is guaranteed that the given roads satisfy the conditions in the first paragraph.</a:t>
            </a:r>
          </a:p>
          <a:p>
            <a:endParaRPr lang="en-IN" sz="1600" dirty="0" smtClean="0"/>
          </a:p>
          <a:p>
            <a:r>
              <a:rPr lang="en-IN" sz="1600" dirty="0" smtClean="0"/>
              <a:t>The user must print n characters : </a:t>
            </a:r>
            <a:r>
              <a:rPr lang="en-IN" sz="1600" dirty="0" err="1" smtClean="0"/>
              <a:t>ith</a:t>
            </a:r>
            <a:r>
              <a:rPr lang="en-IN" sz="1600" dirty="0" smtClean="0"/>
              <a:t> character is the rank of the general in </a:t>
            </a:r>
            <a:r>
              <a:rPr lang="en-IN" sz="1600" dirty="0" err="1" smtClean="0"/>
              <a:t>ith</a:t>
            </a:r>
            <a:r>
              <a:rPr lang="en-IN" sz="1600" dirty="0" smtClean="0"/>
              <a:t> city. If a configuration that satisfies the question doesn’t exist, print “Impossible”.</a:t>
            </a:r>
            <a:endParaRPr lang="en-IN" sz="1600" dirty="0"/>
          </a:p>
          <a:p>
            <a:endParaRPr lang="en-IN" sz="1600" dirty="0" smtClean="0"/>
          </a:p>
        </p:txBody>
      </p:sp>
    </p:spTree>
    <p:extLst>
      <p:ext uri="{BB962C8B-B14F-4D97-AF65-F5344CB8AC3E}">
        <p14:creationId xmlns:p14="http://schemas.microsoft.com/office/powerpoint/2010/main" val="355208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3955" y="-1049867"/>
            <a:ext cx="8825657" cy="1915647"/>
          </a:xfrm>
        </p:spPr>
        <p:txBody>
          <a:bodyPr/>
          <a:lstStyle/>
          <a:p>
            <a:r>
              <a:rPr lang="en-IN" dirty="0" smtClean="0"/>
              <a:t>Analysing </a:t>
            </a:r>
            <a:r>
              <a:rPr lang="en-IN" dirty="0" smtClean="0"/>
              <a:t>the problem</a:t>
            </a:r>
            <a:endParaRPr lang="en-IN" dirty="0"/>
          </a:p>
        </p:txBody>
      </p:sp>
      <p:sp>
        <p:nvSpPr>
          <p:cNvPr id="2" name="TextBox 1"/>
          <p:cNvSpPr txBox="1"/>
          <p:nvPr/>
        </p:nvSpPr>
        <p:spPr>
          <a:xfrm>
            <a:off x="773955" y="1358900"/>
            <a:ext cx="9461500"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There cannot be multiple generals with rank A</a:t>
            </a:r>
          </a:p>
          <a:p>
            <a:pPr marL="285750" indent="-285750">
              <a:lnSpc>
                <a:spcPct val="150000"/>
              </a:lnSpc>
              <a:buFont typeface="Arial" panose="020B0604020202020204" pitchFamily="34" charset="0"/>
              <a:buChar char="•"/>
            </a:pPr>
            <a:r>
              <a:rPr lang="en-IN" sz="2000" dirty="0" smtClean="0"/>
              <a:t>Rank A general must be placed such that all rank B generals MUST pass through the Rank A general</a:t>
            </a:r>
          </a:p>
          <a:p>
            <a:pPr marL="285750" indent="-285750">
              <a:lnSpc>
                <a:spcPct val="150000"/>
              </a:lnSpc>
              <a:buFont typeface="Arial" panose="020B0604020202020204" pitchFamily="34" charset="0"/>
              <a:buChar char="•"/>
            </a:pPr>
            <a:r>
              <a:rPr lang="en-IN" sz="2000" dirty="0" smtClean="0"/>
              <a:t>Consider the property of Centroid Tree : a path  between any pair of nodes at level k, must pass through a node at level (k-1)</a:t>
            </a:r>
          </a:p>
          <a:p>
            <a:pPr marL="285750" indent="-285750">
              <a:lnSpc>
                <a:spcPct val="150000"/>
              </a:lnSpc>
              <a:buFont typeface="Arial" panose="020B0604020202020204" pitchFamily="34" charset="0"/>
              <a:buChar char="•"/>
            </a:pPr>
            <a:r>
              <a:rPr lang="en-IN" sz="2000" dirty="0" smtClean="0"/>
              <a:t>Thus, if we label the nodes according to their level in the centroid tree, (0-A, 25- Z), the condition is satisfied that any path between two node having same rank must pass through a general with lower rank</a:t>
            </a:r>
          </a:p>
          <a:p>
            <a:pPr marL="285750" indent="-285750">
              <a:lnSpc>
                <a:spcPct val="150000"/>
              </a:lnSpc>
              <a:buFont typeface="Arial" panose="020B0604020202020204" pitchFamily="34" charset="0"/>
              <a:buChar char="•"/>
            </a:pPr>
            <a:r>
              <a:rPr lang="en-IN" sz="2000" dirty="0" smtClean="0"/>
              <a:t>Since the max number of nodes is 10</a:t>
            </a:r>
            <a:r>
              <a:rPr lang="en-IN" sz="2000" baseline="30000" dirty="0" smtClean="0"/>
              <a:t>5</a:t>
            </a:r>
            <a:r>
              <a:rPr lang="en-IN" sz="2000" dirty="0" smtClean="0"/>
              <a:t>, and the height of the centroid tree is log(N), which is maximum ~ 20, such a solution will always be possible</a:t>
            </a:r>
            <a:endParaRPr lang="en-IN" sz="2000" dirty="0"/>
          </a:p>
        </p:txBody>
      </p:sp>
    </p:spTree>
    <p:extLst>
      <p:ext uri="{BB962C8B-B14F-4D97-AF65-F5344CB8AC3E}">
        <p14:creationId xmlns:p14="http://schemas.microsoft.com/office/powerpoint/2010/main" val="28182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3955" y="-1049867"/>
            <a:ext cx="8825657" cy="1915647"/>
          </a:xfrm>
        </p:spPr>
        <p:txBody>
          <a:bodyPr/>
          <a:lstStyle/>
          <a:p>
            <a:pPr algn="ctr"/>
            <a:r>
              <a:rPr lang="en-IN" dirty="0" smtClean="0"/>
              <a:t>Sample Problem</a:t>
            </a:r>
            <a:endParaRPr lang="en-IN" dirty="0"/>
          </a:p>
        </p:txBody>
      </p:sp>
      <p:sp>
        <p:nvSpPr>
          <p:cNvPr id="10" name="TextBox 9"/>
          <p:cNvSpPr txBox="1"/>
          <p:nvPr/>
        </p:nvSpPr>
        <p:spPr>
          <a:xfrm>
            <a:off x="773955" y="1174889"/>
            <a:ext cx="9766300" cy="5078313"/>
          </a:xfrm>
          <a:prstGeom prst="rect">
            <a:avLst/>
          </a:prstGeom>
          <a:noFill/>
        </p:spPr>
        <p:txBody>
          <a:bodyPr wrap="square" rtlCol="0">
            <a:spAutoFit/>
          </a:bodyPr>
          <a:lstStyle/>
          <a:p>
            <a:pPr>
              <a:lnSpc>
                <a:spcPct val="150000"/>
              </a:lnSpc>
            </a:pPr>
            <a:r>
              <a:rPr lang="en-IN" sz="1600" dirty="0" smtClean="0"/>
              <a:t>First line of the input consists of n, the number of nodes in the tree. Initially, node 1 is black, and rest of the nodes are white. Then (n-1) lines follow. Each line has a, b : signifying that there is an undirected edge between a and b. The next line specifies Q, the number of queries. Q lines follow, specifying the queries. Each query is specified by a pair of characters : </a:t>
            </a:r>
            <a:r>
              <a:rPr lang="en-IN" sz="1600" dirty="0" err="1" smtClean="0"/>
              <a:t>ti</a:t>
            </a:r>
            <a:r>
              <a:rPr lang="en-IN" sz="1600" dirty="0" smtClean="0"/>
              <a:t> and vi.</a:t>
            </a:r>
          </a:p>
          <a:p>
            <a:pPr>
              <a:lnSpc>
                <a:spcPct val="150000"/>
              </a:lnSpc>
            </a:pPr>
            <a:endParaRPr lang="en-IN" sz="1600" dirty="0"/>
          </a:p>
          <a:p>
            <a:pPr>
              <a:lnSpc>
                <a:spcPct val="150000"/>
              </a:lnSpc>
            </a:pPr>
            <a:r>
              <a:rPr lang="en-IN" sz="1600" dirty="0" smtClean="0"/>
              <a:t>If </a:t>
            </a:r>
            <a:r>
              <a:rPr lang="en-IN" sz="1600" dirty="0" err="1" smtClean="0"/>
              <a:t>ti</a:t>
            </a:r>
            <a:r>
              <a:rPr lang="en-IN" sz="1600" dirty="0" smtClean="0"/>
              <a:t> == 1, Query is of type 1, in which case, node vi is painted black.</a:t>
            </a:r>
          </a:p>
          <a:p>
            <a:pPr>
              <a:lnSpc>
                <a:spcPct val="150000"/>
              </a:lnSpc>
            </a:pPr>
            <a:endParaRPr lang="en-IN" sz="1600" dirty="0"/>
          </a:p>
          <a:p>
            <a:pPr>
              <a:lnSpc>
                <a:spcPct val="150000"/>
              </a:lnSpc>
            </a:pPr>
            <a:r>
              <a:rPr lang="en-IN" sz="1600" dirty="0" smtClean="0"/>
              <a:t>If </a:t>
            </a:r>
            <a:r>
              <a:rPr lang="en-IN" sz="1600" dirty="0" err="1" smtClean="0"/>
              <a:t>ti</a:t>
            </a:r>
            <a:r>
              <a:rPr lang="en-IN" sz="1600" dirty="0" smtClean="0"/>
              <a:t> == 2, Query is of type 2, in which case, we have to print the min (</a:t>
            </a:r>
            <a:r>
              <a:rPr lang="en-IN" sz="1600" dirty="0" err="1" smtClean="0"/>
              <a:t>dist</a:t>
            </a:r>
            <a:r>
              <a:rPr lang="en-IN" sz="1600" dirty="0" smtClean="0"/>
              <a:t>(vi, u)) for any u that is black.</a:t>
            </a:r>
          </a:p>
          <a:p>
            <a:pPr>
              <a:lnSpc>
                <a:spcPct val="150000"/>
              </a:lnSpc>
            </a:pPr>
            <a:endParaRPr lang="en-IN" sz="1600" dirty="0"/>
          </a:p>
          <a:p>
            <a:pPr>
              <a:lnSpc>
                <a:spcPct val="150000"/>
              </a:lnSpc>
            </a:pPr>
            <a:r>
              <a:rPr lang="en-IN" sz="1600" dirty="0" smtClean="0"/>
              <a:t>It is guaranteed that the graph is a tree and the queries are correct</a:t>
            </a:r>
          </a:p>
          <a:p>
            <a:pPr>
              <a:lnSpc>
                <a:spcPct val="150000"/>
              </a:lnSpc>
            </a:pPr>
            <a:endParaRPr lang="en-IN" sz="1600" dirty="0"/>
          </a:p>
          <a:p>
            <a:pPr>
              <a:lnSpc>
                <a:spcPct val="150000"/>
              </a:lnSpc>
            </a:pPr>
            <a:r>
              <a:rPr lang="en-IN" sz="1600" dirty="0" smtClean="0"/>
              <a:t>Constraints : (2 &lt;= n &lt;= 10</a:t>
            </a:r>
            <a:r>
              <a:rPr lang="en-IN" sz="1600" baseline="30000" dirty="0" smtClean="0"/>
              <a:t>5</a:t>
            </a:r>
            <a:r>
              <a:rPr lang="en-IN" sz="1600" dirty="0" smtClean="0"/>
              <a:t>, 1 &lt;= Q &lt;= 10</a:t>
            </a:r>
            <a:r>
              <a:rPr lang="en-IN" sz="1600" baseline="30000" dirty="0" smtClean="0"/>
              <a:t>5</a:t>
            </a:r>
            <a:r>
              <a:rPr lang="en-IN" sz="1600" dirty="0"/>
              <a:t> )</a:t>
            </a:r>
            <a:endParaRPr lang="en-IN" sz="1600" dirty="0" smtClean="0"/>
          </a:p>
        </p:txBody>
      </p:sp>
    </p:spTree>
    <p:extLst>
      <p:ext uri="{BB962C8B-B14F-4D97-AF65-F5344CB8AC3E}">
        <p14:creationId xmlns:p14="http://schemas.microsoft.com/office/powerpoint/2010/main" val="290399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500"/>
                                        <p:tgtEl>
                                          <p:spTgt spid="10">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animEffect transition="in" filter="fade">
                                      <p:cBhvr>
                                        <p:cTn id="26"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3955" y="-1049867"/>
            <a:ext cx="8825657" cy="1915647"/>
          </a:xfrm>
        </p:spPr>
        <p:txBody>
          <a:bodyPr/>
          <a:lstStyle/>
          <a:p>
            <a:r>
              <a:rPr lang="en-IN" dirty="0" smtClean="0"/>
              <a:t>Naïve Solution</a:t>
            </a:r>
            <a:endParaRPr lang="en-IN" dirty="0"/>
          </a:p>
        </p:txBody>
      </p:sp>
      <p:sp>
        <p:nvSpPr>
          <p:cNvPr id="3" name="TextBox 2"/>
          <p:cNvSpPr txBox="1"/>
          <p:nvPr/>
        </p:nvSpPr>
        <p:spPr>
          <a:xfrm>
            <a:off x="773955" y="1525687"/>
            <a:ext cx="10096500" cy="507831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 naïve solution to this problem is to store all the nodes which are turned black, and for any query of type two, iterate over all these nodes and take the minimum of the distance between them.</a:t>
            </a:r>
          </a:p>
          <a:p>
            <a:pPr marL="285750" indent="-285750">
              <a:buFont typeface="Arial" panose="020B0604020202020204" pitchFamily="34" charset="0"/>
              <a:buChar char="•"/>
            </a:pPr>
            <a:r>
              <a:rPr lang="en-IN" dirty="0" smtClean="0"/>
              <a:t>The complexity of finding distance between two nodes in a tree is the same as finding the </a:t>
            </a:r>
            <a:r>
              <a:rPr lang="en-IN" dirty="0" err="1" smtClean="0"/>
              <a:t>lca</a:t>
            </a:r>
            <a:r>
              <a:rPr lang="en-IN" dirty="0" smtClean="0"/>
              <a:t> of the two nodes, as </a:t>
            </a:r>
            <a:r>
              <a:rPr lang="en-IN" dirty="0" err="1" smtClean="0"/>
              <a:t>dist</a:t>
            </a:r>
            <a:r>
              <a:rPr lang="en-IN" dirty="0" smtClean="0"/>
              <a:t> = level[a] + level[b] – 2*level[ </a:t>
            </a:r>
            <a:r>
              <a:rPr lang="en-IN" dirty="0" err="1" smtClean="0"/>
              <a:t>lca</a:t>
            </a:r>
            <a:r>
              <a:rPr lang="en-IN" dirty="0" smtClean="0"/>
              <a:t>(</a:t>
            </a:r>
            <a:r>
              <a:rPr lang="en-IN" dirty="0" err="1" smtClean="0"/>
              <a:t>a,b</a:t>
            </a:r>
            <a:r>
              <a:rPr lang="en-IN" dirty="0" smtClean="0"/>
              <a:t>) ]. Which is O(</a:t>
            </a:r>
            <a:r>
              <a:rPr lang="en-IN" dirty="0" err="1" smtClean="0"/>
              <a:t>logN</a:t>
            </a:r>
            <a:r>
              <a:rPr lang="en-IN" dirty="0" smtClean="0"/>
              <a:t>)</a:t>
            </a:r>
          </a:p>
          <a:p>
            <a:pPr marL="285750" indent="-285750">
              <a:buFont typeface="Arial" panose="020B0604020202020204" pitchFamily="34" charset="0"/>
              <a:buChar char="•"/>
            </a:pPr>
            <a:r>
              <a:rPr lang="en-IN" dirty="0" smtClean="0"/>
              <a:t>Since we have Q queries, in the worst case, we may have to find the distance O(N</a:t>
            </a:r>
            <a:r>
              <a:rPr lang="en-IN" baseline="30000" dirty="0" smtClean="0"/>
              <a:t>2</a:t>
            </a:r>
            <a:r>
              <a:rPr lang="en-IN" dirty="0" smtClean="0"/>
              <a:t>) times.</a:t>
            </a:r>
          </a:p>
          <a:p>
            <a:pPr marL="285750" indent="-285750">
              <a:buFont typeface="Arial" panose="020B0604020202020204" pitchFamily="34" charset="0"/>
              <a:buChar char="•"/>
            </a:pPr>
            <a:r>
              <a:rPr lang="en-IN" dirty="0" smtClean="0"/>
              <a:t>This means the complexity of the naïve approach is O(N</a:t>
            </a:r>
            <a:r>
              <a:rPr lang="en-IN" baseline="30000" dirty="0" smtClean="0"/>
              <a:t>2</a:t>
            </a:r>
            <a:r>
              <a:rPr lang="en-IN" dirty="0" smtClean="0"/>
              <a:t>log(N))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Since N is 10</a:t>
            </a:r>
            <a:r>
              <a:rPr lang="en-IN" baseline="30000" dirty="0" smtClean="0"/>
              <a:t>5</a:t>
            </a:r>
            <a:r>
              <a:rPr lang="en-IN" dirty="0" smtClean="0"/>
              <a:t>, this approach will obviously fail.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But, what if we could reduce the complexity by making it so that we have to do only log(N) distances per query of type 2?</a:t>
            </a:r>
          </a:p>
          <a:p>
            <a:pPr marL="285750" indent="-285750">
              <a:buFont typeface="Arial" panose="020B0604020202020204" pitchFamily="34" charset="0"/>
              <a:buChar char="•"/>
            </a:pPr>
            <a:r>
              <a:rPr lang="en-IN" dirty="0" smtClean="0"/>
              <a:t>This would reduce the complexity to O(Qlog</a:t>
            </a:r>
            <a:r>
              <a:rPr lang="en-IN" baseline="30000" dirty="0" smtClean="0"/>
              <a:t>2</a:t>
            </a:r>
            <a:r>
              <a:rPr lang="en-IN" dirty="0" smtClean="0"/>
              <a:t>(N)). Which is of the order of 10</a:t>
            </a:r>
            <a:r>
              <a:rPr lang="en-IN" baseline="30000" dirty="0" smtClean="0"/>
              <a:t>7</a:t>
            </a:r>
            <a:r>
              <a:rPr lang="en-IN" dirty="0" smtClean="0"/>
              <a:t> in the worst case.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Hence such a solution will be feasible.</a:t>
            </a:r>
          </a:p>
          <a:p>
            <a:pPr marL="285750" indent="-285750">
              <a:buFont typeface="Arial" panose="020B0604020202020204" pitchFamily="34" charset="0"/>
              <a:buChar char="•"/>
            </a:pPr>
            <a:r>
              <a:rPr lang="en-IN" dirty="0" smtClean="0"/>
              <a:t>This is where Centroid Decomposition comes into picture.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9451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3955" y="-1049867"/>
            <a:ext cx="8825657" cy="1915647"/>
          </a:xfrm>
        </p:spPr>
        <p:txBody>
          <a:bodyPr/>
          <a:lstStyle/>
          <a:p>
            <a:r>
              <a:rPr lang="en-IN" dirty="0" smtClean="0"/>
              <a:t>Centroid Decomposition Solution</a:t>
            </a:r>
            <a:endParaRPr lang="en-IN" dirty="0"/>
          </a:p>
        </p:txBody>
      </p:sp>
      <p:sp>
        <p:nvSpPr>
          <p:cNvPr id="3" name="TextBox 2"/>
          <p:cNvSpPr txBox="1"/>
          <p:nvPr/>
        </p:nvSpPr>
        <p:spPr>
          <a:xfrm>
            <a:off x="138533" y="1106587"/>
            <a:ext cx="10096500" cy="535531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Centroid Decomposition effectively decomposes the tree into </a:t>
            </a:r>
            <a:r>
              <a:rPr lang="en-IN" dirty="0" err="1" smtClean="0"/>
              <a:t>Nlog</a:t>
            </a:r>
            <a:r>
              <a:rPr lang="en-IN" dirty="0" smtClean="0"/>
              <a:t>(N) paths, such that any path in the original tree is a concatenation of two of these </a:t>
            </a:r>
            <a:r>
              <a:rPr lang="en-IN" dirty="0" err="1" smtClean="0"/>
              <a:t>Nlog</a:t>
            </a:r>
            <a:r>
              <a:rPr lang="en-IN" dirty="0" smtClean="0"/>
              <a:t>(N) paths</a:t>
            </a:r>
          </a:p>
          <a:p>
            <a:pPr marL="285750" indent="-285750">
              <a:lnSpc>
                <a:spcPct val="200000"/>
              </a:lnSpc>
              <a:buFont typeface="Arial" panose="020B0604020202020204" pitchFamily="34" charset="0"/>
              <a:buChar char="•"/>
            </a:pPr>
            <a:r>
              <a:rPr lang="en-IN" dirty="0" smtClean="0"/>
              <a:t>For a path with an endpoint at node n in the centroid tree, the other node is either :</a:t>
            </a:r>
          </a:p>
          <a:p>
            <a:pPr marL="800100" lvl="1" indent="-342900">
              <a:lnSpc>
                <a:spcPct val="150000"/>
              </a:lnSpc>
              <a:buFont typeface="+mj-lt"/>
              <a:buAutoNum type="arabicPeriod"/>
            </a:pPr>
            <a:r>
              <a:rPr lang="en-IN" dirty="0" smtClean="0"/>
              <a:t>Completely in the subtree under n in the centroid tree</a:t>
            </a:r>
          </a:p>
          <a:p>
            <a:pPr marL="800100" lvl="1" indent="-342900">
              <a:lnSpc>
                <a:spcPct val="150000"/>
              </a:lnSpc>
              <a:buFont typeface="+mj-lt"/>
              <a:buAutoNum type="arabicPeriod"/>
            </a:pPr>
            <a:r>
              <a:rPr lang="en-IN" dirty="0" smtClean="0"/>
              <a:t>An ancestor of n in the centroid tree</a:t>
            </a:r>
          </a:p>
          <a:p>
            <a:pPr marL="800100" lvl="1" indent="-342900">
              <a:buFont typeface="+mj-lt"/>
              <a:buAutoNum type="arabicPeriod"/>
            </a:pPr>
            <a:r>
              <a:rPr lang="en-IN" dirty="0" smtClean="0"/>
              <a:t>A descendant of one of the ancestors of n, but not belonging to the subtree to which n belongs</a:t>
            </a:r>
            <a:br>
              <a:rPr lang="en-IN" dirty="0" smtClean="0"/>
            </a:br>
            <a:endParaRPr lang="en-IN" dirty="0" smtClean="0"/>
          </a:p>
          <a:p>
            <a:pPr marL="342900" indent="-342900">
              <a:buFont typeface="Arial" panose="020B0604020202020204" pitchFamily="34" charset="0"/>
              <a:buChar char="•"/>
            </a:pPr>
            <a:r>
              <a:rPr lang="en-IN" dirty="0" smtClean="0"/>
              <a:t>A node n has maximum log(N) ancestors in the centroid tree.</a:t>
            </a:r>
            <a:br>
              <a:rPr lang="en-IN" dirty="0" smtClean="0"/>
            </a:br>
            <a:endParaRPr lang="en-IN" dirty="0" smtClean="0"/>
          </a:p>
          <a:p>
            <a:pPr marL="342900" indent="-342900">
              <a:buFont typeface="Arial" panose="020B0604020202020204" pitchFamily="34" charset="0"/>
              <a:buChar char="•"/>
            </a:pPr>
            <a:r>
              <a:rPr lang="en-IN" dirty="0" smtClean="0"/>
              <a:t>So, if at each node, we store the smallest distance of a black node in it’s subtree, then path of type 1 is the value stored at n.</a:t>
            </a:r>
            <a:br>
              <a:rPr lang="en-IN" dirty="0" smtClean="0"/>
            </a:br>
            <a:endParaRPr lang="en-IN" dirty="0" smtClean="0"/>
          </a:p>
          <a:p>
            <a:pPr marL="342900" indent="-342900">
              <a:buFont typeface="Arial" panose="020B0604020202020204" pitchFamily="34" charset="0"/>
              <a:buChar char="•"/>
            </a:pPr>
            <a:r>
              <a:rPr lang="en-IN" dirty="0" smtClean="0"/>
              <a:t>If the path is type 2, then </a:t>
            </a:r>
            <a:r>
              <a:rPr lang="en-IN" dirty="0" err="1" smtClean="0"/>
              <a:t>ans</a:t>
            </a:r>
            <a:r>
              <a:rPr lang="en-IN" dirty="0" smtClean="0"/>
              <a:t> is min (</a:t>
            </a:r>
            <a:r>
              <a:rPr lang="en-IN" dirty="0" err="1" smtClean="0"/>
              <a:t>dist</a:t>
            </a:r>
            <a:r>
              <a:rPr lang="en-IN" dirty="0" smtClean="0"/>
              <a:t>(n, v) ) where v is an ancestor of n in the centroid tree</a:t>
            </a:r>
          </a:p>
          <a:p>
            <a:pPr marL="342900" indent="-342900">
              <a:buFont typeface="Arial" panose="020B0604020202020204" pitchFamily="34" charset="0"/>
              <a:buChar char="•"/>
            </a:pPr>
            <a:r>
              <a:rPr lang="en-IN" dirty="0" smtClean="0"/>
              <a:t>If the path is type 3, then </a:t>
            </a:r>
            <a:r>
              <a:rPr lang="en-IN" dirty="0" err="1" smtClean="0"/>
              <a:t>ans</a:t>
            </a:r>
            <a:r>
              <a:rPr lang="en-IN" dirty="0" smtClean="0"/>
              <a:t> is min(</a:t>
            </a:r>
            <a:r>
              <a:rPr lang="en-IN" dirty="0" err="1" smtClean="0"/>
              <a:t>dist</a:t>
            </a:r>
            <a:r>
              <a:rPr lang="en-IN" dirty="0" smtClean="0"/>
              <a:t>(n, v) + </a:t>
            </a:r>
            <a:r>
              <a:rPr lang="en-IN" dirty="0" err="1" smtClean="0"/>
              <a:t>val</a:t>
            </a:r>
            <a:r>
              <a:rPr lang="en-IN" dirty="0" smtClean="0"/>
              <a:t>(v)), where v is ancestor of n in the centroid tree</a:t>
            </a:r>
          </a:p>
        </p:txBody>
      </p:sp>
    </p:spTree>
    <p:extLst>
      <p:ext uri="{BB962C8B-B14F-4D97-AF65-F5344CB8AC3E}">
        <p14:creationId xmlns:p14="http://schemas.microsoft.com/office/powerpoint/2010/main" val="391050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What is Centroid Decomposition?</a:t>
            </a:r>
            <a:endParaRPr lang="en-IN" dirty="0"/>
          </a:p>
        </p:txBody>
      </p:sp>
      <p:sp>
        <p:nvSpPr>
          <p:cNvPr id="5" name="Text Placeholder 4"/>
          <p:cNvSpPr>
            <a:spLocks noGrp="1"/>
          </p:cNvSpPr>
          <p:nvPr>
            <p:ph type="body" idx="1"/>
          </p:nvPr>
        </p:nvSpPr>
        <p:spPr/>
        <p:txBody>
          <a:bodyPr/>
          <a:lstStyle/>
          <a:p>
            <a:r>
              <a:rPr lang="en-IN" dirty="0" smtClean="0"/>
              <a:t>Two parts : Centroid and Decomposition</a:t>
            </a:r>
            <a:endParaRPr lang="en-IN" dirty="0"/>
          </a:p>
        </p:txBody>
      </p:sp>
    </p:spTree>
    <p:extLst>
      <p:ext uri="{BB962C8B-B14F-4D97-AF65-F5344CB8AC3E}">
        <p14:creationId xmlns:p14="http://schemas.microsoft.com/office/powerpoint/2010/main" val="109016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09851" y="-44036"/>
            <a:ext cx="5774199" cy="3112334"/>
          </a:xfrm>
          <a:prstGeom prst="rect">
            <a:avLst/>
          </a:prstGeom>
        </p:spPr>
      </p:pic>
      <p:sp>
        <p:nvSpPr>
          <p:cNvPr id="6" name="TextBox 5"/>
          <p:cNvSpPr txBox="1"/>
          <p:nvPr/>
        </p:nvSpPr>
        <p:spPr>
          <a:xfrm>
            <a:off x="6813550" y="2660254"/>
            <a:ext cx="5029200" cy="369332"/>
          </a:xfrm>
          <a:prstGeom prst="rect">
            <a:avLst/>
          </a:prstGeom>
          <a:noFill/>
        </p:spPr>
        <p:txBody>
          <a:bodyPr wrap="square" rtlCol="0">
            <a:spAutoFit/>
          </a:bodyPr>
          <a:lstStyle/>
          <a:p>
            <a:pPr algn="ctr"/>
            <a:r>
              <a:rPr lang="en-IN" dirty="0" smtClean="0"/>
              <a:t>Original Tree</a:t>
            </a:r>
            <a:endParaRPr lang="en-IN" dirty="0"/>
          </a:p>
        </p:txBody>
      </p:sp>
      <p:sp>
        <p:nvSpPr>
          <p:cNvPr id="8" name="Title 3"/>
          <p:cNvSpPr>
            <a:spLocks noGrp="1"/>
          </p:cNvSpPr>
          <p:nvPr>
            <p:ph type="title"/>
          </p:nvPr>
        </p:nvSpPr>
        <p:spPr>
          <a:xfrm>
            <a:off x="608011" y="47270"/>
            <a:ext cx="5583239" cy="1400530"/>
          </a:xfrm>
        </p:spPr>
        <p:txBody>
          <a:bodyPr/>
          <a:lstStyle/>
          <a:p>
            <a:pPr algn="ctr"/>
            <a:r>
              <a:rPr lang="en-IN" dirty="0" smtClean="0"/>
              <a:t>Sample Test Case</a:t>
            </a:r>
            <a:endParaRPr lang="en-IN" dirty="0"/>
          </a:p>
        </p:txBody>
      </p:sp>
      <p:sp>
        <p:nvSpPr>
          <p:cNvPr id="9" name="TextBox 8"/>
          <p:cNvSpPr txBox="1"/>
          <p:nvPr/>
        </p:nvSpPr>
        <p:spPr>
          <a:xfrm>
            <a:off x="646111" y="1581786"/>
            <a:ext cx="785813" cy="4801314"/>
          </a:xfrm>
          <a:prstGeom prst="rect">
            <a:avLst/>
          </a:prstGeom>
          <a:noFill/>
        </p:spPr>
        <p:txBody>
          <a:bodyPr wrap="square" rtlCol="0">
            <a:spAutoFit/>
          </a:bodyPr>
          <a:lstStyle/>
          <a:p>
            <a:r>
              <a:rPr lang="en-IN" dirty="0"/>
              <a:t>11 5</a:t>
            </a:r>
          </a:p>
          <a:p>
            <a:r>
              <a:rPr lang="en-IN" dirty="0"/>
              <a:t>0 1</a:t>
            </a:r>
          </a:p>
          <a:p>
            <a:r>
              <a:rPr lang="en-IN" dirty="0"/>
              <a:t>0 3</a:t>
            </a:r>
          </a:p>
          <a:p>
            <a:r>
              <a:rPr lang="en-IN" dirty="0"/>
              <a:t>0 5</a:t>
            </a:r>
          </a:p>
          <a:p>
            <a:r>
              <a:rPr lang="en-IN" dirty="0"/>
              <a:t>1 2</a:t>
            </a:r>
          </a:p>
          <a:p>
            <a:r>
              <a:rPr lang="en-IN" dirty="0"/>
              <a:t>1 8</a:t>
            </a:r>
          </a:p>
          <a:p>
            <a:r>
              <a:rPr lang="en-IN" dirty="0"/>
              <a:t>3 10</a:t>
            </a:r>
          </a:p>
          <a:p>
            <a:r>
              <a:rPr lang="en-IN" dirty="0"/>
              <a:t>5 6</a:t>
            </a:r>
          </a:p>
          <a:p>
            <a:r>
              <a:rPr lang="en-IN" dirty="0"/>
              <a:t>6 9</a:t>
            </a:r>
          </a:p>
          <a:p>
            <a:r>
              <a:rPr lang="en-IN" dirty="0"/>
              <a:t>2 4</a:t>
            </a:r>
          </a:p>
          <a:p>
            <a:r>
              <a:rPr lang="en-IN" dirty="0"/>
              <a:t>2 7</a:t>
            </a:r>
          </a:p>
          <a:p>
            <a:endParaRPr lang="en-IN" dirty="0"/>
          </a:p>
          <a:p>
            <a:r>
              <a:rPr lang="en-IN" dirty="0"/>
              <a:t>2 10</a:t>
            </a:r>
          </a:p>
          <a:p>
            <a:r>
              <a:rPr lang="en-IN" dirty="0"/>
              <a:t>2 6</a:t>
            </a:r>
          </a:p>
          <a:p>
            <a:r>
              <a:rPr lang="en-IN" dirty="0"/>
              <a:t>1 5</a:t>
            </a:r>
          </a:p>
          <a:p>
            <a:r>
              <a:rPr lang="en-IN" dirty="0"/>
              <a:t>2 6</a:t>
            </a:r>
          </a:p>
          <a:p>
            <a:r>
              <a:rPr lang="en-IN" dirty="0"/>
              <a:t>2 9</a:t>
            </a:r>
          </a:p>
        </p:txBody>
      </p:sp>
      <p:pic>
        <p:nvPicPr>
          <p:cNvPr id="3" name="Picture 2"/>
          <p:cNvPicPr>
            <a:picLocks noChangeAspect="1"/>
          </p:cNvPicPr>
          <p:nvPr/>
        </p:nvPicPr>
        <p:blipFill>
          <a:blip r:embed="rId3"/>
          <a:stretch>
            <a:fillRect/>
          </a:stretch>
        </p:blipFill>
        <p:spPr>
          <a:xfrm>
            <a:off x="6309851" y="3068298"/>
            <a:ext cx="5532899" cy="3684134"/>
          </a:xfrm>
          <a:prstGeom prst="rect">
            <a:avLst/>
          </a:prstGeom>
        </p:spPr>
      </p:pic>
      <p:sp>
        <p:nvSpPr>
          <p:cNvPr id="7" name="TextBox 6"/>
          <p:cNvSpPr txBox="1"/>
          <p:nvPr/>
        </p:nvSpPr>
        <p:spPr>
          <a:xfrm>
            <a:off x="7334250" y="6383100"/>
            <a:ext cx="4749800" cy="369332"/>
          </a:xfrm>
          <a:prstGeom prst="rect">
            <a:avLst/>
          </a:prstGeom>
          <a:noFill/>
        </p:spPr>
        <p:txBody>
          <a:bodyPr wrap="square" rtlCol="0">
            <a:spAutoFit/>
          </a:bodyPr>
          <a:lstStyle/>
          <a:p>
            <a:pPr algn="ctr"/>
            <a:r>
              <a:rPr lang="en-IN" dirty="0" smtClean="0"/>
              <a:t>Centroid Tree</a:t>
            </a:r>
            <a:endParaRPr lang="en-IN" dirty="0"/>
          </a:p>
        </p:txBody>
      </p:sp>
    </p:spTree>
    <p:extLst>
      <p:ext uri="{BB962C8B-B14F-4D97-AF65-F5344CB8AC3E}">
        <p14:creationId xmlns:p14="http://schemas.microsoft.com/office/powerpoint/2010/main" val="36381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fade">
                                      <p:cBhvr>
                                        <p:cTn id="33" dur="500"/>
                                        <p:tgtEl>
                                          <p:spTgt spid="9">
                                            <p:txEl>
                                              <p:pRg st="5" end="5"/>
                                            </p:txEl>
                                          </p:spTgt>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par>
                          <p:cTn id="38" fill="hold">
                            <p:stCondLst>
                              <p:cond delay="4500"/>
                            </p:stCondLst>
                            <p:childTnLst>
                              <p:par>
                                <p:cTn id="39" presetID="10" presetClass="entr" presetSubtype="0" fill="hold" nodeType="after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animEffect transition="in" filter="fade">
                                      <p:cBhvr>
                                        <p:cTn id="41" dur="500"/>
                                        <p:tgtEl>
                                          <p:spTgt spid="9">
                                            <p:txEl>
                                              <p:pRg st="7" end="7"/>
                                            </p:txEl>
                                          </p:spTgt>
                                        </p:tgtEl>
                                      </p:cBhvr>
                                    </p:animEffect>
                                  </p:childTnLst>
                                </p:cTn>
                              </p:par>
                            </p:childTnLst>
                          </p:cTn>
                        </p:par>
                        <p:par>
                          <p:cTn id="42" fill="hold">
                            <p:stCondLst>
                              <p:cond delay="5000"/>
                            </p:stCondLst>
                            <p:childTnLst>
                              <p:par>
                                <p:cTn id="43" presetID="10" presetClass="entr" presetSubtype="0" fill="hold" nodeType="after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animEffect transition="in" filter="fade">
                                      <p:cBhvr>
                                        <p:cTn id="45" dur="500"/>
                                        <p:tgtEl>
                                          <p:spTgt spid="9">
                                            <p:txEl>
                                              <p:pRg st="8" end="8"/>
                                            </p:txEl>
                                          </p:spTgt>
                                        </p:tgtEl>
                                      </p:cBhvr>
                                    </p:animEffect>
                                  </p:childTnLst>
                                </p:cTn>
                              </p:par>
                            </p:childTnLst>
                          </p:cTn>
                        </p:par>
                        <p:par>
                          <p:cTn id="46" fill="hold">
                            <p:stCondLst>
                              <p:cond delay="5500"/>
                            </p:stCondLst>
                            <p:childTnLst>
                              <p:par>
                                <p:cTn id="47" presetID="10" presetClass="entr" presetSubtype="0" fill="hold" nodeType="after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Effect transition="in" filter="fade">
                                      <p:cBhvr>
                                        <p:cTn id="49" dur="500"/>
                                        <p:tgtEl>
                                          <p:spTgt spid="9">
                                            <p:txEl>
                                              <p:pRg st="9" end="9"/>
                                            </p:txEl>
                                          </p:spTgt>
                                        </p:tgtEl>
                                      </p:cBhvr>
                                    </p:animEffect>
                                  </p:childTnLst>
                                </p:cTn>
                              </p:par>
                            </p:childTnLst>
                          </p:cTn>
                        </p:par>
                        <p:par>
                          <p:cTn id="50" fill="hold">
                            <p:stCondLst>
                              <p:cond delay="6000"/>
                            </p:stCondLst>
                            <p:childTnLst>
                              <p:par>
                                <p:cTn id="51" presetID="10" presetClass="entr" presetSubtype="0" fill="hold" nodeType="after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fade">
                                      <p:cBhvr>
                                        <p:cTn id="53" dur="500"/>
                                        <p:tgtEl>
                                          <p:spTgt spid="9">
                                            <p:txEl>
                                              <p:pRg st="10" end="10"/>
                                            </p:txEl>
                                          </p:spTgt>
                                        </p:tgtEl>
                                      </p:cBhvr>
                                    </p:animEffect>
                                  </p:childTnLst>
                                </p:cTn>
                              </p:par>
                            </p:childTnLst>
                          </p:cTn>
                        </p:par>
                        <p:par>
                          <p:cTn id="54" fill="hold">
                            <p:stCondLst>
                              <p:cond delay="6500"/>
                            </p:stCondLst>
                            <p:childTnLst>
                              <p:par>
                                <p:cTn id="55" presetID="10" presetClass="entr" presetSubtype="0" fill="hold" nodeType="afterEffect">
                                  <p:stCondLst>
                                    <p:cond delay="0"/>
                                  </p:stCondLst>
                                  <p:childTnLst>
                                    <p:set>
                                      <p:cBhvr>
                                        <p:cTn id="56" dur="1" fill="hold">
                                          <p:stCondLst>
                                            <p:cond delay="0"/>
                                          </p:stCondLst>
                                        </p:cTn>
                                        <p:tgtEl>
                                          <p:spTgt spid="9">
                                            <p:txEl>
                                              <p:pRg st="12" end="12"/>
                                            </p:txEl>
                                          </p:spTgt>
                                        </p:tgtEl>
                                        <p:attrNameLst>
                                          <p:attrName>style.visibility</p:attrName>
                                        </p:attrNameLst>
                                      </p:cBhvr>
                                      <p:to>
                                        <p:strVal val="visible"/>
                                      </p:to>
                                    </p:set>
                                    <p:animEffect transition="in" filter="fade">
                                      <p:cBhvr>
                                        <p:cTn id="57" dur="500"/>
                                        <p:tgtEl>
                                          <p:spTgt spid="9">
                                            <p:txEl>
                                              <p:pRg st="12" end="12"/>
                                            </p:txEl>
                                          </p:spTgt>
                                        </p:tgtEl>
                                      </p:cBhvr>
                                    </p:animEffect>
                                  </p:childTnLst>
                                </p:cTn>
                              </p:par>
                            </p:childTnLst>
                          </p:cTn>
                        </p:par>
                        <p:par>
                          <p:cTn id="58" fill="hold">
                            <p:stCondLst>
                              <p:cond delay="7000"/>
                            </p:stCondLst>
                            <p:childTnLst>
                              <p:par>
                                <p:cTn id="59" presetID="10" presetClass="entr" presetSubtype="0" fill="hold" nodeType="afterEffect">
                                  <p:stCondLst>
                                    <p:cond delay="0"/>
                                  </p:stCondLst>
                                  <p:childTnLst>
                                    <p:set>
                                      <p:cBhvr>
                                        <p:cTn id="60" dur="1" fill="hold">
                                          <p:stCondLst>
                                            <p:cond delay="0"/>
                                          </p:stCondLst>
                                        </p:cTn>
                                        <p:tgtEl>
                                          <p:spTgt spid="9">
                                            <p:txEl>
                                              <p:pRg st="13" end="13"/>
                                            </p:txEl>
                                          </p:spTgt>
                                        </p:tgtEl>
                                        <p:attrNameLst>
                                          <p:attrName>style.visibility</p:attrName>
                                        </p:attrNameLst>
                                      </p:cBhvr>
                                      <p:to>
                                        <p:strVal val="visible"/>
                                      </p:to>
                                    </p:set>
                                    <p:animEffect transition="in" filter="fade">
                                      <p:cBhvr>
                                        <p:cTn id="61" dur="500"/>
                                        <p:tgtEl>
                                          <p:spTgt spid="9">
                                            <p:txEl>
                                              <p:pRg st="13" end="13"/>
                                            </p:txEl>
                                          </p:spTgt>
                                        </p:tgtEl>
                                      </p:cBhvr>
                                    </p:animEffect>
                                  </p:childTnLst>
                                </p:cTn>
                              </p:par>
                            </p:childTnLst>
                          </p:cTn>
                        </p:par>
                        <p:par>
                          <p:cTn id="62" fill="hold">
                            <p:stCondLst>
                              <p:cond delay="7500"/>
                            </p:stCondLst>
                            <p:childTnLst>
                              <p:par>
                                <p:cTn id="63" presetID="10" presetClass="entr" presetSubtype="0" fill="hold" nodeType="afterEffect">
                                  <p:stCondLst>
                                    <p:cond delay="0"/>
                                  </p:stCondLst>
                                  <p:childTnLst>
                                    <p:set>
                                      <p:cBhvr>
                                        <p:cTn id="64" dur="1" fill="hold">
                                          <p:stCondLst>
                                            <p:cond delay="0"/>
                                          </p:stCondLst>
                                        </p:cTn>
                                        <p:tgtEl>
                                          <p:spTgt spid="9">
                                            <p:txEl>
                                              <p:pRg st="14" end="14"/>
                                            </p:txEl>
                                          </p:spTgt>
                                        </p:tgtEl>
                                        <p:attrNameLst>
                                          <p:attrName>style.visibility</p:attrName>
                                        </p:attrNameLst>
                                      </p:cBhvr>
                                      <p:to>
                                        <p:strVal val="visible"/>
                                      </p:to>
                                    </p:set>
                                    <p:animEffect transition="in" filter="fade">
                                      <p:cBhvr>
                                        <p:cTn id="65" dur="500"/>
                                        <p:tgtEl>
                                          <p:spTgt spid="9">
                                            <p:txEl>
                                              <p:pRg st="14" end="14"/>
                                            </p:txEl>
                                          </p:spTgt>
                                        </p:tgtEl>
                                      </p:cBhvr>
                                    </p:animEffect>
                                  </p:childTnLst>
                                </p:cTn>
                              </p:par>
                            </p:childTnLst>
                          </p:cTn>
                        </p:par>
                        <p:par>
                          <p:cTn id="66" fill="hold">
                            <p:stCondLst>
                              <p:cond delay="8000"/>
                            </p:stCondLst>
                            <p:childTnLst>
                              <p:par>
                                <p:cTn id="67" presetID="10" presetClass="entr" presetSubtype="0" fill="hold" nodeType="afterEffect">
                                  <p:stCondLst>
                                    <p:cond delay="0"/>
                                  </p:stCondLst>
                                  <p:childTnLst>
                                    <p:set>
                                      <p:cBhvr>
                                        <p:cTn id="68" dur="1" fill="hold">
                                          <p:stCondLst>
                                            <p:cond delay="0"/>
                                          </p:stCondLst>
                                        </p:cTn>
                                        <p:tgtEl>
                                          <p:spTgt spid="9">
                                            <p:txEl>
                                              <p:pRg st="15" end="15"/>
                                            </p:txEl>
                                          </p:spTgt>
                                        </p:tgtEl>
                                        <p:attrNameLst>
                                          <p:attrName>style.visibility</p:attrName>
                                        </p:attrNameLst>
                                      </p:cBhvr>
                                      <p:to>
                                        <p:strVal val="visible"/>
                                      </p:to>
                                    </p:set>
                                    <p:animEffect transition="in" filter="fade">
                                      <p:cBhvr>
                                        <p:cTn id="69" dur="500"/>
                                        <p:tgtEl>
                                          <p:spTgt spid="9">
                                            <p:txEl>
                                              <p:pRg st="15" end="15"/>
                                            </p:txEl>
                                          </p:spTgt>
                                        </p:tgtEl>
                                      </p:cBhvr>
                                    </p:animEffect>
                                  </p:childTnLst>
                                </p:cTn>
                              </p:par>
                            </p:childTnLst>
                          </p:cTn>
                        </p:par>
                        <p:par>
                          <p:cTn id="70" fill="hold">
                            <p:stCondLst>
                              <p:cond delay="8500"/>
                            </p:stCondLst>
                            <p:childTnLst>
                              <p:par>
                                <p:cTn id="71" presetID="10" presetClass="entr" presetSubtype="0" fill="hold" nodeType="afterEffect">
                                  <p:stCondLst>
                                    <p:cond delay="0"/>
                                  </p:stCondLst>
                                  <p:childTnLst>
                                    <p:set>
                                      <p:cBhvr>
                                        <p:cTn id="72" dur="1" fill="hold">
                                          <p:stCondLst>
                                            <p:cond delay="0"/>
                                          </p:stCondLst>
                                        </p:cTn>
                                        <p:tgtEl>
                                          <p:spTgt spid="9">
                                            <p:txEl>
                                              <p:pRg st="16" end="16"/>
                                            </p:txEl>
                                          </p:spTgt>
                                        </p:tgtEl>
                                        <p:attrNameLst>
                                          <p:attrName>style.visibility</p:attrName>
                                        </p:attrNameLst>
                                      </p:cBhvr>
                                      <p:to>
                                        <p:strVal val="visible"/>
                                      </p:to>
                                    </p:set>
                                    <p:animEffect transition="in" filter="fade">
                                      <p:cBhvr>
                                        <p:cTn id="73" dur="500"/>
                                        <p:tgtEl>
                                          <p:spTgt spid="9">
                                            <p:txEl>
                                              <p:pRg st="16" end="1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ppt_x"/>
                                          </p:val>
                                        </p:tav>
                                        <p:tav tm="100000">
                                          <p:val>
                                            <p:strVal val="#ppt_x"/>
                                          </p:val>
                                        </p:tav>
                                      </p:tavLst>
                                    </p:anim>
                                    <p:anim calcmode="lin" valueType="num">
                                      <p:cBhvr additive="base">
                                        <p:cTn id="7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91250" y="-16613"/>
            <a:ext cx="5651500" cy="3046199"/>
          </a:xfrm>
          <a:prstGeom prst="rect">
            <a:avLst/>
          </a:prstGeom>
        </p:spPr>
      </p:pic>
      <p:sp>
        <p:nvSpPr>
          <p:cNvPr id="6" name="TextBox 5"/>
          <p:cNvSpPr txBox="1"/>
          <p:nvPr/>
        </p:nvSpPr>
        <p:spPr>
          <a:xfrm>
            <a:off x="6813550" y="2660254"/>
            <a:ext cx="5029200" cy="369332"/>
          </a:xfrm>
          <a:prstGeom prst="rect">
            <a:avLst/>
          </a:prstGeom>
          <a:noFill/>
        </p:spPr>
        <p:txBody>
          <a:bodyPr wrap="square" rtlCol="0">
            <a:spAutoFit/>
          </a:bodyPr>
          <a:lstStyle/>
          <a:p>
            <a:pPr algn="ctr"/>
            <a:r>
              <a:rPr lang="en-IN" dirty="0" smtClean="0"/>
              <a:t>Original Tree</a:t>
            </a:r>
            <a:endParaRPr lang="en-IN" dirty="0"/>
          </a:p>
        </p:txBody>
      </p:sp>
      <p:sp>
        <p:nvSpPr>
          <p:cNvPr id="8" name="Title 3"/>
          <p:cNvSpPr>
            <a:spLocks noGrp="1"/>
          </p:cNvSpPr>
          <p:nvPr>
            <p:ph type="title"/>
          </p:nvPr>
        </p:nvSpPr>
        <p:spPr>
          <a:xfrm>
            <a:off x="608011" y="47270"/>
            <a:ext cx="5583239" cy="1400530"/>
          </a:xfrm>
        </p:spPr>
        <p:txBody>
          <a:bodyPr/>
          <a:lstStyle/>
          <a:p>
            <a:pPr algn="ctr"/>
            <a:r>
              <a:rPr lang="en-IN" dirty="0" smtClean="0"/>
              <a:t>Sample Test Case</a:t>
            </a:r>
            <a:endParaRPr lang="en-IN" dirty="0"/>
          </a:p>
        </p:txBody>
      </p:sp>
      <p:sp>
        <p:nvSpPr>
          <p:cNvPr id="9" name="TextBox 8"/>
          <p:cNvSpPr txBox="1"/>
          <p:nvPr/>
        </p:nvSpPr>
        <p:spPr>
          <a:xfrm>
            <a:off x="646111" y="1581786"/>
            <a:ext cx="785813" cy="4801314"/>
          </a:xfrm>
          <a:prstGeom prst="rect">
            <a:avLst/>
          </a:prstGeom>
          <a:noFill/>
        </p:spPr>
        <p:txBody>
          <a:bodyPr wrap="square" rtlCol="0">
            <a:spAutoFit/>
          </a:bodyPr>
          <a:lstStyle/>
          <a:p>
            <a:r>
              <a:rPr lang="en-IN" dirty="0"/>
              <a:t>11 5</a:t>
            </a:r>
          </a:p>
          <a:p>
            <a:r>
              <a:rPr lang="en-IN" dirty="0"/>
              <a:t>0 1</a:t>
            </a:r>
          </a:p>
          <a:p>
            <a:r>
              <a:rPr lang="en-IN" dirty="0"/>
              <a:t>0 3</a:t>
            </a:r>
          </a:p>
          <a:p>
            <a:r>
              <a:rPr lang="en-IN" dirty="0"/>
              <a:t>0 5</a:t>
            </a:r>
          </a:p>
          <a:p>
            <a:r>
              <a:rPr lang="en-IN" dirty="0"/>
              <a:t>1 2</a:t>
            </a:r>
          </a:p>
          <a:p>
            <a:r>
              <a:rPr lang="en-IN" dirty="0"/>
              <a:t>1 8</a:t>
            </a:r>
          </a:p>
          <a:p>
            <a:r>
              <a:rPr lang="en-IN" dirty="0"/>
              <a:t>3 10</a:t>
            </a:r>
          </a:p>
          <a:p>
            <a:r>
              <a:rPr lang="en-IN" dirty="0"/>
              <a:t>5 6</a:t>
            </a:r>
          </a:p>
          <a:p>
            <a:r>
              <a:rPr lang="en-IN" dirty="0"/>
              <a:t>6 9</a:t>
            </a:r>
          </a:p>
          <a:p>
            <a:r>
              <a:rPr lang="en-IN" dirty="0"/>
              <a:t>2 4</a:t>
            </a:r>
          </a:p>
          <a:p>
            <a:r>
              <a:rPr lang="en-IN" dirty="0"/>
              <a:t>2 7</a:t>
            </a:r>
          </a:p>
          <a:p>
            <a:endParaRPr lang="en-IN" dirty="0"/>
          </a:p>
          <a:p>
            <a:r>
              <a:rPr lang="en-IN" dirty="0"/>
              <a:t>2 10</a:t>
            </a:r>
          </a:p>
          <a:p>
            <a:r>
              <a:rPr lang="en-IN" dirty="0"/>
              <a:t>2 6</a:t>
            </a:r>
          </a:p>
          <a:p>
            <a:r>
              <a:rPr lang="en-IN" dirty="0"/>
              <a:t>1 5</a:t>
            </a:r>
          </a:p>
          <a:p>
            <a:r>
              <a:rPr lang="en-IN" dirty="0"/>
              <a:t>2 6</a:t>
            </a:r>
          </a:p>
          <a:p>
            <a:r>
              <a:rPr lang="en-IN" dirty="0"/>
              <a:t>2 9</a:t>
            </a:r>
          </a:p>
        </p:txBody>
      </p:sp>
      <p:pic>
        <p:nvPicPr>
          <p:cNvPr id="3" name="Picture 2"/>
          <p:cNvPicPr>
            <a:picLocks noChangeAspect="1"/>
          </p:cNvPicPr>
          <p:nvPr/>
        </p:nvPicPr>
        <p:blipFill>
          <a:blip r:embed="rId3"/>
          <a:stretch>
            <a:fillRect/>
          </a:stretch>
        </p:blipFill>
        <p:spPr>
          <a:xfrm>
            <a:off x="6191250" y="3112334"/>
            <a:ext cx="5651500" cy="3684134"/>
          </a:xfrm>
          <a:prstGeom prst="rect">
            <a:avLst/>
          </a:prstGeom>
        </p:spPr>
      </p:pic>
      <p:sp>
        <p:nvSpPr>
          <p:cNvPr id="7" name="TextBox 6"/>
          <p:cNvSpPr txBox="1"/>
          <p:nvPr/>
        </p:nvSpPr>
        <p:spPr>
          <a:xfrm>
            <a:off x="7334250" y="6383100"/>
            <a:ext cx="4749800" cy="369332"/>
          </a:xfrm>
          <a:prstGeom prst="rect">
            <a:avLst/>
          </a:prstGeom>
          <a:noFill/>
        </p:spPr>
        <p:txBody>
          <a:bodyPr wrap="square" rtlCol="0">
            <a:spAutoFit/>
          </a:bodyPr>
          <a:lstStyle/>
          <a:p>
            <a:pPr algn="ctr"/>
            <a:r>
              <a:rPr lang="en-IN" dirty="0" smtClean="0"/>
              <a:t>Centroid Tree</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4289836908"/>
              </p:ext>
            </p:extLst>
          </p:nvPr>
        </p:nvGraphicFramePr>
        <p:xfrm>
          <a:off x="2322511" y="1759943"/>
          <a:ext cx="2879726" cy="4445000"/>
        </p:xfrm>
        <a:graphic>
          <a:graphicData uri="http://schemas.openxmlformats.org/drawingml/2006/table">
            <a:tbl>
              <a:tblPr firstRow="1" bandRow="1">
                <a:tableStyleId>{AF606853-7671-496A-8E4F-DF71F8EC918B}</a:tableStyleId>
              </a:tblPr>
              <a:tblGrid>
                <a:gridCol w="1439863"/>
                <a:gridCol w="1439863"/>
              </a:tblGrid>
              <a:tr h="352426">
                <a:tc>
                  <a:txBody>
                    <a:bodyPr/>
                    <a:lstStyle/>
                    <a:p>
                      <a:pPr algn="ctr"/>
                      <a:r>
                        <a:rPr lang="en-IN" dirty="0" smtClean="0"/>
                        <a:t>Node</a:t>
                      </a:r>
                      <a:endParaRPr lang="en-IN" dirty="0"/>
                    </a:p>
                  </a:txBody>
                  <a:tcPr/>
                </a:tc>
                <a:tc>
                  <a:txBody>
                    <a:bodyPr/>
                    <a:lstStyle/>
                    <a:p>
                      <a:pPr algn="ctr"/>
                      <a:r>
                        <a:rPr lang="en-IN" dirty="0" smtClean="0"/>
                        <a:t>Value</a:t>
                      </a:r>
                      <a:endParaRPr lang="en-IN" dirty="0"/>
                    </a:p>
                  </a:txBody>
                  <a:tcPr/>
                </a:tc>
              </a:tr>
              <a:tr h="370840">
                <a:tc>
                  <a:txBody>
                    <a:bodyPr/>
                    <a:lstStyle/>
                    <a:p>
                      <a:pPr algn="ctr"/>
                      <a:r>
                        <a:rPr lang="en-IN" dirty="0" smtClean="0"/>
                        <a:t>0</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1</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2</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3</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4</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5</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6</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7</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8</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9</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10</a:t>
                      </a:r>
                      <a:endParaRPr lang="en-IN" dirty="0"/>
                    </a:p>
                  </a:txBody>
                  <a:tcPr/>
                </a:tc>
                <a:tc>
                  <a:txBody>
                    <a:bodyPr/>
                    <a:lstStyle/>
                    <a:p>
                      <a:pPr algn="ctr"/>
                      <a:r>
                        <a:rPr lang="en-IN" dirty="0" err="1" smtClean="0"/>
                        <a:t>Inf</a:t>
                      </a:r>
                      <a:endParaRPr lang="en-IN" dirty="0"/>
                    </a:p>
                  </a:txBody>
                  <a:tcPr/>
                </a:tc>
              </a:tr>
            </a:tbl>
          </a:graphicData>
        </a:graphic>
      </p:graphicFrame>
    </p:spTree>
    <p:extLst>
      <p:ext uri="{BB962C8B-B14F-4D97-AF65-F5344CB8AC3E}">
        <p14:creationId xmlns:p14="http://schemas.microsoft.com/office/powerpoint/2010/main" val="349669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608011" y="47270"/>
            <a:ext cx="5583239" cy="1400530"/>
          </a:xfrm>
        </p:spPr>
        <p:txBody>
          <a:bodyPr/>
          <a:lstStyle/>
          <a:p>
            <a:pPr algn="ctr"/>
            <a:r>
              <a:rPr lang="en-IN" dirty="0" smtClean="0"/>
              <a:t>Sample Test Case</a:t>
            </a:r>
            <a:endParaRPr lang="en-IN" dirty="0"/>
          </a:p>
        </p:txBody>
      </p:sp>
      <p:sp>
        <p:nvSpPr>
          <p:cNvPr id="9" name="TextBox 8"/>
          <p:cNvSpPr txBox="1"/>
          <p:nvPr/>
        </p:nvSpPr>
        <p:spPr>
          <a:xfrm>
            <a:off x="646111" y="1581786"/>
            <a:ext cx="785813" cy="4801314"/>
          </a:xfrm>
          <a:prstGeom prst="rect">
            <a:avLst/>
          </a:prstGeom>
          <a:noFill/>
        </p:spPr>
        <p:txBody>
          <a:bodyPr wrap="square" rtlCol="0">
            <a:spAutoFit/>
          </a:bodyPr>
          <a:lstStyle/>
          <a:p>
            <a:r>
              <a:rPr lang="en-IN" dirty="0"/>
              <a:t>11 5</a:t>
            </a:r>
          </a:p>
          <a:p>
            <a:r>
              <a:rPr lang="en-IN" dirty="0"/>
              <a:t>0 1</a:t>
            </a:r>
          </a:p>
          <a:p>
            <a:r>
              <a:rPr lang="en-IN" dirty="0"/>
              <a:t>0 3</a:t>
            </a:r>
          </a:p>
          <a:p>
            <a:r>
              <a:rPr lang="en-IN" dirty="0"/>
              <a:t>0 5</a:t>
            </a:r>
          </a:p>
          <a:p>
            <a:r>
              <a:rPr lang="en-IN" dirty="0"/>
              <a:t>1 2</a:t>
            </a:r>
          </a:p>
          <a:p>
            <a:r>
              <a:rPr lang="en-IN" dirty="0"/>
              <a:t>1 8</a:t>
            </a:r>
          </a:p>
          <a:p>
            <a:r>
              <a:rPr lang="en-IN" dirty="0"/>
              <a:t>3 10</a:t>
            </a:r>
          </a:p>
          <a:p>
            <a:r>
              <a:rPr lang="en-IN" dirty="0"/>
              <a:t>5 6</a:t>
            </a:r>
          </a:p>
          <a:p>
            <a:r>
              <a:rPr lang="en-IN" dirty="0"/>
              <a:t>6 9</a:t>
            </a:r>
          </a:p>
          <a:p>
            <a:r>
              <a:rPr lang="en-IN" dirty="0"/>
              <a:t>2 4</a:t>
            </a:r>
          </a:p>
          <a:p>
            <a:r>
              <a:rPr lang="en-IN" dirty="0"/>
              <a:t>2 7</a:t>
            </a:r>
          </a:p>
          <a:p>
            <a:endParaRPr lang="en-IN" dirty="0"/>
          </a:p>
          <a:p>
            <a:r>
              <a:rPr lang="en-IN" dirty="0"/>
              <a:t>2 10</a:t>
            </a:r>
          </a:p>
          <a:p>
            <a:r>
              <a:rPr lang="en-IN" dirty="0"/>
              <a:t>2 6</a:t>
            </a:r>
          </a:p>
          <a:p>
            <a:r>
              <a:rPr lang="en-IN" dirty="0"/>
              <a:t>1 5</a:t>
            </a:r>
          </a:p>
          <a:p>
            <a:r>
              <a:rPr lang="en-IN" dirty="0"/>
              <a:t>2 6</a:t>
            </a:r>
          </a:p>
          <a:p>
            <a:r>
              <a:rPr lang="en-IN" dirty="0"/>
              <a:t>2 9</a:t>
            </a:r>
          </a:p>
        </p:txBody>
      </p:sp>
      <p:pic>
        <p:nvPicPr>
          <p:cNvPr id="3" name="Picture 2"/>
          <p:cNvPicPr>
            <a:picLocks noChangeAspect="1"/>
          </p:cNvPicPr>
          <p:nvPr/>
        </p:nvPicPr>
        <p:blipFill>
          <a:blip r:embed="rId2"/>
          <a:stretch>
            <a:fillRect/>
          </a:stretch>
        </p:blipFill>
        <p:spPr>
          <a:xfrm>
            <a:off x="6191250" y="3068298"/>
            <a:ext cx="5651500" cy="3684134"/>
          </a:xfrm>
          <a:prstGeom prst="rect">
            <a:avLst/>
          </a:prstGeom>
        </p:spPr>
      </p:pic>
      <p:sp>
        <p:nvSpPr>
          <p:cNvPr id="7" name="TextBox 6"/>
          <p:cNvSpPr txBox="1"/>
          <p:nvPr/>
        </p:nvSpPr>
        <p:spPr>
          <a:xfrm>
            <a:off x="7334250" y="6383100"/>
            <a:ext cx="4749800" cy="369332"/>
          </a:xfrm>
          <a:prstGeom prst="rect">
            <a:avLst/>
          </a:prstGeom>
          <a:noFill/>
        </p:spPr>
        <p:txBody>
          <a:bodyPr wrap="square" rtlCol="0">
            <a:spAutoFit/>
          </a:bodyPr>
          <a:lstStyle/>
          <a:p>
            <a:pPr algn="ctr"/>
            <a:r>
              <a:rPr lang="en-IN" dirty="0" smtClean="0"/>
              <a:t>Centroid Tree</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65218"/>
              </p:ext>
            </p:extLst>
          </p:nvPr>
        </p:nvGraphicFramePr>
        <p:xfrm>
          <a:off x="2322511" y="1759943"/>
          <a:ext cx="2879726" cy="4445000"/>
        </p:xfrm>
        <a:graphic>
          <a:graphicData uri="http://schemas.openxmlformats.org/drawingml/2006/table">
            <a:tbl>
              <a:tblPr firstRow="1" bandRow="1">
                <a:tableStyleId>{AF606853-7671-496A-8E4F-DF71F8EC918B}</a:tableStyleId>
              </a:tblPr>
              <a:tblGrid>
                <a:gridCol w="1439863"/>
                <a:gridCol w="1439863"/>
              </a:tblGrid>
              <a:tr h="352426">
                <a:tc>
                  <a:txBody>
                    <a:bodyPr/>
                    <a:lstStyle/>
                    <a:p>
                      <a:pPr algn="ctr"/>
                      <a:r>
                        <a:rPr lang="en-IN" dirty="0" smtClean="0"/>
                        <a:t>Node</a:t>
                      </a:r>
                      <a:endParaRPr lang="en-IN" dirty="0"/>
                    </a:p>
                  </a:txBody>
                  <a:tcPr/>
                </a:tc>
                <a:tc>
                  <a:txBody>
                    <a:bodyPr/>
                    <a:lstStyle/>
                    <a:p>
                      <a:pPr algn="ctr"/>
                      <a:r>
                        <a:rPr lang="en-IN" dirty="0" smtClean="0"/>
                        <a:t>Value</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2</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3</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4</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5</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6</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7</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8</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9</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10</a:t>
                      </a:r>
                      <a:endParaRPr lang="en-IN" dirty="0"/>
                    </a:p>
                  </a:txBody>
                  <a:tcPr/>
                </a:tc>
                <a:tc>
                  <a:txBody>
                    <a:bodyPr/>
                    <a:lstStyle/>
                    <a:p>
                      <a:pPr algn="ctr"/>
                      <a:r>
                        <a:rPr lang="en-IN" dirty="0" err="1" smtClean="0"/>
                        <a:t>Inf</a:t>
                      </a:r>
                      <a:endParaRPr lang="en-IN" dirty="0"/>
                    </a:p>
                  </a:txBody>
                  <a:tcPr/>
                </a:tc>
              </a:tr>
            </a:tbl>
          </a:graphicData>
        </a:graphic>
      </p:graphicFrame>
      <p:pic>
        <p:nvPicPr>
          <p:cNvPr id="2" name="Picture 1"/>
          <p:cNvPicPr>
            <a:picLocks noChangeAspect="1"/>
          </p:cNvPicPr>
          <p:nvPr/>
        </p:nvPicPr>
        <p:blipFill>
          <a:blip r:embed="rId3"/>
          <a:stretch>
            <a:fillRect/>
          </a:stretch>
        </p:blipFill>
        <p:spPr>
          <a:xfrm>
            <a:off x="6191250" y="0"/>
            <a:ext cx="5643356" cy="3041809"/>
          </a:xfrm>
          <a:prstGeom prst="rect">
            <a:avLst/>
          </a:prstGeom>
        </p:spPr>
      </p:pic>
      <p:sp>
        <p:nvSpPr>
          <p:cNvPr id="6" name="TextBox 5"/>
          <p:cNvSpPr txBox="1"/>
          <p:nvPr/>
        </p:nvSpPr>
        <p:spPr>
          <a:xfrm>
            <a:off x="6813550" y="2660254"/>
            <a:ext cx="5029200" cy="369332"/>
          </a:xfrm>
          <a:prstGeom prst="rect">
            <a:avLst/>
          </a:prstGeom>
          <a:noFill/>
        </p:spPr>
        <p:txBody>
          <a:bodyPr wrap="square" rtlCol="0">
            <a:spAutoFit/>
          </a:bodyPr>
          <a:lstStyle/>
          <a:p>
            <a:pPr algn="ctr"/>
            <a:r>
              <a:rPr lang="en-IN" dirty="0" smtClean="0"/>
              <a:t>Original Tree</a:t>
            </a:r>
            <a:endParaRPr lang="en-IN" dirty="0"/>
          </a:p>
        </p:txBody>
      </p:sp>
    </p:spTree>
    <p:extLst>
      <p:ext uri="{BB962C8B-B14F-4D97-AF65-F5344CB8AC3E}">
        <p14:creationId xmlns:p14="http://schemas.microsoft.com/office/powerpoint/2010/main" val="1474732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608011" y="47270"/>
            <a:ext cx="5583239" cy="1400530"/>
          </a:xfrm>
        </p:spPr>
        <p:txBody>
          <a:bodyPr/>
          <a:lstStyle/>
          <a:p>
            <a:pPr algn="ctr"/>
            <a:r>
              <a:rPr lang="en-IN" dirty="0" smtClean="0"/>
              <a:t>Sample Test Case</a:t>
            </a:r>
            <a:endParaRPr lang="en-IN" dirty="0"/>
          </a:p>
        </p:txBody>
      </p:sp>
      <p:sp>
        <p:nvSpPr>
          <p:cNvPr id="9" name="TextBox 8"/>
          <p:cNvSpPr txBox="1"/>
          <p:nvPr/>
        </p:nvSpPr>
        <p:spPr>
          <a:xfrm>
            <a:off x="646111" y="1581786"/>
            <a:ext cx="785813" cy="4801314"/>
          </a:xfrm>
          <a:prstGeom prst="rect">
            <a:avLst/>
          </a:prstGeom>
          <a:noFill/>
        </p:spPr>
        <p:txBody>
          <a:bodyPr wrap="square" rtlCol="0">
            <a:spAutoFit/>
          </a:bodyPr>
          <a:lstStyle/>
          <a:p>
            <a:r>
              <a:rPr lang="en-IN" dirty="0"/>
              <a:t>11 5</a:t>
            </a:r>
          </a:p>
          <a:p>
            <a:r>
              <a:rPr lang="en-IN" dirty="0"/>
              <a:t>0 1</a:t>
            </a:r>
          </a:p>
          <a:p>
            <a:r>
              <a:rPr lang="en-IN" dirty="0"/>
              <a:t>0 3</a:t>
            </a:r>
          </a:p>
          <a:p>
            <a:r>
              <a:rPr lang="en-IN" dirty="0"/>
              <a:t>0 5</a:t>
            </a:r>
          </a:p>
          <a:p>
            <a:r>
              <a:rPr lang="en-IN" dirty="0"/>
              <a:t>1 2</a:t>
            </a:r>
          </a:p>
          <a:p>
            <a:r>
              <a:rPr lang="en-IN" dirty="0"/>
              <a:t>1 8</a:t>
            </a:r>
          </a:p>
          <a:p>
            <a:r>
              <a:rPr lang="en-IN" dirty="0"/>
              <a:t>3 10</a:t>
            </a:r>
          </a:p>
          <a:p>
            <a:r>
              <a:rPr lang="en-IN" dirty="0"/>
              <a:t>5 6</a:t>
            </a:r>
          </a:p>
          <a:p>
            <a:r>
              <a:rPr lang="en-IN" dirty="0"/>
              <a:t>6 9</a:t>
            </a:r>
          </a:p>
          <a:p>
            <a:r>
              <a:rPr lang="en-IN" dirty="0"/>
              <a:t>2 4</a:t>
            </a:r>
          </a:p>
          <a:p>
            <a:r>
              <a:rPr lang="en-IN" dirty="0"/>
              <a:t>2 7</a:t>
            </a:r>
          </a:p>
          <a:p>
            <a:endParaRPr lang="en-IN" dirty="0"/>
          </a:p>
          <a:p>
            <a:r>
              <a:rPr lang="en-IN" dirty="0">
                <a:solidFill>
                  <a:srgbClr val="FFFF00"/>
                </a:solidFill>
              </a:rPr>
              <a:t>2 10</a:t>
            </a:r>
          </a:p>
          <a:p>
            <a:r>
              <a:rPr lang="en-IN" dirty="0">
                <a:solidFill>
                  <a:srgbClr val="FFFF00"/>
                </a:solidFill>
              </a:rPr>
              <a:t>2 6</a:t>
            </a:r>
          </a:p>
          <a:p>
            <a:r>
              <a:rPr lang="en-IN" dirty="0"/>
              <a:t>1 5</a:t>
            </a:r>
          </a:p>
          <a:p>
            <a:r>
              <a:rPr lang="en-IN" dirty="0"/>
              <a:t>2 6</a:t>
            </a:r>
          </a:p>
          <a:p>
            <a:r>
              <a:rPr lang="en-IN" dirty="0"/>
              <a:t>2 9</a:t>
            </a:r>
          </a:p>
        </p:txBody>
      </p:sp>
      <p:pic>
        <p:nvPicPr>
          <p:cNvPr id="3" name="Picture 2"/>
          <p:cNvPicPr>
            <a:picLocks noChangeAspect="1"/>
          </p:cNvPicPr>
          <p:nvPr/>
        </p:nvPicPr>
        <p:blipFill>
          <a:blip r:embed="rId2"/>
          <a:stretch>
            <a:fillRect/>
          </a:stretch>
        </p:blipFill>
        <p:spPr>
          <a:xfrm>
            <a:off x="6191250" y="3068298"/>
            <a:ext cx="5651500" cy="3684134"/>
          </a:xfrm>
          <a:prstGeom prst="rect">
            <a:avLst/>
          </a:prstGeom>
        </p:spPr>
      </p:pic>
      <p:sp>
        <p:nvSpPr>
          <p:cNvPr id="7" name="TextBox 6"/>
          <p:cNvSpPr txBox="1"/>
          <p:nvPr/>
        </p:nvSpPr>
        <p:spPr>
          <a:xfrm>
            <a:off x="7334250" y="6383100"/>
            <a:ext cx="4749800" cy="369332"/>
          </a:xfrm>
          <a:prstGeom prst="rect">
            <a:avLst/>
          </a:prstGeom>
          <a:noFill/>
        </p:spPr>
        <p:txBody>
          <a:bodyPr wrap="square" rtlCol="0">
            <a:spAutoFit/>
          </a:bodyPr>
          <a:lstStyle/>
          <a:p>
            <a:pPr algn="ctr"/>
            <a:r>
              <a:rPr lang="en-IN" dirty="0" smtClean="0"/>
              <a:t>Centroid Tree</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65218"/>
              </p:ext>
            </p:extLst>
          </p:nvPr>
        </p:nvGraphicFramePr>
        <p:xfrm>
          <a:off x="2322511" y="1759943"/>
          <a:ext cx="2879726" cy="4445000"/>
        </p:xfrm>
        <a:graphic>
          <a:graphicData uri="http://schemas.openxmlformats.org/drawingml/2006/table">
            <a:tbl>
              <a:tblPr firstRow="1" bandRow="1">
                <a:tableStyleId>{AF606853-7671-496A-8E4F-DF71F8EC918B}</a:tableStyleId>
              </a:tblPr>
              <a:tblGrid>
                <a:gridCol w="1439863"/>
                <a:gridCol w="1439863"/>
              </a:tblGrid>
              <a:tr h="352426">
                <a:tc>
                  <a:txBody>
                    <a:bodyPr/>
                    <a:lstStyle/>
                    <a:p>
                      <a:pPr algn="ctr"/>
                      <a:r>
                        <a:rPr lang="en-IN" dirty="0" smtClean="0"/>
                        <a:t>Node</a:t>
                      </a:r>
                      <a:endParaRPr lang="en-IN" dirty="0"/>
                    </a:p>
                  </a:txBody>
                  <a:tcPr/>
                </a:tc>
                <a:tc>
                  <a:txBody>
                    <a:bodyPr/>
                    <a:lstStyle/>
                    <a:p>
                      <a:pPr algn="ctr"/>
                      <a:r>
                        <a:rPr lang="en-IN" dirty="0" smtClean="0"/>
                        <a:t>Value</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2</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3</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4</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5</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6</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7</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8</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9</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10</a:t>
                      </a:r>
                      <a:endParaRPr lang="en-IN" dirty="0"/>
                    </a:p>
                  </a:txBody>
                  <a:tcPr/>
                </a:tc>
                <a:tc>
                  <a:txBody>
                    <a:bodyPr/>
                    <a:lstStyle/>
                    <a:p>
                      <a:pPr algn="ctr"/>
                      <a:r>
                        <a:rPr lang="en-IN" dirty="0" err="1" smtClean="0"/>
                        <a:t>Inf</a:t>
                      </a:r>
                      <a:endParaRPr lang="en-IN" dirty="0"/>
                    </a:p>
                  </a:txBody>
                  <a:tcPr/>
                </a:tc>
              </a:tr>
            </a:tbl>
          </a:graphicData>
        </a:graphic>
      </p:graphicFrame>
      <p:pic>
        <p:nvPicPr>
          <p:cNvPr id="2" name="Picture 1"/>
          <p:cNvPicPr>
            <a:picLocks noChangeAspect="1"/>
          </p:cNvPicPr>
          <p:nvPr/>
        </p:nvPicPr>
        <p:blipFill>
          <a:blip r:embed="rId3"/>
          <a:stretch>
            <a:fillRect/>
          </a:stretch>
        </p:blipFill>
        <p:spPr>
          <a:xfrm>
            <a:off x="6191250" y="47270"/>
            <a:ext cx="5643356" cy="3041809"/>
          </a:xfrm>
          <a:prstGeom prst="rect">
            <a:avLst/>
          </a:prstGeom>
        </p:spPr>
      </p:pic>
      <p:sp>
        <p:nvSpPr>
          <p:cNvPr id="6" name="TextBox 5"/>
          <p:cNvSpPr txBox="1"/>
          <p:nvPr/>
        </p:nvSpPr>
        <p:spPr>
          <a:xfrm>
            <a:off x="6813550" y="2660254"/>
            <a:ext cx="5029200" cy="369332"/>
          </a:xfrm>
          <a:prstGeom prst="rect">
            <a:avLst/>
          </a:prstGeom>
          <a:noFill/>
        </p:spPr>
        <p:txBody>
          <a:bodyPr wrap="square" rtlCol="0">
            <a:spAutoFit/>
          </a:bodyPr>
          <a:lstStyle/>
          <a:p>
            <a:pPr algn="ctr"/>
            <a:r>
              <a:rPr lang="en-IN" dirty="0" smtClean="0"/>
              <a:t>Original Tree</a:t>
            </a:r>
            <a:endParaRPr lang="en-IN" dirty="0"/>
          </a:p>
        </p:txBody>
      </p:sp>
    </p:spTree>
    <p:extLst>
      <p:ext uri="{BB962C8B-B14F-4D97-AF65-F5344CB8AC3E}">
        <p14:creationId xmlns:p14="http://schemas.microsoft.com/office/powerpoint/2010/main" val="1920384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94425" y="3085745"/>
            <a:ext cx="5648325" cy="3686175"/>
          </a:xfrm>
          <a:prstGeom prst="rect">
            <a:avLst/>
          </a:prstGeom>
        </p:spPr>
      </p:pic>
      <p:pic>
        <p:nvPicPr>
          <p:cNvPr id="4" name="Picture 3"/>
          <p:cNvPicPr>
            <a:picLocks noChangeAspect="1"/>
          </p:cNvPicPr>
          <p:nvPr/>
        </p:nvPicPr>
        <p:blipFill>
          <a:blip r:embed="rId3"/>
          <a:stretch>
            <a:fillRect/>
          </a:stretch>
        </p:blipFill>
        <p:spPr>
          <a:xfrm>
            <a:off x="6184900" y="29823"/>
            <a:ext cx="5638800" cy="3038475"/>
          </a:xfrm>
          <a:prstGeom prst="rect">
            <a:avLst/>
          </a:prstGeom>
        </p:spPr>
      </p:pic>
      <p:sp>
        <p:nvSpPr>
          <p:cNvPr id="8" name="Title 3"/>
          <p:cNvSpPr>
            <a:spLocks noGrp="1"/>
          </p:cNvSpPr>
          <p:nvPr>
            <p:ph type="title"/>
          </p:nvPr>
        </p:nvSpPr>
        <p:spPr>
          <a:xfrm>
            <a:off x="608011" y="47270"/>
            <a:ext cx="5583239" cy="1400530"/>
          </a:xfrm>
        </p:spPr>
        <p:txBody>
          <a:bodyPr/>
          <a:lstStyle/>
          <a:p>
            <a:pPr algn="ctr"/>
            <a:r>
              <a:rPr lang="en-IN" dirty="0" smtClean="0"/>
              <a:t>Sample Test Case</a:t>
            </a:r>
            <a:endParaRPr lang="en-IN" dirty="0"/>
          </a:p>
        </p:txBody>
      </p:sp>
      <p:sp>
        <p:nvSpPr>
          <p:cNvPr id="9" name="TextBox 8"/>
          <p:cNvSpPr txBox="1"/>
          <p:nvPr/>
        </p:nvSpPr>
        <p:spPr>
          <a:xfrm>
            <a:off x="646111" y="1581786"/>
            <a:ext cx="785813" cy="4801314"/>
          </a:xfrm>
          <a:prstGeom prst="rect">
            <a:avLst/>
          </a:prstGeom>
          <a:noFill/>
        </p:spPr>
        <p:txBody>
          <a:bodyPr wrap="square" rtlCol="0">
            <a:spAutoFit/>
          </a:bodyPr>
          <a:lstStyle/>
          <a:p>
            <a:r>
              <a:rPr lang="en-IN" dirty="0"/>
              <a:t>11 5</a:t>
            </a:r>
          </a:p>
          <a:p>
            <a:r>
              <a:rPr lang="en-IN" dirty="0"/>
              <a:t>0 1</a:t>
            </a:r>
          </a:p>
          <a:p>
            <a:r>
              <a:rPr lang="en-IN" dirty="0"/>
              <a:t>0 3</a:t>
            </a:r>
          </a:p>
          <a:p>
            <a:r>
              <a:rPr lang="en-IN" dirty="0"/>
              <a:t>0 5</a:t>
            </a:r>
          </a:p>
          <a:p>
            <a:r>
              <a:rPr lang="en-IN" dirty="0"/>
              <a:t>1 2</a:t>
            </a:r>
          </a:p>
          <a:p>
            <a:r>
              <a:rPr lang="en-IN" dirty="0"/>
              <a:t>1 8</a:t>
            </a:r>
          </a:p>
          <a:p>
            <a:r>
              <a:rPr lang="en-IN" dirty="0"/>
              <a:t>3 10</a:t>
            </a:r>
          </a:p>
          <a:p>
            <a:r>
              <a:rPr lang="en-IN" dirty="0"/>
              <a:t>5 6</a:t>
            </a:r>
          </a:p>
          <a:p>
            <a:r>
              <a:rPr lang="en-IN" dirty="0"/>
              <a:t>6 9</a:t>
            </a:r>
          </a:p>
          <a:p>
            <a:r>
              <a:rPr lang="en-IN" dirty="0"/>
              <a:t>2 4</a:t>
            </a:r>
          </a:p>
          <a:p>
            <a:r>
              <a:rPr lang="en-IN" dirty="0"/>
              <a:t>2 7</a:t>
            </a:r>
          </a:p>
          <a:p>
            <a:endParaRPr lang="en-IN" dirty="0"/>
          </a:p>
          <a:p>
            <a:r>
              <a:rPr lang="en-IN" dirty="0">
                <a:solidFill>
                  <a:schemeClr val="accent4">
                    <a:lumMod val="50000"/>
                  </a:schemeClr>
                </a:solidFill>
              </a:rPr>
              <a:t>2 10</a:t>
            </a:r>
          </a:p>
          <a:p>
            <a:r>
              <a:rPr lang="en-IN" dirty="0">
                <a:solidFill>
                  <a:schemeClr val="accent4">
                    <a:lumMod val="50000"/>
                  </a:schemeClr>
                </a:solidFill>
              </a:rPr>
              <a:t>2 6</a:t>
            </a:r>
          </a:p>
          <a:p>
            <a:r>
              <a:rPr lang="en-IN" dirty="0">
                <a:solidFill>
                  <a:srgbClr val="FFFF00"/>
                </a:solidFill>
              </a:rPr>
              <a:t>1 5</a:t>
            </a:r>
          </a:p>
          <a:p>
            <a:r>
              <a:rPr lang="en-IN" dirty="0"/>
              <a:t>2 6</a:t>
            </a:r>
          </a:p>
          <a:p>
            <a:r>
              <a:rPr lang="en-IN" dirty="0"/>
              <a:t>2 9</a:t>
            </a:r>
          </a:p>
        </p:txBody>
      </p:sp>
      <p:sp>
        <p:nvSpPr>
          <p:cNvPr id="7" name="TextBox 6"/>
          <p:cNvSpPr txBox="1"/>
          <p:nvPr/>
        </p:nvSpPr>
        <p:spPr>
          <a:xfrm>
            <a:off x="7334250" y="6383100"/>
            <a:ext cx="4749800" cy="369332"/>
          </a:xfrm>
          <a:prstGeom prst="rect">
            <a:avLst/>
          </a:prstGeom>
          <a:noFill/>
        </p:spPr>
        <p:txBody>
          <a:bodyPr wrap="square" rtlCol="0">
            <a:spAutoFit/>
          </a:bodyPr>
          <a:lstStyle/>
          <a:p>
            <a:pPr algn="ctr"/>
            <a:r>
              <a:rPr lang="en-IN" dirty="0" smtClean="0"/>
              <a:t>Centroid Tree</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679282608"/>
              </p:ext>
            </p:extLst>
          </p:nvPr>
        </p:nvGraphicFramePr>
        <p:xfrm>
          <a:off x="2322511" y="1759943"/>
          <a:ext cx="2879726" cy="4445000"/>
        </p:xfrm>
        <a:graphic>
          <a:graphicData uri="http://schemas.openxmlformats.org/drawingml/2006/table">
            <a:tbl>
              <a:tblPr firstRow="1" bandRow="1">
                <a:tableStyleId>{AF606853-7671-496A-8E4F-DF71F8EC918B}</a:tableStyleId>
              </a:tblPr>
              <a:tblGrid>
                <a:gridCol w="1439863"/>
                <a:gridCol w="1439863"/>
              </a:tblGrid>
              <a:tr h="352426">
                <a:tc>
                  <a:txBody>
                    <a:bodyPr/>
                    <a:lstStyle/>
                    <a:p>
                      <a:pPr algn="ctr"/>
                      <a:r>
                        <a:rPr lang="en-IN" dirty="0" smtClean="0"/>
                        <a:t>Node</a:t>
                      </a:r>
                      <a:endParaRPr lang="en-IN" dirty="0"/>
                    </a:p>
                  </a:txBody>
                  <a:tcPr/>
                </a:tc>
                <a:tc>
                  <a:txBody>
                    <a:bodyPr/>
                    <a:lstStyle/>
                    <a:p>
                      <a:pPr algn="ctr"/>
                      <a:r>
                        <a:rPr lang="en-IN" dirty="0" smtClean="0"/>
                        <a:t>Value</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2</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3</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4</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5</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6</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7</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8</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9</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10</a:t>
                      </a:r>
                      <a:endParaRPr lang="en-IN" dirty="0"/>
                    </a:p>
                  </a:txBody>
                  <a:tcPr/>
                </a:tc>
                <a:tc>
                  <a:txBody>
                    <a:bodyPr/>
                    <a:lstStyle/>
                    <a:p>
                      <a:pPr algn="ctr"/>
                      <a:r>
                        <a:rPr lang="en-IN" dirty="0" err="1" smtClean="0"/>
                        <a:t>Inf</a:t>
                      </a:r>
                      <a:endParaRPr lang="en-IN" dirty="0"/>
                    </a:p>
                  </a:txBody>
                  <a:tcPr/>
                </a:tc>
              </a:tr>
            </a:tbl>
          </a:graphicData>
        </a:graphic>
      </p:graphicFrame>
      <p:sp>
        <p:nvSpPr>
          <p:cNvPr id="6" name="TextBox 5"/>
          <p:cNvSpPr txBox="1"/>
          <p:nvPr/>
        </p:nvSpPr>
        <p:spPr>
          <a:xfrm>
            <a:off x="6813550" y="2660254"/>
            <a:ext cx="5029200" cy="369332"/>
          </a:xfrm>
          <a:prstGeom prst="rect">
            <a:avLst/>
          </a:prstGeom>
          <a:noFill/>
        </p:spPr>
        <p:txBody>
          <a:bodyPr wrap="square" rtlCol="0">
            <a:spAutoFit/>
          </a:bodyPr>
          <a:lstStyle/>
          <a:p>
            <a:pPr algn="ctr"/>
            <a:r>
              <a:rPr lang="en-IN" dirty="0" smtClean="0"/>
              <a:t>Original Tree</a:t>
            </a:r>
            <a:endParaRPr lang="en-IN" dirty="0"/>
          </a:p>
        </p:txBody>
      </p:sp>
    </p:spTree>
    <p:extLst>
      <p:ext uri="{BB962C8B-B14F-4D97-AF65-F5344CB8AC3E}">
        <p14:creationId xmlns:p14="http://schemas.microsoft.com/office/powerpoint/2010/main" val="21773912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94425" y="3085745"/>
            <a:ext cx="5648325" cy="3686175"/>
          </a:xfrm>
          <a:prstGeom prst="rect">
            <a:avLst/>
          </a:prstGeom>
        </p:spPr>
      </p:pic>
      <p:pic>
        <p:nvPicPr>
          <p:cNvPr id="4" name="Picture 3"/>
          <p:cNvPicPr>
            <a:picLocks noChangeAspect="1"/>
          </p:cNvPicPr>
          <p:nvPr/>
        </p:nvPicPr>
        <p:blipFill>
          <a:blip r:embed="rId3"/>
          <a:stretch>
            <a:fillRect/>
          </a:stretch>
        </p:blipFill>
        <p:spPr>
          <a:xfrm>
            <a:off x="6184900" y="29823"/>
            <a:ext cx="5638800" cy="3038475"/>
          </a:xfrm>
          <a:prstGeom prst="rect">
            <a:avLst/>
          </a:prstGeom>
        </p:spPr>
      </p:pic>
      <p:sp>
        <p:nvSpPr>
          <p:cNvPr id="8" name="Title 3"/>
          <p:cNvSpPr>
            <a:spLocks noGrp="1"/>
          </p:cNvSpPr>
          <p:nvPr>
            <p:ph type="title"/>
          </p:nvPr>
        </p:nvSpPr>
        <p:spPr>
          <a:xfrm>
            <a:off x="608011" y="47270"/>
            <a:ext cx="5583239" cy="1400530"/>
          </a:xfrm>
        </p:spPr>
        <p:txBody>
          <a:bodyPr/>
          <a:lstStyle/>
          <a:p>
            <a:pPr algn="ctr"/>
            <a:r>
              <a:rPr lang="en-IN" dirty="0" smtClean="0"/>
              <a:t>Sample Test Case</a:t>
            </a:r>
            <a:endParaRPr lang="en-IN" dirty="0"/>
          </a:p>
        </p:txBody>
      </p:sp>
      <p:sp>
        <p:nvSpPr>
          <p:cNvPr id="9" name="TextBox 8"/>
          <p:cNvSpPr txBox="1"/>
          <p:nvPr/>
        </p:nvSpPr>
        <p:spPr>
          <a:xfrm>
            <a:off x="646111" y="1581786"/>
            <a:ext cx="785813" cy="4801314"/>
          </a:xfrm>
          <a:prstGeom prst="rect">
            <a:avLst/>
          </a:prstGeom>
          <a:noFill/>
        </p:spPr>
        <p:txBody>
          <a:bodyPr wrap="square" rtlCol="0">
            <a:spAutoFit/>
          </a:bodyPr>
          <a:lstStyle/>
          <a:p>
            <a:r>
              <a:rPr lang="en-IN" dirty="0"/>
              <a:t>11 5</a:t>
            </a:r>
          </a:p>
          <a:p>
            <a:r>
              <a:rPr lang="en-IN" dirty="0"/>
              <a:t>0 1</a:t>
            </a:r>
          </a:p>
          <a:p>
            <a:r>
              <a:rPr lang="en-IN" dirty="0"/>
              <a:t>0 3</a:t>
            </a:r>
          </a:p>
          <a:p>
            <a:r>
              <a:rPr lang="en-IN" dirty="0"/>
              <a:t>0 5</a:t>
            </a:r>
          </a:p>
          <a:p>
            <a:r>
              <a:rPr lang="en-IN" dirty="0"/>
              <a:t>1 2</a:t>
            </a:r>
          </a:p>
          <a:p>
            <a:r>
              <a:rPr lang="en-IN" dirty="0"/>
              <a:t>1 8</a:t>
            </a:r>
          </a:p>
          <a:p>
            <a:r>
              <a:rPr lang="en-IN" dirty="0"/>
              <a:t>3 10</a:t>
            </a:r>
          </a:p>
          <a:p>
            <a:r>
              <a:rPr lang="en-IN" dirty="0"/>
              <a:t>5 6</a:t>
            </a:r>
          </a:p>
          <a:p>
            <a:r>
              <a:rPr lang="en-IN" dirty="0"/>
              <a:t>6 9</a:t>
            </a:r>
          </a:p>
          <a:p>
            <a:r>
              <a:rPr lang="en-IN" dirty="0"/>
              <a:t>2 4</a:t>
            </a:r>
          </a:p>
          <a:p>
            <a:r>
              <a:rPr lang="en-IN" dirty="0"/>
              <a:t>2 7</a:t>
            </a:r>
          </a:p>
          <a:p>
            <a:endParaRPr lang="en-IN" dirty="0"/>
          </a:p>
          <a:p>
            <a:r>
              <a:rPr lang="en-IN" dirty="0">
                <a:solidFill>
                  <a:schemeClr val="accent4">
                    <a:lumMod val="50000"/>
                  </a:schemeClr>
                </a:solidFill>
              </a:rPr>
              <a:t>2 10</a:t>
            </a:r>
          </a:p>
          <a:p>
            <a:r>
              <a:rPr lang="en-IN" dirty="0">
                <a:solidFill>
                  <a:schemeClr val="accent4">
                    <a:lumMod val="50000"/>
                  </a:schemeClr>
                </a:solidFill>
              </a:rPr>
              <a:t>2 6</a:t>
            </a:r>
          </a:p>
          <a:p>
            <a:r>
              <a:rPr lang="en-IN" dirty="0">
                <a:solidFill>
                  <a:schemeClr val="accent6">
                    <a:lumMod val="75000"/>
                  </a:schemeClr>
                </a:solidFill>
              </a:rPr>
              <a:t>1 5</a:t>
            </a:r>
          </a:p>
          <a:p>
            <a:r>
              <a:rPr lang="en-IN" dirty="0">
                <a:solidFill>
                  <a:srgbClr val="FFFF00"/>
                </a:solidFill>
              </a:rPr>
              <a:t>2 6</a:t>
            </a:r>
          </a:p>
          <a:p>
            <a:r>
              <a:rPr lang="en-IN" dirty="0">
                <a:solidFill>
                  <a:srgbClr val="FFFF00"/>
                </a:solidFill>
              </a:rPr>
              <a:t>2 9</a:t>
            </a:r>
          </a:p>
        </p:txBody>
      </p:sp>
      <p:sp>
        <p:nvSpPr>
          <p:cNvPr id="7" name="TextBox 6"/>
          <p:cNvSpPr txBox="1"/>
          <p:nvPr/>
        </p:nvSpPr>
        <p:spPr>
          <a:xfrm>
            <a:off x="7334250" y="6383100"/>
            <a:ext cx="4749800" cy="369332"/>
          </a:xfrm>
          <a:prstGeom prst="rect">
            <a:avLst/>
          </a:prstGeom>
          <a:noFill/>
        </p:spPr>
        <p:txBody>
          <a:bodyPr wrap="square" rtlCol="0">
            <a:spAutoFit/>
          </a:bodyPr>
          <a:lstStyle/>
          <a:p>
            <a:pPr algn="ctr"/>
            <a:r>
              <a:rPr lang="en-IN" dirty="0" smtClean="0"/>
              <a:t>Centroid Tree</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679282608"/>
              </p:ext>
            </p:extLst>
          </p:nvPr>
        </p:nvGraphicFramePr>
        <p:xfrm>
          <a:off x="2322511" y="1759943"/>
          <a:ext cx="2879726" cy="4445000"/>
        </p:xfrm>
        <a:graphic>
          <a:graphicData uri="http://schemas.openxmlformats.org/drawingml/2006/table">
            <a:tbl>
              <a:tblPr firstRow="1" bandRow="1">
                <a:tableStyleId>{AF606853-7671-496A-8E4F-DF71F8EC918B}</a:tableStyleId>
              </a:tblPr>
              <a:tblGrid>
                <a:gridCol w="1439863"/>
                <a:gridCol w="1439863"/>
              </a:tblGrid>
              <a:tr h="352426">
                <a:tc>
                  <a:txBody>
                    <a:bodyPr/>
                    <a:lstStyle/>
                    <a:p>
                      <a:pPr algn="ctr"/>
                      <a:r>
                        <a:rPr lang="en-IN" dirty="0" smtClean="0"/>
                        <a:t>Node</a:t>
                      </a:r>
                      <a:endParaRPr lang="en-IN" dirty="0"/>
                    </a:p>
                  </a:txBody>
                  <a:tcPr/>
                </a:tc>
                <a:tc>
                  <a:txBody>
                    <a:bodyPr/>
                    <a:lstStyle/>
                    <a:p>
                      <a:pPr algn="ctr"/>
                      <a:r>
                        <a:rPr lang="en-IN" dirty="0" smtClean="0"/>
                        <a:t>Value</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2</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3</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4</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5</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6</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7</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8</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9</a:t>
                      </a:r>
                      <a:endParaRPr lang="en-IN" dirty="0"/>
                    </a:p>
                  </a:txBody>
                  <a:tcPr/>
                </a:tc>
                <a:tc>
                  <a:txBody>
                    <a:bodyPr/>
                    <a:lstStyle/>
                    <a:p>
                      <a:pPr algn="ctr"/>
                      <a:r>
                        <a:rPr lang="en-IN" dirty="0" err="1" smtClean="0"/>
                        <a:t>Inf</a:t>
                      </a:r>
                      <a:endParaRPr lang="en-IN" dirty="0"/>
                    </a:p>
                  </a:txBody>
                  <a:tcPr/>
                </a:tc>
              </a:tr>
              <a:tr h="370840">
                <a:tc>
                  <a:txBody>
                    <a:bodyPr/>
                    <a:lstStyle/>
                    <a:p>
                      <a:pPr algn="ctr"/>
                      <a:r>
                        <a:rPr lang="en-IN" dirty="0" smtClean="0"/>
                        <a:t>10</a:t>
                      </a:r>
                      <a:endParaRPr lang="en-IN" dirty="0"/>
                    </a:p>
                  </a:txBody>
                  <a:tcPr/>
                </a:tc>
                <a:tc>
                  <a:txBody>
                    <a:bodyPr/>
                    <a:lstStyle/>
                    <a:p>
                      <a:pPr algn="ctr"/>
                      <a:r>
                        <a:rPr lang="en-IN" dirty="0" err="1" smtClean="0"/>
                        <a:t>Inf</a:t>
                      </a:r>
                      <a:endParaRPr lang="en-IN" dirty="0"/>
                    </a:p>
                  </a:txBody>
                  <a:tcPr/>
                </a:tc>
              </a:tr>
            </a:tbl>
          </a:graphicData>
        </a:graphic>
      </p:graphicFrame>
      <p:sp>
        <p:nvSpPr>
          <p:cNvPr id="6" name="TextBox 5"/>
          <p:cNvSpPr txBox="1"/>
          <p:nvPr/>
        </p:nvSpPr>
        <p:spPr>
          <a:xfrm>
            <a:off x="6813550" y="2660254"/>
            <a:ext cx="5029200" cy="369332"/>
          </a:xfrm>
          <a:prstGeom prst="rect">
            <a:avLst/>
          </a:prstGeom>
          <a:noFill/>
        </p:spPr>
        <p:txBody>
          <a:bodyPr wrap="square" rtlCol="0">
            <a:spAutoFit/>
          </a:bodyPr>
          <a:lstStyle/>
          <a:p>
            <a:pPr algn="ctr"/>
            <a:r>
              <a:rPr lang="en-IN" dirty="0" smtClean="0"/>
              <a:t>Original Tree</a:t>
            </a:r>
            <a:endParaRPr lang="en-IN" dirty="0"/>
          </a:p>
        </p:txBody>
      </p:sp>
    </p:spTree>
    <p:extLst>
      <p:ext uri="{BB962C8B-B14F-4D97-AF65-F5344CB8AC3E}">
        <p14:creationId xmlns:p14="http://schemas.microsoft.com/office/powerpoint/2010/main" val="3558469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4054" y="2806700"/>
            <a:ext cx="8825659" cy="914400"/>
          </a:xfrm>
        </p:spPr>
        <p:txBody>
          <a:bodyPr/>
          <a:lstStyle/>
          <a:p>
            <a:pPr algn="ctr"/>
            <a:r>
              <a:rPr lang="en-IN" dirty="0" smtClean="0"/>
              <a:t>Thank Yo</a:t>
            </a:r>
            <a:r>
              <a:rPr lang="en-IN" dirty="0"/>
              <a:t>u</a:t>
            </a:r>
          </a:p>
        </p:txBody>
      </p:sp>
    </p:spTree>
    <p:extLst>
      <p:ext uri="{BB962C8B-B14F-4D97-AF65-F5344CB8AC3E}">
        <p14:creationId xmlns:p14="http://schemas.microsoft.com/office/powerpoint/2010/main" val="842125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Centroid of a Tree</a:t>
            </a:r>
            <a:endParaRPr lang="en-IN" dirty="0"/>
          </a:p>
        </p:txBody>
      </p:sp>
      <p:sp>
        <p:nvSpPr>
          <p:cNvPr id="8" name="Content Placeholder 7"/>
          <p:cNvSpPr>
            <a:spLocks noGrp="1"/>
          </p:cNvSpPr>
          <p:nvPr>
            <p:ph idx="1"/>
          </p:nvPr>
        </p:nvSpPr>
        <p:spPr/>
        <p:txBody>
          <a:bodyPr/>
          <a:lstStyle/>
          <a:p>
            <a:r>
              <a:rPr lang="en-IN" dirty="0" smtClean="0"/>
              <a:t>A node in a tree is a </a:t>
            </a:r>
            <a:r>
              <a:rPr lang="en-IN" b="1" u="sng" dirty="0" smtClean="0">
                <a:solidFill>
                  <a:srgbClr val="FFFF00"/>
                </a:solidFill>
              </a:rPr>
              <a:t>centroid</a:t>
            </a:r>
            <a:r>
              <a:rPr lang="en-IN" dirty="0" smtClean="0"/>
              <a:t> if and only if, upon removing that node, the </a:t>
            </a:r>
            <a:r>
              <a:rPr lang="en-IN" b="1" u="sng" dirty="0" smtClean="0">
                <a:solidFill>
                  <a:srgbClr val="FFFF00"/>
                </a:solidFill>
              </a:rPr>
              <a:t>resulting forest </a:t>
            </a:r>
            <a:r>
              <a:rPr lang="en-IN" dirty="0" smtClean="0"/>
              <a:t>has all trees with the following property :</a:t>
            </a:r>
          </a:p>
          <a:p>
            <a:endParaRPr lang="en-IN" b="1" dirty="0" smtClean="0">
              <a:solidFill>
                <a:srgbClr val="7030A0"/>
              </a:solidFill>
            </a:endParaRPr>
          </a:p>
          <a:p>
            <a:pPr marL="0" indent="0" algn="ctr">
              <a:buNone/>
            </a:pPr>
            <a:r>
              <a:rPr lang="en-IN" b="1" u="sng" dirty="0" smtClean="0">
                <a:solidFill>
                  <a:srgbClr val="FFFF00"/>
                </a:solidFill>
              </a:rPr>
              <a:t>Size(tree) &lt;= (size of original tree) / 2</a:t>
            </a:r>
            <a:r>
              <a:rPr lang="en-IN" b="1" dirty="0" smtClean="0">
                <a:solidFill>
                  <a:srgbClr val="7030A0"/>
                </a:solidFill>
              </a:rPr>
              <a:t/>
            </a:r>
            <a:br>
              <a:rPr lang="en-IN" b="1" dirty="0" smtClean="0">
                <a:solidFill>
                  <a:srgbClr val="7030A0"/>
                </a:solidFill>
              </a:rPr>
            </a:br>
            <a:endParaRPr lang="en-IN" b="1" dirty="0" smtClean="0">
              <a:solidFill>
                <a:srgbClr val="7030A0"/>
              </a:solidFill>
            </a:endParaRPr>
          </a:p>
          <a:p>
            <a:r>
              <a:rPr lang="en-IN" dirty="0" smtClean="0"/>
              <a:t>There may be either one or two centroids in any given tree</a:t>
            </a:r>
            <a:endParaRPr lang="en-IN" dirty="0"/>
          </a:p>
        </p:txBody>
      </p:sp>
    </p:spTree>
    <p:extLst>
      <p:ext uri="{BB962C8B-B14F-4D97-AF65-F5344CB8AC3E}">
        <p14:creationId xmlns:p14="http://schemas.microsoft.com/office/powerpoint/2010/main" val="53234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Decomposition of a Tree	</a:t>
            </a:r>
            <a:endParaRPr lang="en-IN" dirty="0"/>
          </a:p>
        </p:txBody>
      </p:sp>
      <p:sp>
        <p:nvSpPr>
          <p:cNvPr id="3" name="Content Placeholder 2"/>
          <p:cNvSpPr>
            <a:spLocks noGrp="1"/>
          </p:cNvSpPr>
          <p:nvPr>
            <p:ph idx="1"/>
          </p:nvPr>
        </p:nvSpPr>
        <p:spPr>
          <a:xfrm>
            <a:off x="1103312" y="2052918"/>
            <a:ext cx="10108639" cy="4195481"/>
          </a:xfrm>
        </p:spPr>
        <p:txBody>
          <a:bodyPr/>
          <a:lstStyle/>
          <a:p>
            <a:r>
              <a:rPr lang="en-IN" dirty="0" smtClean="0"/>
              <a:t>By decomposition, we mean a </a:t>
            </a:r>
            <a:r>
              <a:rPr lang="en-IN" dirty="0" smtClean="0">
                <a:solidFill>
                  <a:srgbClr val="FFFF00"/>
                </a:solidFill>
              </a:rPr>
              <a:t>bijective mapping </a:t>
            </a:r>
            <a:r>
              <a:rPr lang="en-IN" dirty="0" smtClean="0"/>
              <a:t>of nodes in the original tree, to that of the decomposed tree</a:t>
            </a:r>
          </a:p>
          <a:p>
            <a:r>
              <a:rPr lang="en-IN" dirty="0" smtClean="0"/>
              <a:t>The nodes that are adjacent in the decomposed tree may not necessarily be adjacent in the original tree</a:t>
            </a:r>
          </a:p>
          <a:p>
            <a:r>
              <a:rPr lang="en-IN" dirty="0" smtClean="0"/>
              <a:t>The objective is to make the storing and retrieval of data (</a:t>
            </a:r>
            <a:r>
              <a:rPr lang="en-IN" dirty="0" err="1" smtClean="0"/>
              <a:t>ie</a:t>
            </a:r>
            <a:r>
              <a:rPr lang="en-IN" dirty="0" smtClean="0"/>
              <a:t> queries) more efficient, by giving some </a:t>
            </a:r>
            <a:r>
              <a:rPr lang="en-IN" dirty="0" smtClean="0">
                <a:solidFill>
                  <a:srgbClr val="FFFF00"/>
                </a:solidFill>
              </a:rPr>
              <a:t>structure</a:t>
            </a:r>
            <a:r>
              <a:rPr lang="en-IN" dirty="0" smtClean="0"/>
              <a:t> to the tree (depending on the decomposition)</a:t>
            </a:r>
            <a:endParaRPr lang="en-IN" dirty="0"/>
          </a:p>
        </p:txBody>
      </p:sp>
      <p:sp>
        <p:nvSpPr>
          <p:cNvPr id="4" name="TextBox 3"/>
          <p:cNvSpPr txBox="1"/>
          <p:nvPr/>
        </p:nvSpPr>
        <p:spPr>
          <a:xfrm>
            <a:off x="646111" y="4572000"/>
            <a:ext cx="10945667" cy="1477328"/>
          </a:xfrm>
          <a:prstGeom prst="rect">
            <a:avLst/>
          </a:prstGeom>
          <a:noFill/>
        </p:spPr>
        <p:txBody>
          <a:bodyPr wrap="square" rtlCol="0">
            <a:spAutoFit/>
          </a:bodyPr>
          <a:lstStyle/>
          <a:p>
            <a:r>
              <a:rPr lang="en-IN" dirty="0" smtClean="0"/>
              <a:t>Thus, in Centroid Decomposition, we attempt to decompose the tree in such a way that the height of the decomposed tree is minimized and the following property is simultaneously fulfilled :</a:t>
            </a:r>
            <a:br>
              <a:rPr lang="en-IN" dirty="0" smtClean="0"/>
            </a:br>
            <a:r>
              <a:rPr lang="en-IN" dirty="0" smtClean="0"/>
              <a:t/>
            </a:r>
            <a:br>
              <a:rPr lang="en-IN" dirty="0" smtClean="0"/>
            </a:br>
            <a:r>
              <a:rPr lang="en-IN" dirty="0" smtClean="0"/>
              <a:t> In the decomposed tree; for all nodes n, all of n’s descendants from one child must pass through n in order to reach n’s descendants from other children of n.</a:t>
            </a:r>
            <a:endParaRPr lang="en-IN" dirty="0"/>
          </a:p>
        </p:txBody>
      </p:sp>
    </p:spTree>
    <p:extLst>
      <p:ext uri="{BB962C8B-B14F-4D97-AF65-F5344CB8AC3E}">
        <p14:creationId xmlns:p14="http://schemas.microsoft.com/office/powerpoint/2010/main" val="142969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Centroid Decomposition</a:t>
            </a:r>
            <a:endParaRPr lang="en-IN" dirty="0"/>
          </a:p>
        </p:txBody>
      </p:sp>
      <p:sp>
        <p:nvSpPr>
          <p:cNvPr id="3" name="Content Placeholder 2"/>
          <p:cNvSpPr>
            <a:spLocks noGrp="1"/>
          </p:cNvSpPr>
          <p:nvPr>
            <p:ph idx="1"/>
          </p:nvPr>
        </p:nvSpPr>
        <p:spPr>
          <a:xfrm>
            <a:off x="646112" y="2066985"/>
            <a:ext cx="9834320" cy="4195481"/>
          </a:xfrm>
        </p:spPr>
        <p:txBody>
          <a:bodyPr/>
          <a:lstStyle/>
          <a:p>
            <a:r>
              <a:rPr lang="en-IN" dirty="0" smtClean="0"/>
              <a:t>Find the centroid for the original tree</a:t>
            </a:r>
          </a:p>
          <a:p>
            <a:r>
              <a:rPr lang="en-IN" dirty="0" smtClean="0"/>
              <a:t>Remove the centroid in the original tree, this becomes the root in the decomposed tree</a:t>
            </a:r>
          </a:p>
          <a:p>
            <a:r>
              <a:rPr lang="en-IN" dirty="0" smtClean="0"/>
              <a:t>Removing the centroid in the original tree reduces the original tree to a forest of trees</a:t>
            </a:r>
          </a:p>
          <a:p>
            <a:r>
              <a:rPr lang="en-IN" dirty="0" smtClean="0"/>
              <a:t>Repeat step 1 to 3 for every tree in the forest. Every time a centroid is found, it becomes the descendant of the centroid responsible for disconnecting it’s tree</a:t>
            </a:r>
          </a:p>
          <a:p>
            <a:r>
              <a:rPr lang="en-IN" dirty="0" smtClean="0"/>
              <a:t>This process terminates when there are no more nodes left after removing a centroid</a:t>
            </a:r>
          </a:p>
          <a:p>
            <a:r>
              <a:rPr lang="en-IN" dirty="0" smtClean="0"/>
              <a:t>The tree thus formed is the centroid tree</a:t>
            </a:r>
            <a:endParaRPr lang="en-IN" dirty="0"/>
          </a:p>
        </p:txBody>
      </p:sp>
    </p:spTree>
    <p:extLst>
      <p:ext uri="{BB962C8B-B14F-4D97-AF65-F5344CB8AC3E}">
        <p14:creationId xmlns:p14="http://schemas.microsoft.com/office/powerpoint/2010/main" val="150047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42340" y="34332"/>
            <a:ext cx="5123427" cy="3193966"/>
          </a:xfrm>
          <a:prstGeom prst="rect">
            <a:avLst/>
          </a:prstGeom>
        </p:spPr>
      </p:pic>
      <p:pic>
        <p:nvPicPr>
          <p:cNvPr id="2" name="Picture 1"/>
          <p:cNvPicPr>
            <a:picLocks noChangeAspect="1"/>
          </p:cNvPicPr>
          <p:nvPr/>
        </p:nvPicPr>
        <p:blipFill>
          <a:blip r:embed="rId3"/>
          <a:stretch>
            <a:fillRect/>
          </a:stretch>
        </p:blipFill>
        <p:spPr>
          <a:xfrm>
            <a:off x="5954710" y="-18534"/>
            <a:ext cx="6091406" cy="3294656"/>
          </a:xfrm>
          <a:prstGeom prst="rect">
            <a:avLst/>
          </a:prstGeom>
        </p:spPr>
      </p:pic>
      <p:pic>
        <p:nvPicPr>
          <p:cNvPr id="15" name="Picture 14"/>
          <p:cNvPicPr>
            <a:picLocks noChangeAspect="1"/>
          </p:cNvPicPr>
          <p:nvPr/>
        </p:nvPicPr>
        <p:blipFill>
          <a:blip r:embed="rId4"/>
          <a:stretch>
            <a:fillRect/>
          </a:stretch>
        </p:blipFill>
        <p:spPr>
          <a:xfrm>
            <a:off x="5954710" y="3703419"/>
            <a:ext cx="6091406" cy="3120248"/>
          </a:xfrm>
          <a:prstGeom prst="rect">
            <a:avLst/>
          </a:prstGeom>
        </p:spPr>
      </p:pic>
      <p:pic>
        <p:nvPicPr>
          <p:cNvPr id="16" name="Picture 15"/>
          <p:cNvPicPr>
            <a:picLocks noChangeAspect="1"/>
          </p:cNvPicPr>
          <p:nvPr/>
        </p:nvPicPr>
        <p:blipFill>
          <a:blip r:embed="rId5"/>
          <a:stretch>
            <a:fillRect/>
          </a:stretch>
        </p:blipFill>
        <p:spPr>
          <a:xfrm>
            <a:off x="201458" y="3228298"/>
            <a:ext cx="4732808" cy="3547519"/>
          </a:xfrm>
          <a:prstGeom prst="rect">
            <a:avLst/>
          </a:prstGeom>
        </p:spPr>
      </p:pic>
      <p:pic>
        <p:nvPicPr>
          <p:cNvPr id="3" name="Picture 2"/>
          <p:cNvPicPr>
            <a:picLocks noChangeAspect="1"/>
          </p:cNvPicPr>
          <p:nvPr/>
        </p:nvPicPr>
        <p:blipFill>
          <a:blip r:embed="rId6"/>
          <a:stretch>
            <a:fillRect/>
          </a:stretch>
        </p:blipFill>
        <p:spPr>
          <a:xfrm>
            <a:off x="5176519" y="4616703"/>
            <a:ext cx="778191" cy="770708"/>
          </a:xfrm>
          <a:prstGeom prst="rect">
            <a:avLst/>
          </a:prstGeom>
        </p:spPr>
      </p:pic>
      <p:pic>
        <p:nvPicPr>
          <p:cNvPr id="4" name="Picture 3"/>
          <p:cNvPicPr>
            <a:picLocks noChangeAspect="1"/>
          </p:cNvPicPr>
          <p:nvPr/>
        </p:nvPicPr>
        <p:blipFill>
          <a:blip r:embed="rId6"/>
          <a:stretch>
            <a:fillRect/>
          </a:stretch>
        </p:blipFill>
        <p:spPr>
          <a:xfrm rot="10800000">
            <a:off x="5176864" y="1102793"/>
            <a:ext cx="990600" cy="981075"/>
          </a:xfrm>
          <a:prstGeom prst="rect">
            <a:avLst/>
          </a:prstGeom>
        </p:spPr>
      </p:pic>
      <p:pic>
        <p:nvPicPr>
          <p:cNvPr id="6" name="Picture 5"/>
          <p:cNvPicPr>
            <a:picLocks noChangeAspect="1"/>
          </p:cNvPicPr>
          <p:nvPr/>
        </p:nvPicPr>
        <p:blipFill>
          <a:blip r:embed="rId6"/>
          <a:stretch>
            <a:fillRect/>
          </a:stretch>
        </p:blipFill>
        <p:spPr>
          <a:xfrm rot="-5400000">
            <a:off x="8615554" y="2975711"/>
            <a:ext cx="769719" cy="762318"/>
          </a:xfrm>
          <a:prstGeom prst="rect">
            <a:avLst/>
          </a:prstGeom>
        </p:spPr>
      </p:pic>
    </p:spTree>
    <p:extLst>
      <p:ext uri="{BB962C8B-B14F-4D97-AF65-F5344CB8AC3E}">
        <p14:creationId xmlns:p14="http://schemas.microsoft.com/office/powerpoint/2010/main" val="158542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62957"/>
            <a:ext cx="5772685" cy="3598716"/>
          </a:xfrm>
          <a:prstGeom prst="rect">
            <a:avLst/>
          </a:prstGeom>
        </p:spPr>
      </p:pic>
      <p:pic>
        <p:nvPicPr>
          <p:cNvPr id="6" name="Picture 5"/>
          <p:cNvPicPr>
            <a:picLocks noChangeAspect="1"/>
          </p:cNvPicPr>
          <p:nvPr/>
        </p:nvPicPr>
        <p:blipFill>
          <a:blip r:embed="rId3"/>
          <a:stretch>
            <a:fillRect/>
          </a:stretch>
        </p:blipFill>
        <p:spPr>
          <a:xfrm>
            <a:off x="6729097" y="2638439"/>
            <a:ext cx="5320028" cy="3987675"/>
          </a:xfrm>
          <a:prstGeom prst="rect">
            <a:avLst/>
          </a:prstGeom>
        </p:spPr>
      </p:pic>
      <p:pic>
        <p:nvPicPr>
          <p:cNvPr id="7" name="Picture 6"/>
          <p:cNvPicPr>
            <a:picLocks noChangeAspect="1"/>
          </p:cNvPicPr>
          <p:nvPr/>
        </p:nvPicPr>
        <p:blipFill>
          <a:blip r:embed="rId4"/>
          <a:stretch>
            <a:fillRect/>
          </a:stretch>
        </p:blipFill>
        <p:spPr>
          <a:xfrm rot="12317230">
            <a:off x="5451296" y="2803005"/>
            <a:ext cx="990600" cy="981075"/>
          </a:xfrm>
          <a:prstGeom prst="rect">
            <a:avLst/>
          </a:prstGeom>
        </p:spPr>
      </p:pic>
    </p:spTree>
    <p:extLst>
      <p:ext uri="{BB962C8B-B14F-4D97-AF65-F5344CB8AC3E}">
        <p14:creationId xmlns:p14="http://schemas.microsoft.com/office/powerpoint/2010/main" val="32310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Centroid Tree</a:t>
            </a:r>
            <a:endParaRPr lang="en-IN" dirty="0"/>
          </a:p>
        </p:txBody>
      </p:sp>
      <p:sp>
        <p:nvSpPr>
          <p:cNvPr id="3" name="Content Placeholder 2"/>
          <p:cNvSpPr>
            <a:spLocks noGrp="1"/>
          </p:cNvSpPr>
          <p:nvPr>
            <p:ph idx="1"/>
          </p:nvPr>
        </p:nvSpPr>
        <p:spPr/>
        <p:txBody>
          <a:bodyPr/>
          <a:lstStyle/>
          <a:p>
            <a:pPr>
              <a:lnSpc>
                <a:spcPct val="200000"/>
              </a:lnSpc>
            </a:pPr>
            <a:r>
              <a:rPr lang="en-IN" dirty="0" smtClean="0"/>
              <a:t>Contains all nodes of original tree</a:t>
            </a:r>
          </a:p>
          <a:p>
            <a:pPr>
              <a:lnSpc>
                <a:spcPct val="200000"/>
              </a:lnSpc>
            </a:pPr>
            <a:r>
              <a:rPr lang="en-IN" dirty="0" smtClean="0"/>
              <a:t>Height of tree is at max </a:t>
            </a:r>
            <a:r>
              <a:rPr lang="en-IN" dirty="0" smtClean="0">
                <a:solidFill>
                  <a:srgbClr val="FFFF00"/>
                </a:solidFill>
              </a:rPr>
              <a:t>log(N)</a:t>
            </a:r>
          </a:p>
          <a:p>
            <a:pPr>
              <a:lnSpc>
                <a:spcPct val="200000"/>
              </a:lnSpc>
            </a:pPr>
            <a:r>
              <a:rPr lang="en-IN" dirty="0" smtClean="0"/>
              <a:t>Path from A-&gt;B can be broken down to A-&gt; C -&gt; B, where C is the </a:t>
            </a:r>
            <a:r>
              <a:rPr lang="en-IN" dirty="0" err="1" smtClean="0"/>
              <a:t>lca</a:t>
            </a:r>
            <a:r>
              <a:rPr lang="en-IN" dirty="0" smtClean="0"/>
              <a:t>(A, B) in the centroid tree</a:t>
            </a:r>
            <a:endParaRPr lang="en-IN" dirty="0"/>
          </a:p>
          <a:p>
            <a:pPr>
              <a:lnSpc>
                <a:spcPct val="200000"/>
              </a:lnSpc>
            </a:pPr>
            <a:r>
              <a:rPr lang="en-IN" dirty="0" smtClean="0"/>
              <a:t>Effectively, we decompose the tree into </a:t>
            </a:r>
            <a:r>
              <a:rPr lang="en-IN" dirty="0" err="1" smtClean="0">
                <a:solidFill>
                  <a:srgbClr val="FFFF00"/>
                </a:solidFill>
              </a:rPr>
              <a:t>Nlog</a:t>
            </a:r>
            <a:r>
              <a:rPr lang="en-IN" dirty="0" smtClean="0">
                <a:solidFill>
                  <a:srgbClr val="FFFF00"/>
                </a:solidFill>
              </a:rPr>
              <a:t>(N) paths</a:t>
            </a:r>
            <a:r>
              <a:rPr lang="en-IN" dirty="0" smtClean="0"/>
              <a:t>, where any </a:t>
            </a:r>
            <a:r>
              <a:rPr lang="en-IN" dirty="0" smtClean="0">
                <a:solidFill>
                  <a:srgbClr val="FFFF00"/>
                </a:solidFill>
              </a:rPr>
              <a:t>path in the original tree is a concatenation of two such paths</a:t>
            </a:r>
            <a:endParaRPr lang="en-IN" dirty="0">
              <a:solidFill>
                <a:srgbClr val="FFFF00"/>
              </a:solidFill>
            </a:endParaRPr>
          </a:p>
        </p:txBody>
      </p:sp>
    </p:spTree>
    <p:extLst>
      <p:ext uri="{BB962C8B-B14F-4D97-AF65-F5344CB8AC3E}">
        <p14:creationId xmlns:p14="http://schemas.microsoft.com/office/powerpoint/2010/main" val="25691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627</TotalTime>
  <Words>2116</Words>
  <Application>Microsoft Office PowerPoint</Application>
  <PresentationFormat>Widescreen</PresentationFormat>
  <Paragraphs>462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Schoolbook</vt:lpstr>
      <vt:lpstr>Wingdings 3</vt:lpstr>
      <vt:lpstr>Ion</vt:lpstr>
      <vt:lpstr>Centroid Decomposition</vt:lpstr>
      <vt:lpstr>Focus of Presentation</vt:lpstr>
      <vt:lpstr>What is Centroid Decomposition?</vt:lpstr>
      <vt:lpstr>Centroid of a Tree</vt:lpstr>
      <vt:lpstr>Decomposition of a Tree </vt:lpstr>
      <vt:lpstr>Steps for Centroid Decomposition</vt:lpstr>
      <vt:lpstr>PowerPoint Presentation</vt:lpstr>
      <vt:lpstr>PowerPoint Presentation</vt:lpstr>
      <vt:lpstr>Properties of Centroid Tree</vt:lpstr>
      <vt:lpstr>How is Centroid Decomposition Useful?</vt:lpstr>
      <vt:lpstr>Analysing the Time Complexity of Centroid Decomposition</vt:lpstr>
      <vt:lpstr>Finding the centroid </vt:lpstr>
      <vt:lpstr>PowerPoint Presentation</vt:lpstr>
      <vt:lpstr>Decomposing the Tree</vt:lpstr>
      <vt:lpstr>PowerPoint Presentation</vt:lpstr>
      <vt:lpstr>PowerPoint Presentation</vt:lpstr>
      <vt:lpstr>Implementing Centroid Decomposition</vt:lpstr>
      <vt:lpstr>Main Components of Decomposition</vt:lpstr>
      <vt:lpstr>Pre-processing</vt:lpstr>
      <vt:lpstr>Pre-processing</vt:lpstr>
      <vt:lpstr>PowerPoint Presentation</vt:lpstr>
      <vt:lpstr>Pre-processing</vt:lpstr>
      <vt:lpstr>Decomposition</vt:lpstr>
      <vt:lpstr>Decomposition</vt:lpstr>
      <vt:lpstr>Sample Problem</vt:lpstr>
      <vt:lpstr>Analysing the problem</vt:lpstr>
      <vt:lpstr>Sample Problem</vt:lpstr>
      <vt:lpstr>Naïve Solution</vt:lpstr>
      <vt:lpstr>Centroid Decomposition Solution</vt:lpstr>
      <vt:lpstr>Sample Test Case</vt:lpstr>
      <vt:lpstr>Sample Test Case</vt:lpstr>
      <vt:lpstr>Sample Test Case</vt:lpstr>
      <vt:lpstr>Sample Test Case</vt:lpstr>
      <vt:lpstr>Sample Test Case</vt:lpstr>
      <vt:lpstr>Sample Test Case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Centroid Decomposition</dc:title>
  <dc:creator>Priyanshu Das</dc:creator>
  <cp:lastModifiedBy>Priyanshu Das</cp:lastModifiedBy>
  <cp:revision>50</cp:revision>
  <dcterms:created xsi:type="dcterms:W3CDTF">2016-03-15T11:28:26Z</dcterms:created>
  <dcterms:modified xsi:type="dcterms:W3CDTF">2016-03-18T04:48:50Z</dcterms:modified>
</cp:coreProperties>
</file>