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3"/>
  </p:notesMasterIdLst>
  <p:sldIdLst>
    <p:sldId id="262" r:id="rId3"/>
    <p:sldId id="268" r:id="rId4"/>
    <p:sldId id="277" r:id="rId5"/>
    <p:sldId id="257" r:id="rId6"/>
    <p:sldId id="278" r:id="rId7"/>
    <p:sldId id="279" r:id="rId8"/>
    <p:sldId id="259" r:id="rId9"/>
    <p:sldId id="280"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5529" autoAdjust="0"/>
  </p:normalViewPr>
  <p:slideViewPr>
    <p:cSldViewPr snapToGrid="0" snapToObjects="1">
      <p:cViewPr varScale="1">
        <p:scale>
          <a:sx n="87" d="100"/>
          <a:sy n="87" d="100"/>
        </p:scale>
        <p:origin x="77"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AE70F-64EE-4868-AF84-E0ECB789B29C}"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67E77-A186-454C-9903-7B89BB59C2EE}" type="slidenum">
              <a:rPr lang="en-IN" smtClean="0"/>
              <a:t>‹#›</a:t>
            </a:fld>
            <a:endParaRPr lang="en-IN"/>
          </a:p>
        </p:txBody>
      </p:sp>
    </p:spTree>
    <p:extLst>
      <p:ext uri="{BB962C8B-B14F-4D97-AF65-F5344CB8AC3E}">
        <p14:creationId xmlns:p14="http://schemas.microsoft.com/office/powerpoint/2010/main" val="38796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2</a:t>
            </a:fld>
            <a:endParaRPr lang="en-US"/>
          </a:p>
        </p:txBody>
      </p:sp>
    </p:spTree>
    <p:extLst>
      <p:ext uri="{BB962C8B-B14F-4D97-AF65-F5344CB8AC3E}">
        <p14:creationId xmlns:p14="http://schemas.microsoft.com/office/powerpoint/2010/main" val="324270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D97BF8F-C65D-4008-89A1-8791DA968920}" type="slidenum">
              <a:rPr lang="en-US" smtClean="0"/>
              <a:t>3</a:t>
            </a:fld>
            <a:endParaRPr lang="en-US"/>
          </a:p>
        </p:txBody>
      </p:sp>
    </p:spTree>
    <p:extLst>
      <p:ext uri="{BB962C8B-B14F-4D97-AF65-F5344CB8AC3E}">
        <p14:creationId xmlns:p14="http://schemas.microsoft.com/office/powerpoint/2010/main" val="128665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Age Distribution</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Overall Employees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Employees per Department</a:t>
            </a:r>
            <a:endParaRPr dirty="0"/>
          </a:p>
          <a:p>
            <a:r>
              <a:rPr b="0" dirty="0"/>
              <a:t>No alt text provided</a:t>
            </a:r>
            <a:endParaRPr dirty="0"/>
          </a:p>
          <a:p>
            <a:endParaRPr dirty="0"/>
          </a:p>
          <a:p>
            <a:r>
              <a:rPr b="1" dirty="0"/>
              <a:t>Turnover percentage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Average Age</a:t>
            </a:r>
            <a:endParaRPr dirty="0"/>
          </a:p>
          <a:p>
            <a:r>
              <a:rPr b="0" dirty="0"/>
              <a:t>No alt text provided</a:t>
            </a:r>
            <a:endParaRPr dirty="0"/>
          </a:p>
          <a:p>
            <a:endParaRPr dirty="0"/>
          </a:p>
          <a:p>
            <a:r>
              <a:rPr b="1" dirty="0"/>
              <a:t>Average Salary</a:t>
            </a:r>
            <a:endParaRPr dirty="0"/>
          </a:p>
          <a:p>
            <a:r>
              <a:rPr b="0" dirty="0"/>
              <a:t>No alt text provided</a:t>
            </a:r>
            <a:endParaRPr dirty="0"/>
          </a:p>
          <a:p>
            <a:endParaRPr dirty="0"/>
          </a:p>
          <a:p>
            <a:r>
              <a:rPr b="1" dirty="0"/>
              <a:t>Joining Trend By Roles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Tenure Impact on Satisfaction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Employees</a:t>
            </a:r>
            <a:endParaRPr dirty="0"/>
          </a:p>
          <a:p>
            <a:r>
              <a:rPr b="0" dirty="0"/>
              <a:t>No alt text provided</a:t>
            </a:r>
            <a:endParaRPr dirty="0"/>
          </a:p>
          <a:p>
            <a:endParaRPr dirty="0"/>
          </a:p>
          <a:p>
            <a:r>
              <a:rPr b="1" dirty="0"/>
              <a:t>Highest Avg. Salary Department</a:t>
            </a:r>
            <a:endParaRPr dirty="0"/>
          </a:p>
          <a:p>
            <a:r>
              <a:rPr b="0" dirty="0"/>
              <a:t>No alt text provided</a:t>
            </a:r>
            <a:endParaRPr dirty="0"/>
          </a:p>
          <a:p>
            <a:endParaRPr dirty="0"/>
          </a:p>
          <a:p>
            <a:r>
              <a:rPr b="1" dirty="0"/>
              <a:t>Highest Earner count</a:t>
            </a:r>
            <a:endParaRPr dirty="0"/>
          </a:p>
          <a:p>
            <a:r>
              <a:rPr b="0" dirty="0"/>
              <a:t>No alt text provided</a:t>
            </a:r>
            <a:endParaRPr dirty="0"/>
          </a:p>
          <a:p>
            <a:endParaRPr dirty="0"/>
          </a:p>
          <a:p>
            <a:r>
              <a:rPr b="1" dirty="0"/>
              <a:t>Salary vs Benchmark</a:t>
            </a:r>
            <a:endParaRPr dirty="0"/>
          </a:p>
          <a:p>
            <a:r>
              <a:rPr b="0" dirty="0"/>
              <a:t>No alt text provided</a:t>
            </a:r>
            <a:endParaRPr dirty="0"/>
          </a:p>
          <a:p>
            <a:endParaRPr dirty="0"/>
          </a:p>
          <a:p>
            <a:r>
              <a:rPr b="1" dirty="0"/>
              <a:t>SalaryQuartile</a:t>
            </a:r>
            <a:endParaRPr dirty="0"/>
          </a:p>
          <a:p>
            <a:r>
              <a:rPr b="0" dirty="0"/>
              <a:t>No alt text provided</a:t>
            </a:r>
            <a:endParaRPr dirty="0"/>
          </a:p>
          <a:p>
            <a:endParaRPr dirty="0"/>
          </a:p>
          <a:p>
            <a:r>
              <a:rPr b="1" dirty="0"/>
              <a:t>Salary Grouping</a:t>
            </a:r>
            <a:endParaRPr dirty="0"/>
          </a:p>
          <a:p>
            <a:r>
              <a:rPr b="0" dirty="0"/>
              <a:t>No alt text provided</a:t>
            </a:r>
            <a:endParaRPr dirty="0"/>
          </a:p>
          <a:p>
            <a:endParaRPr dirty="0"/>
          </a:p>
          <a:p>
            <a:r>
              <a:rPr b="1" dirty="0"/>
              <a:t>Avg Salary by Tenure Group</a:t>
            </a:r>
            <a:endParaRPr dirty="0"/>
          </a:p>
          <a:p>
            <a:r>
              <a:rPr b="0" dirty="0"/>
              <a:t>No alt text provided</a:t>
            </a:r>
            <a:endParaRPr dirty="0"/>
          </a:p>
          <a:p>
            <a:endParaRPr dirty="0"/>
          </a:p>
          <a:p>
            <a:r>
              <a:rPr b="1" dirty="0"/>
              <a:t>Salary Progress Over Years</a:t>
            </a:r>
            <a:endParaRPr dirty="0"/>
          </a:p>
          <a:p>
            <a:r>
              <a:rPr b="0" dirty="0"/>
              <a:t>No alt text provided</a:t>
            </a:r>
            <a:endParaRPr dirty="0"/>
          </a:p>
          <a:p>
            <a:endParaRPr dirty="0"/>
          </a:p>
          <a:p>
            <a:r>
              <a:rPr b="1" dirty="0"/>
              <a:t>Salary Distributions by Department &gt; Job Role &gt; Gender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0910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11733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7026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601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3972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68904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39360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3538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34937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3071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26252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40729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410944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76645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68220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81734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640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ED9C8-F09A-4D9E-BEC0-4725162E21FF}" type="datetimeFigureOut">
              <a:rPr lang="en-US" smtClean="0"/>
              <a:t>12/10/2024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5211699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6.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0492b69-5ac0-47da-9ade-22841681814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hyperlink" Target="https://pixabay.com/en/meeting-conference-sales-business-1184892/" TargetMode="Externa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d0492b69-5ac0-47da-9ade-22841681814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8.svg"/><Relationship Id="rId5" Type="http://schemas.openxmlformats.org/officeDocument/2006/relationships/image" Target="../media/image27.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4CE9-3692-A4B4-D6A0-5A4EC25DF39C}"/>
              </a:ext>
            </a:extLst>
          </p:cNvPr>
          <p:cNvSpPr>
            <a:spLocks noGrp="1"/>
          </p:cNvSpPr>
          <p:nvPr>
            <p:ph type="ctrTitle"/>
          </p:nvPr>
        </p:nvSpPr>
        <p:spPr>
          <a:xfrm>
            <a:off x="2262554" y="1850619"/>
            <a:ext cx="9515961" cy="1006882"/>
          </a:xfrm>
        </p:spPr>
        <p:txBody>
          <a:bodyPr>
            <a:normAutofit fontScale="90000"/>
          </a:bodyPr>
          <a:lstStyle/>
          <a:p>
            <a:r>
              <a:rPr lang="en-US" sz="4800" b="1" dirty="0">
                <a:latin typeface="Times New Roman" panose="02020603050405020304" pitchFamily="18" charset="0"/>
                <a:cs typeface="Times New Roman" panose="02020603050405020304" pitchFamily="18" charset="0"/>
              </a:rPr>
              <a:t>HR Analytics Dashboard and Insights</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CA4C34-A849-DF34-8CBC-63F9A0206EB3}"/>
              </a:ext>
            </a:extLst>
          </p:cNvPr>
          <p:cNvSpPr>
            <a:spLocks noGrp="1"/>
          </p:cNvSpPr>
          <p:nvPr>
            <p:ph type="subTitle" idx="1"/>
          </p:nvPr>
        </p:nvSpPr>
        <p:spPr>
          <a:xfrm>
            <a:off x="3881121" y="2857501"/>
            <a:ext cx="7914980" cy="1006882"/>
          </a:xfrm>
        </p:spPr>
        <p:txBody>
          <a:bodyPr>
            <a:noAutofit/>
          </a:bodyPr>
          <a:lstStyle/>
          <a:p>
            <a:r>
              <a:rPr lang="en-US" sz="2800" dirty="0">
                <a:solidFill>
                  <a:srgbClr val="339933"/>
                </a:solidFill>
                <a:latin typeface="Times New Roman" panose="02020603050405020304" pitchFamily="18" charset="0"/>
                <a:cs typeface="Times New Roman" panose="02020603050405020304" pitchFamily="18" charset="0"/>
              </a:rPr>
              <a:t>A Comprehensive Overview of Workforce Dynamics</a:t>
            </a:r>
            <a:endParaRPr lang="en-IN" sz="2800" dirty="0">
              <a:solidFill>
                <a:srgbClr val="33993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D8422A-66A2-441D-72F0-7574A5C1B4BA}"/>
              </a:ext>
            </a:extLst>
          </p:cNvPr>
          <p:cNvSpPr txBox="1"/>
          <p:nvPr/>
        </p:nvSpPr>
        <p:spPr>
          <a:xfrm>
            <a:off x="4080021" y="3429000"/>
            <a:ext cx="3305908" cy="584775"/>
          </a:xfrm>
          <a:prstGeom prst="rect">
            <a:avLst/>
          </a:prstGeom>
          <a:noFill/>
        </p:spPr>
        <p:txBody>
          <a:bodyPr wrap="square" rtlCol="0">
            <a:spAutoFit/>
          </a:bodyPr>
          <a:lstStyle/>
          <a:p>
            <a:r>
              <a:rPr lang="en-IN" sz="3200" dirty="0">
                <a:solidFill>
                  <a:schemeClr val="accent3">
                    <a:lumMod val="75000"/>
                  </a:schemeClr>
                </a:solidFill>
                <a:latin typeface="Times New Roman" panose="02020603050405020304" pitchFamily="18" charset="0"/>
                <a:cs typeface="Times New Roman" panose="02020603050405020304" pitchFamily="18" charset="0"/>
              </a:rPr>
              <a:t>Team-B</a:t>
            </a:r>
          </a:p>
        </p:txBody>
      </p:sp>
      <p:sp>
        <p:nvSpPr>
          <p:cNvPr id="5" name="TextBox 4">
            <a:extLst>
              <a:ext uri="{FF2B5EF4-FFF2-40B4-BE49-F238E27FC236}">
                <a16:creationId xmlns:a16="http://schemas.microsoft.com/office/drawing/2014/main" id="{D1373A8C-A71E-40B9-9E77-243234ABF0D1}"/>
              </a:ext>
            </a:extLst>
          </p:cNvPr>
          <p:cNvSpPr txBox="1"/>
          <p:nvPr/>
        </p:nvSpPr>
        <p:spPr>
          <a:xfrm>
            <a:off x="8827477" y="96715"/>
            <a:ext cx="313006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Miles Private Limited </a:t>
            </a:r>
          </a:p>
        </p:txBody>
      </p:sp>
      <p:pic>
        <p:nvPicPr>
          <p:cNvPr id="9" name="Graphic 8" descr="Eye">
            <a:extLst>
              <a:ext uri="{FF2B5EF4-FFF2-40B4-BE49-F238E27FC236}">
                <a16:creationId xmlns:a16="http://schemas.microsoft.com/office/drawing/2014/main" id="{CDBA14C1-B28A-942A-278C-A64E2DF7D4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36169" y="-160430"/>
            <a:ext cx="914400" cy="914400"/>
          </a:xfrm>
          <a:prstGeom prst="rect">
            <a:avLst/>
          </a:prstGeom>
        </p:spPr>
      </p:pic>
      <p:pic>
        <p:nvPicPr>
          <p:cNvPr id="6" name="Picture 5" descr="Microsoft Power BI">
            <a:extLst>
              <a:ext uri="{FF2B5EF4-FFF2-40B4-BE49-F238E27FC236}">
                <a16:creationId xmlns:a16="http://schemas.microsoft.com/office/drawing/2014/main" id="{88F7FD4B-A187-9B74-6ED9-5C1A49D9CCD3}"/>
              </a:ext>
            </a:extLst>
          </p:cNvPr>
          <p:cNvPicPr>
            <a:picLocks noChangeAspect="1"/>
          </p:cNvPicPr>
          <p:nvPr/>
        </p:nvPicPr>
        <p:blipFill>
          <a:blip r:embed="rId4">
            <a:duotone>
              <a:prstClr val="black"/>
              <a:schemeClr val="tx2">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970024" y="713232"/>
            <a:ext cx="1490690" cy="245805"/>
          </a:xfrm>
          <a:prstGeom prst="rect">
            <a:avLst/>
          </a:prstGeom>
        </p:spPr>
      </p:pic>
    </p:spTree>
    <p:extLst>
      <p:ext uri="{BB962C8B-B14F-4D97-AF65-F5344CB8AC3E}">
        <p14:creationId xmlns:p14="http://schemas.microsoft.com/office/powerpoint/2010/main" val="53575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5D25CD0-0D8F-AF41-F004-2117A57A4677}"/>
              </a:ext>
            </a:extLst>
          </p:cNvPr>
          <p:cNvGraphicFramePr>
            <a:graphicFrameLocks noGrp="1"/>
          </p:cNvGraphicFramePr>
          <p:nvPr>
            <p:extLst>
              <p:ext uri="{D42A27DB-BD31-4B8C-83A1-F6EECF244321}">
                <p14:modId xmlns:p14="http://schemas.microsoft.com/office/powerpoint/2010/main" val="162125785"/>
              </p:ext>
            </p:extLst>
          </p:nvPr>
        </p:nvGraphicFramePr>
        <p:xfrm>
          <a:off x="2738056" y="1320907"/>
          <a:ext cx="8778754" cy="5120640"/>
        </p:xfrm>
        <a:graphic>
          <a:graphicData uri="http://schemas.openxmlformats.org/drawingml/2006/table">
            <a:tbl>
              <a:tblPr firstRow="1" bandRow="1">
                <a:tableStyleId>{D113A9D2-9D6B-4929-AA2D-F23B5EE8CBE7}</a:tableStyleId>
              </a:tblPr>
              <a:tblGrid>
                <a:gridCol w="2918381">
                  <a:extLst>
                    <a:ext uri="{9D8B030D-6E8A-4147-A177-3AD203B41FA5}">
                      <a16:colId xmlns:a16="http://schemas.microsoft.com/office/drawing/2014/main" val="3810196432"/>
                    </a:ext>
                  </a:extLst>
                </a:gridCol>
                <a:gridCol w="2934122">
                  <a:extLst>
                    <a:ext uri="{9D8B030D-6E8A-4147-A177-3AD203B41FA5}">
                      <a16:colId xmlns:a16="http://schemas.microsoft.com/office/drawing/2014/main" val="4176749655"/>
                    </a:ext>
                  </a:extLst>
                </a:gridCol>
                <a:gridCol w="2926251">
                  <a:extLst>
                    <a:ext uri="{9D8B030D-6E8A-4147-A177-3AD203B41FA5}">
                      <a16:colId xmlns:a16="http://schemas.microsoft.com/office/drawing/2014/main" val="4037375299"/>
                    </a:ext>
                  </a:extLst>
                </a:gridCol>
              </a:tblGrid>
              <a:tr h="0">
                <a:tc>
                  <a:txBody>
                    <a:bodyPr/>
                    <a:lstStyle/>
                    <a:p>
                      <a:pPr algn="ctr"/>
                      <a:r>
                        <a:rPr lang="en-IN" sz="1800" dirty="0">
                          <a:solidFill>
                            <a:schemeClr val="bg1"/>
                          </a:solidFill>
                        </a:rPr>
                        <a:t>Objective </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bg1"/>
                          </a:solidFill>
                        </a:rPr>
                        <a:t>Insights</a:t>
                      </a:r>
                      <a:endParaRPr lang="en-IN" sz="1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chemeClr val="bg1"/>
                          </a:solidFill>
                        </a:rPr>
                        <a:t>Recommendation</a:t>
                      </a:r>
                      <a:r>
                        <a:rPr lang="en-IN" sz="1600" dirty="0">
                          <a:solidFill>
                            <a:schemeClr val="bg1"/>
                          </a:solidFill>
                        </a:rPr>
                        <a:t> </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462106"/>
                  </a:ext>
                </a:extLst>
              </a:tr>
              <a:tr h="370840">
                <a:tc>
                  <a:txBody>
                    <a:bodyPr/>
                    <a:lstStyle/>
                    <a:p>
                      <a:pPr algn="ctr"/>
                      <a:r>
                        <a:rPr lang="en-IN" sz="1600" b="1" dirty="0"/>
                        <a:t>Evaluate Workforce Composition</a:t>
                      </a:r>
                      <a:endParaRPr lang="en-US" sz="1600" b="1" dirty="0">
                        <a:solidFill>
                          <a:srgbClr val="00144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Gender ratio is nearly equal (50.17% male, 49.83% female) across departments and Age Distribution</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Maintain gender balance through inclusive hiring practices and career development programs.</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93965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Analyze Hiring Trends</a:t>
                      </a:r>
                      <a:endParaRPr lang="en-US" sz="1600" b="1" dirty="0">
                        <a:solidFill>
                          <a:srgbClr val="00144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In sales Executive Hiring peaked in 2020, followed by a steady decline, possibly due to market shifts or cost-cutting measures.</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Evaluate recruitment strategies and adjust based on current business needs and market demand.</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02661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Examine Salary Distribution</a:t>
                      </a:r>
                      <a:endParaRPr lang="en-US" sz="1600" b="1" dirty="0">
                        <a:solidFill>
                          <a:srgbClr val="00144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While IT dominates salary distribution, Steep salary accumulation within the top percentiles might indicate the need for broader pay equity policies.</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Implement pay equity reviews and adjust salary structures to reduce income disparity.</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946769"/>
                  </a:ext>
                </a:extLst>
              </a:tr>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Support Budget Planning</a:t>
                      </a:r>
                      <a:endParaRPr lang="en-US" sz="1600" b="1" dirty="0">
                        <a:solidFill>
                          <a:srgbClr val="00144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indicate industry-specific pay adjustments, budget constraints, or shifting skill demand for IT roles.</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Conduct regular market benchmarking and adjust salaries to attract and retain top talent.</a:t>
                      </a:r>
                      <a:endParaRPr lang="en-IN"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5755205"/>
                  </a:ext>
                </a:extLst>
              </a:tr>
            </a:tbl>
          </a:graphicData>
        </a:graphic>
      </p:graphicFrame>
      <p:sp>
        <p:nvSpPr>
          <p:cNvPr id="11" name="TextBox 10">
            <a:extLst>
              <a:ext uri="{FF2B5EF4-FFF2-40B4-BE49-F238E27FC236}">
                <a16:creationId xmlns:a16="http://schemas.microsoft.com/office/drawing/2014/main" id="{33F1BBEA-3E74-F7C9-5CC2-3252F0155757}"/>
              </a:ext>
            </a:extLst>
          </p:cNvPr>
          <p:cNvSpPr txBox="1"/>
          <p:nvPr/>
        </p:nvSpPr>
        <p:spPr>
          <a:xfrm>
            <a:off x="2627453" y="243068"/>
            <a:ext cx="5671595" cy="646331"/>
          </a:xfrm>
          <a:prstGeom prst="rect">
            <a:avLst/>
          </a:prstGeom>
          <a:noFill/>
        </p:spPr>
        <p:txBody>
          <a:bodyPr wrap="square" rtlCol="0">
            <a:spAutoFit/>
          </a:bodyPr>
          <a:lstStyle/>
          <a:p>
            <a:r>
              <a:rPr lang="en-IN" sz="3600" u="sng" dirty="0">
                <a:solidFill>
                  <a:schemeClr val="bg2">
                    <a:lumMod val="25000"/>
                  </a:schemeClr>
                </a:solidFill>
              </a:rPr>
              <a:t>Recommendation </a:t>
            </a:r>
          </a:p>
        </p:txBody>
      </p:sp>
    </p:spTree>
    <p:extLst>
      <p:ext uri="{BB962C8B-B14F-4D97-AF65-F5344CB8AC3E}">
        <p14:creationId xmlns:p14="http://schemas.microsoft.com/office/powerpoint/2010/main" val="197198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9065319-FBA5-B1A9-C921-DE3FE6F567FB}"/>
              </a:ext>
            </a:extLst>
          </p:cNvPr>
          <p:cNvSpPr/>
          <p:nvPr/>
        </p:nvSpPr>
        <p:spPr>
          <a:xfrm>
            <a:off x="0" y="1839986"/>
            <a:ext cx="12192000" cy="403699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4" name="Title 1023">
            <a:extLst>
              <a:ext uri="{FF2B5EF4-FFF2-40B4-BE49-F238E27FC236}">
                <a16:creationId xmlns:a16="http://schemas.microsoft.com/office/drawing/2014/main" id="{F0AA2056-63C8-01FF-B993-A6CF44A5ED25}"/>
              </a:ext>
            </a:extLst>
          </p:cNvPr>
          <p:cNvSpPr>
            <a:spLocks noGrp="1"/>
          </p:cNvSpPr>
          <p:nvPr>
            <p:ph type="title"/>
          </p:nvPr>
        </p:nvSpPr>
        <p:spPr>
          <a:xfrm>
            <a:off x="515939" y="549275"/>
            <a:ext cx="7429882" cy="1059607"/>
          </a:xfrm>
        </p:spPr>
        <p:txBody>
          <a:bodyPr/>
          <a:lstStyle/>
          <a:p>
            <a:r>
              <a:rPr kumimoji="0" lang="en-US" sz="44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Key Objectives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3" name="Oval 51">
            <a:extLst>
              <a:ext uri="{FF2B5EF4-FFF2-40B4-BE49-F238E27FC236}">
                <a16:creationId xmlns:a16="http://schemas.microsoft.com/office/drawing/2014/main" id="{D0657BBF-AA21-3F21-8BBE-DF99695294D0}"/>
              </a:ext>
            </a:extLst>
          </p:cNvPr>
          <p:cNvSpPr>
            <a:spLocks noChangeArrowheads="1"/>
          </p:cNvSpPr>
          <p:nvPr/>
        </p:nvSpPr>
        <p:spPr bwMode="auto">
          <a:xfrm>
            <a:off x="3925377" y="1687147"/>
            <a:ext cx="4341247" cy="434267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4" name="Freeform 53">
            <a:extLst>
              <a:ext uri="{FF2B5EF4-FFF2-40B4-BE49-F238E27FC236}">
                <a16:creationId xmlns:a16="http://schemas.microsoft.com/office/drawing/2014/main" id="{05A7027D-AA2A-2AA7-129D-DD08BF5C8F7C}"/>
              </a:ext>
            </a:extLst>
          </p:cNvPr>
          <p:cNvSpPr>
            <a:spLocks/>
          </p:cNvSpPr>
          <p:nvPr/>
        </p:nvSpPr>
        <p:spPr bwMode="auto">
          <a:xfrm>
            <a:off x="6096001" y="3851966"/>
            <a:ext cx="1849819" cy="1850966"/>
          </a:xfrm>
          <a:custGeom>
            <a:avLst/>
            <a:gdLst>
              <a:gd name="T0" fmla="*/ 829 w 1364"/>
              <a:gd name="T1" fmla="*/ 0 h 1365"/>
              <a:gd name="T2" fmla="*/ 716 w 1364"/>
              <a:gd name="T3" fmla="*/ 0 h 1365"/>
              <a:gd name="T4" fmla="*/ 511 w 1364"/>
              <a:gd name="T5" fmla="*/ 0 h 1365"/>
              <a:gd name="T6" fmla="*/ 432 w 1364"/>
              <a:gd name="T7" fmla="*/ 0 h 1365"/>
              <a:gd name="T8" fmla="*/ 0 w 1364"/>
              <a:gd name="T9" fmla="*/ 0 h 1365"/>
              <a:gd name="T10" fmla="*/ 0 w 1364"/>
              <a:gd name="T11" fmla="*/ 504 h 1365"/>
              <a:gd name="T12" fmla="*/ 0 w 1364"/>
              <a:gd name="T13" fmla="*/ 606 h 1365"/>
              <a:gd name="T14" fmla="*/ 0 w 1364"/>
              <a:gd name="T15" fmla="*/ 812 h 1365"/>
              <a:gd name="T16" fmla="*/ 0 w 1364"/>
              <a:gd name="T17" fmla="*/ 914 h 1365"/>
              <a:gd name="T18" fmla="*/ 0 w 1364"/>
              <a:gd name="T19" fmla="*/ 1365 h 1365"/>
              <a:gd name="T20" fmla="*/ 1364 w 1364"/>
              <a:gd name="T21" fmla="*/ 0 h 1365"/>
              <a:gd name="T22" fmla="*/ 829 w 1364"/>
              <a:gd name="T23"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4" h="1365">
                <a:moveTo>
                  <a:pt x="829" y="0"/>
                </a:moveTo>
                <a:cubicBezTo>
                  <a:pt x="716" y="0"/>
                  <a:pt x="716" y="0"/>
                  <a:pt x="716" y="0"/>
                </a:cubicBezTo>
                <a:cubicBezTo>
                  <a:pt x="511" y="0"/>
                  <a:pt x="511" y="0"/>
                  <a:pt x="511" y="0"/>
                </a:cubicBezTo>
                <a:cubicBezTo>
                  <a:pt x="432" y="0"/>
                  <a:pt x="432" y="0"/>
                  <a:pt x="432" y="0"/>
                </a:cubicBezTo>
                <a:cubicBezTo>
                  <a:pt x="0" y="0"/>
                  <a:pt x="0" y="0"/>
                  <a:pt x="0" y="0"/>
                </a:cubicBezTo>
                <a:cubicBezTo>
                  <a:pt x="0" y="504"/>
                  <a:pt x="0" y="504"/>
                  <a:pt x="0" y="504"/>
                </a:cubicBezTo>
                <a:cubicBezTo>
                  <a:pt x="0" y="606"/>
                  <a:pt x="0" y="606"/>
                  <a:pt x="0" y="606"/>
                </a:cubicBezTo>
                <a:cubicBezTo>
                  <a:pt x="0" y="812"/>
                  <a:pt x="0" y="812"/>
                  <a:pt x="0" y="812"/>
                </a:cubicBezTo>
                <a:cubicBezTo>
                  <a:pt x="0" y="914"/>
                  <a:pt x="0" y="914"/>
                  <a:pt x="0" y="914"/>
                </a:cubicBezTo>
                <a:cubicBezTo>
                  <a:pt x="0" y="1365"/>
                  <a:pt x="0" y="1365"/>
                  <a:pt x="0" y="1365"/>
                </a:cubicBezTo>
                <a:cubicBezTo>
                  <a:pt x="753" y="1365"/>
                  <a:pt x="1364" y="754"/>
                  <a:pt x="1364" y="0"/>
                </a:cubicBezTo>
                <a:lnTo>
                  <a:pt x="829" y="0"/>
                </a:lnTo>
                <a:close/>
              </a:path>
            </a:pathLst>
          </a:custGeom>
          <a:solidFill>
            <a:schemeClr val="accent1">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5" name="Freeform 49">
            <a:extLst>
              <a:ext uri="{FF2B5EF4-FFF2-40B4-BE49-F238E27FC236}">
                <a16:creationId xmlns:a16="http://schemas.microsoft.com/office/drawing/2014/main" id="{58455CFD-E8FB-60A0-91F8-E422F2B69BB8}"/>
              </a:ext>
            </a:extLst>
          </p:cNvPr>
          <p:cNvSpPr>
            <a:spLocks/>
          </p:cNvSpPr>
          <p:nvPr/>
        </p:nvSpPr>
        <p:spPr bwMode="auto">
          <a:xfrm>
            <a:off x="6096001" y="2002722"/>
            <a:ext cx="1849819" cy="2265669"/>
          </a:xfrm>
          <a:custGeom>
            <a:avLst/>
            <a:gdLst>
              <a:gd name="T0" fmla="*/ 0 w 1364"/>
              <a:gd name="T1" fmla="*/ 0 h 1671"/>
              <a:gd name="T2" fmla="*/ 0 w 1364"/>
              <a:gd name="T3" fmla="*/ 1364 h 1671"/>
              <a:gd name="T4" fmla="*/ 511 w 1364"/>
              <a:gd name="T5" fmla="*/ 1364 h 1671"/>
              <a:gd name="T6" fmla="*/ 517 w 1364"/>
              <a:gd name="T7" fmla="*/ 1434 h 1671"/>
              <a:gd name="T8" fmla="*/ 476 w 1364"/>
              <a:gd name="T9" fmla="*/ 1532 h 1671"/>
              <a:gd name="T10" fmla="*/ 615 w 1364"/>
              <a:gd name="T11" fmla="*/ 1671 h 1671"/>
              <a:gd name="T12" fmla="*/ 754 w 1364"/>
              <a:gd name="T13" fmla="*/ 1532 h 1671"/>
              <a:gd name="T14" fmla="*/ 710 w 1364"/>
              <a:gd name="T15" fmla="*/ 1431 h 1671"/>
              <a:gd name="T16" fmla="*/ 716 w 1364"/>
              <a:gd name="T17" fmla="*/ 1364 h 1671"/>
              <a:gd name="T18" fmla="*/ 1364 w 1364"/>
              <a:gd name="T19" fmla="*/ 1364 h 1671"/>
              <a:gd name="T20" fmla="*/ 1364 w 1364"/>
              <a:gd name="T21" fmla="*/ 1364 h 1671"/>
              <a:gd name="T22" fmla="*/ 0 w 1364"/>
              <a:gd name="T23" fmla="*/ 0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4" h="1671">
                <a:moveTo>
                  <a:pt x="0" y="0"/>
                </a:moveTo>
                <a:cubicBezTo>
                  <a:pt x="0" y="1364"/>
                  <a:pt x="0" y="1364"/>
                  <a:pt x="0" y="1364"/>
                </a:cubicBezTo>
                <a:cubicBezTo>
                  <a:pt x="511" y="1364"/>
                  <a:pt x="511" y="1364"/>
                  <a:pt x="511" y="1364"/>
                </a:cubicBezTo>
                <a:cubicBezTo>
                  <a:pt x="511" y="1364"/>
                  <a:pt x="547" y="1393"/>
                  <a:pt x="517" y="1434"/>
                </a:cubicBezTo>
                <a:cubicBezTo>
                  <a:pt x="496" y="1462"/>
                  <a:pt x="476" y="1494"/>
                  <a:pt x="476" y="1532"/>
                </a:cubicBezTo>
                <a:cubicBezTo>
                  <a:pt x="476" y="1609"/>
                  <a:pt x="538" y="1671"/>
                  <a:pt x="615" y="1671"/>
                </a:cubicBezTo>
                <a:cubicBezTo>
                  <a:pt x="692" y="1671"/>
                  <a:pt x="754" y="1609"/>
                  <a:pt x="754" y="1532"/>
                </a:cubicBezTo>
                <a:cubicBezTo>
                  <a:pt x="754" y="1492"/>
                  <a:pt x="732" y="1461"/>
                  <a:pt x="710" y="1431"/>
                </a:cubicBezTo>
                <a:cubicBezTo>
                  <a:pt x="702" y="1420"/>
                  <a:pt x="691" y="1385"/>
                  <a:pt x="716" y="1364"/>
                </a:cubicBezTo>
                <a:cubicBezTo>
                  <a:pt x="1364" y="1364"/>
                  <a:pt x="1364" y="1364"/>
                  <a:pt x="1364" y="1364"/>
                </a:cubicBezTo>
                <a:cubicBezTo>
                  <a:pt x="1364" y="1364"/>
                  <a:pt x="1364" y="1364"/>
                  <a:pt x="1364" y="1364"/>
                </a:cubicBezTo>
                <a:cubicBezTo>
                  <a:pt x="1364" y="611"/>
                  <a:pt x="753" y="0"/>
                  <a:pt x="0" y="0"/>
                </a:cubicBezTo>
                <a:close/>
              </a:path>
            </a:pathLst>
          </a:cu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6" name="Freeform 52">
            <a:extLst>
              <a:ext uri="{FF2B5EF4-FFF2-40B4-BE49-F238E27FC236}">
                <a16:creationId xmlns:a16="http://schemas.microsoft.com/office/drawing/2014/main" id="{3F61902F-8D78-B143-8125-2DB3043807D5}"/>
              </a:ext>
            </a:extLst>
          </p:cNvPr>
          <p:cNvSpPr>
            <a:spLocks/>
          </p:cNvSpPr>
          <p:nvPr/>
        </p:nvSpPr>
        <p:spPr bwMode="auto">
          <a:xfrm>
            <a:off x="4246756" y="3851966"/>
            <a:ext cx="2266815" cy="1850966"/>
          </a:xfrm>
          <a:custGeom>
            <a:avLst/>
            <a:gdLst>
              <a:gd name="T0" fmla="*/ 1533 w 1672"/>
              <a:gd name="T1" fmla="*/ 570 h 1365"/>
              <a:gd name="T2" fmla="*/ 1432 w 1672"/>
              <a:gd name="T3" fmla="*/ 614 h 1365"/>
              <a:gd name="T4" fmla="*/ 1366 w 1672"/>
              <a:gd name="T5" fmla="*/ 608 h 1365"/>
              <a:gd name="T6" fmla="*/ 1364 w 1672"/>
              <a:gd name="T7" fmla="*/ 606 h 1365"/>
              <a:gd name="T8" fmla="*/ 1364 w 1672"/>
              <a:gd name="T9" fmla="*/ 209 h 1365"/>
              <a:gd name="T10" fmla="*/ 1364 w 1672"/>
              <a:gd name="T11" fmla="*/ 0 h 1365"/>
              <a:gd name="T12" fmla="*/ 1364 w 1672"/>
              <a:gd name="T13" fmla="*/ 0 h 1365"/>
              <a:gd name="T14" fmla="*/ 0 w 1672"/>
              <a:gd name="T15" fmla="*/ 0 h 1365"/>
              <a:gd name="T16" fmla="*/ 0 w 1672"/>
              <a:gd name="T17" fmla="*/ 0 h 1365"/>
              <a:gd name="T18" fmla="*/ 0 w 1672"/>
              <a:gd name="T19" fmla="*/ 0 h 1365"/>
              <a:gd name="T20" fmla="*/ 1364 w 1672"/>
              <a:gd name="T21" fmla="*/ 1365 h 1365"/>
              <a:gd name="T22" fmla="*/ 1364 w 1672"/>
              <a:gd name="T23" fmla="*/ 812 h 1365"/>
              <a:gd name="T24" fmla="*/ 1366 w 1672"/>
              <a:gd name="T25" fmla="*/ 813 h 1365"/>
              <a:gd name="T26" fmla="*/ 1435 w 1672"/>
              <a:gd name="T27" fmla="*/ 807 h 1365"/>
              <a:gd name="T28" fmla="*/ 1533 w 1672"/>
              <a:gd name="T29" fmla="*/ 848 h 1365"/>
              <a:gd name="T30" fmla="*/ 1672 w 1672"/>
              <a:gd name="T31" fmla="*/ 709 h 1365"/>
              <a:gd name="T32" fmla="*/ 1533 w 1672"/>
              <a:gd name="T33" fmla="*/ 57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2" h="1365">
                <a:moveTo>
                  <a:pt x="1533" y="570"/>
                </a:moveTo>
                <a:cubicBezTo>
                  <a:pt x="1493" y="570"/>
                  <a:pt x="1462" y="592"/>
                  <a:pt x="1432" y="614"/>
                </a:cubicBezTo>
                <a:cubicBezTo>
                  <a:pt x="1422" y="622"/>
                  <a:pt x="1387" y="634"/>
                  <a:pt x="1366" y="608"/>
                </a:cubicBezTo>
                <a:cubicBezTo>
                  <a:pt x="1365" y="607"/>
                  <a:pt x="1365" y="606"/>
                  <a:pt x="1364" y="606"/>
                </a:cubicBezTo>
                <a:cubicBezTo>
                  <a:pt x="1364" y="209"/>
                  <a:pt x="1364" y="209"/>
                  <a:pt x="1364" y="209"/>
                </a:cubicBezTo>
                <a:cubicBezTo>
                  <a:pt x="1364" y="0"/>
                  <a:pt x="1364" y="0"/>
                  <a:pt x="1364" y="0"/>
                </a:cubicBezTo>
                <a:cubicBezTo>
                  <a:pt x="1364" y="0"/>
                  <a:pt x="1364" y="0"/>
                  <a:pt x="1364" y="0"/>
                </a:cubicBezTo>
                <a:cubicBezTo>
                  <a:pt x="0" y="0"/>
                  <a:pt x="0" y="0"/>
                  <a:pt x="0" y="0"/>
                </a:cubicBezTo>
                <a:cubicBezTo>
                  <a:pt x="0" y="0"/>
                  <a:pt x="0" y="0"/>
                  <a:pt x="0" y="0"/>
                </a:cubicBezTo>
                <a:cubicBezTo>
                  <a:pt x="0" y="0"/>
                  <a:pt x="0" y="0"/>
                  <a:pt x="0" y="0"/>
                </a:cubicBezTo>
                <a:cubicBezTo>
                  <a:pt x="0" y="754"/>
                  <a:pt x="611" y="1365"/>
                  <a:pt x="1364" y="1365"/>
                </a:cubicBezTo>
                <a:cubicBezTo>
                  <a:pt x="1364" y="812"/>
                  <a:pt x="1364" y="812"/>
                  <a:pt x="1364" y="812"/>
                </a:cubicBezTo>
                <a:cubicBezTo>
                  <a:pt x="1366" y="813"/>
                  <a:pt x="1366" y="813"/>
                  <a:pt x="1366" y="813"/>
                </a:cubicBezTo>
                <a:cubicBezTo>
                  <a:pt x="1366" y="813"/>
                  <a:pt x="1395" y="777"/>
                  <a:pt x="1435" y="807"/>
                </a:cubicBezTo>
                <a:cubicBezTo>
                  <a:pt x="1464" y="829"/>
                  <a:pt x="1495" y="848"/>
                  <a:pt x="1533" y="848"/>
                </a:cubicBezTo>
                <a:cubicBezTo>
                  <a:pt x="1610" y="848"/>
                  <a:pt x="1672" y="786"/>
                  <a:pt x="1672" y="709"/>
                </a:cubicBezTo>
                <a:cubicBezTo>
                  <a:pt x="1672" y="633"/>
                  <a:pt x="1610" y="570"/>
                  <a:pt x="1533" y="570"/>
                </a:cubicBezTo>
                <a:close/>
              </a:path>
            </a:pathLst>
          </a:cu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7" name="Freeform 50">
            <a:extLst>
              <a:ext uri="{FF2B5EF4-FFF2-40B4-BE49-F238E27FC236}">
                <a16:creationId xmlns:a16="http://schemas.microsoft.com/office/drawing/2014/main" id="{1EDF193A-4ED8-EBFA-4B4E-FA7A2888D657}"/>
              </a:ext>
            </a:extLst>
          </p:cNvPr>
          <p:cNvSpPr>
            <a:spLocks/>
          </p:cNvSpPr>
          <p:nvPr/>
        </p:nvSpPr>
        <p:spPr bwMode="auto">
          <a:xfrm>
            <a:off x="4246756" y="2002722"/>
            <a:ext cx="2266815" cy="2265669"/>
          </a:xfrm>
          <a:custGeom>
            <a:avLst/>
            <a:gdLst>
              <a:gd name="T0" fmla="*/ 1533 w 1672"/>
              <a:gd name="T1" fmla="*/ 572 h 1671"/>
              <a:gd name="T2" fmla="*/ 1432 w 1672"/>
              <a:gd name="T3" fmla="*/ 616 h 1671"/>
              <a:gd name="T4" fmla="*/ 1366 w 1672"/>
              <a:gd name="T5" fmla="*/ 609 h 1671"/>
              <a:gd name="T6" fmla="*/ 1364 w 1672"/>
              <a:gd name="T7" fmla="*/ 608 h 1671"/>
              <a:gd name="T8" fmla="*/ 1364 w 1672"/>
              <a:gd name="T9" fmla="*/ 0 h 1671"/>
              <a:gd name="T10" fmla="*/ 0 w 1672"/>
              <a:gd name="T11" fmla="*/ 1364 h 1671"/>
              <a:gd name="T12" fmla="*/ 0 w 1672"/>
              <a:gd name="T13" fmla="*/ 1364 h 1671"/>
              <a:gd name="T14" fmla="*/ 586 w 1672"/>
              <a:gd name="T15" fmla="*/ 1364 h 1671"/>
              <a:gd name="T16" fmla="*/ 592 w 1672"/>
              <a:gd name="T17" fmla="*/ 1434 h 1671"/>
              <a:gd name="T18" fmla="*/ 551 w 1672"/>
              <a:gd name="T19" fmla="*/ 1532 h 1671"/>
              <a:gd name="T20" fmla="*/ 690 w 1672"/>
              <a:gd name="T21" fmla="*/ 1671 h 1671"/>
              <a:gd name="T22" fmla="*/ 829 w 1672"/>
              <a:gd name="T23" fmla="*/ 1532 h 1671"/>
              <a:gd name="T24" fmla="*/ 785 w 1672"/>
              <a:gd name="T25" fmla="*/ 1431 h 1671"/>
              <a:gd name="T26" fmla="*/ 791 w 1672"/>
              <a:gd name="T27" fmla="*/ 1364 h 1671"/>
              <a:gd name="T28" fmla="*/ 1364 w 1672"/>
              <a:gd name="T29" fmla="*/ 1364 h 1671"/>
              <a:gd name="T30" fmla="*/ 1364 w 1672"/>
              <a:gd name="T31" fmla="*/ 814 h 1671"/>
              <a:gd name="T32" fmla="*/ 1366 w 1672"/>
              <a:gd name="T33" fmla="*/ 815 h 1671"/>
              <a:gd name="T34" fmla="*/ 1435 w 1672"/>
              <a:gd name="T35" fmla="*/ 809 h 1671"/>
              <a:gd name="T36" fmla="*/ 1533 w 1672"/>
              <a:gd name="T37" fmla="*/ 850 h 1671"/>
              <a:gd name="T38" fmla="*/ 1672 w 1672"/>
              <a:gd name="T39" fmla="*/ 711 h 1671"/>
              <a:gd name="T40" fmla="*/ 1533 w 1672"/>
              <a:gd name="T41" fmla="*/ 572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2" h="1671">
                <a:moveTo>
                  <a:pt x="1533" y="572"/>
                </a:moveTo>
                <a:cubicBezTo>
                  <a:pt x="1493" y="572"/>
                  <a:pt x="1462" y="594"/>
                  <a:pt x="1432" y="616"/>
                </a:cubicBezTo>
                <a:cubicBezTo>
                  <a:pt x="1422" y="624"/>
                  <a:pt x="1387" y="635"/>
                  <a:pt x="1366" y="609"/>
                </a:cubicBezTo>
                <a:cubicBezTo>
                  <a:pt x="1365" y="609"/>
                  <a:pt x="1365" y="608"/>
                  <a:pt x="1364" y="608"/>
                </a:cubicBezTo>
                <a:cubicBezTo>
                  <a:pt x="1364" y="0"/>
                  <a:pt x="1364" y="0"/>
                  <a:pt x="1364" y="0"/>
                </a:cubicBezTo>
                <a:cubicBezTo>
                  <a:pt x="611" y="0"/>
                  <a:pt x="0" y="611"/>
                  <a:pt x="0" y="1364"/>
                </a:cubicBezTo>
                <a:cubicBezTo>
                  <a:pt x="0" y="1364"/>
                  <a:pt x="0" y="1364"/>
                  <a:pt x="0" y="1364"/>
                </a:cubicBezTo>
                <a:cubicBezTo>
                  <a:pt x="586" y="1364"/>
                  <a:pt x="586" y="1364"/>
                  <a:pt x="586" y="1364"/>
                </a:cubicBezTo>
                <a:cubicBezTo>
                  <a:pt x="586" y="1364"/>
                  <a:pt x="622" y="1393"/>
                  <a:pt x="592" y="1434"/>
                </a:cubicBezTo>
                <a:cubicBezTo>
                  <a:pt x="570" y="1462"/>
                  <a:pt x="551" y="1494"/>
                  <a:pt x="551" y="1532"/>
                </a:cubicBezTo>
                <a:cubicBezTo>
                  <a:pt x="551" y="1609"/>
                  <a:pt x="613" y="1671"/>
                  <a:pt x="690" y="1671"/>
                </a:cubicBezTo>
                <a:cubicBezTo>
                  <a:pt x="766" y="1671"/>
                  <a:pt x="829" y="1609"/>
                  <a:pt x="829" y="1532"/>
                </a:cubicBezTo>
                <a:cubicBezTo>
                  <a:pt x="829" y="1492"/>
                  <a:pt x="807" y="1461"/>
                  <a:pt x="785" y="1431"/>
                </a:cubicBezTo>
                <a:cubicBezTo>
                  <a:pt x="777" y="1420"/>
                  <a:pt x="765" y="1385"/>
                  <a:pt x="791" y="1364"/>
                </a:cubicBezTo>
                <a:cubicBezTo>
                  <a:pt x="1364" y="1364"/>
                  <a:pt x="1364" y="1364"/>
                  <a:pt x="1364" y="1364"/>
                </a:cubicBezTo>
                <a:cubicBezTo>
                  <a:pt x="1364" y="814"/>
                  <a:pt x="1364" y="814"/>
                  <a:pt x="1364" y="814"/>
                </a:cubicBezTo>
                <a:cubicBezTo>
                  <a:pt x="1366" y="815"/>
                  <a:pt x="1366" y="815"/>
                  <a:pt x="1366" y="815"/>
                </a:cubicBezTo>
                <a:cubicBezTo>
                  <a:pt x="1366" y="815"/>
                  <a:pt x="1395" y="779"/>
                  <a:pt x="1435" y="809"/>
                </a:cubicBezTo>
                <a:cubicBezTo>
                  <a:pt x="1464" y="830"/>
                  <a:pt x="1495" y="850"/>
                  <a:pt x="1533" y="850"/>
                </a:cubicBezTo>
                <a:cubicBezTo>
                  <a:pt x="1610" y="850"/>
                  <a:pt x="1672" y="788"/>
                  <a:pt x="1672" y="711"/>
                </a:cubicBezTo>
                <a:cubicBezTo>
                  <a:pt x="1672" y="634"/>
                  <a:pt x="1610" y="572"/>
                  <a:pt x="1533" y="572"/>
                </a:cubicBezTo>
                <a:close/>
              </a:path>
            </a:pathLst>
          </a:custGeom>
          <a:solidFill>
            <a:schemeClr val="accent1">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8" name="Rectangle 47">
            <a:extLst>
              <a:ext uri="{FF2B5EF4-FFF2-40B4-BE49-F238E27FC236}">
                <a16:creationId xmlns:a16="http://schemas.microsoft.com/office/drawing/2014/main" id="{D3319F46-57AC-EBE8-27E5-EC7C9CE66F9F}"/>
              </a:ext>
            </a:extLst>
          </p:cNvPr>
          <p:cNvSpPr/>
          <p:nvPr/>
        </p:nvSpPr>
        <p:spPr>
          <a:xfrm>
            <a:off x="560231" y="1575883"/>
            <a:ext cx="611746" cy="528205"/>
          </a:xfrm>
          <a:prstGeom prst="rect">
            <a:avLst/>
          </a:prstGeom>
          <a:solidFill>
            <a:schemeClr val="tx1">
              <a:lumMod val="95000"/>
              <a:lumOff val="5000"/>
            </a:schemeClr>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1</a:t>
            </a:r>
          </a:p>
        </p:txBody>
      </p:sp>
      <p:sp>
        <p:nvSpPr>
          <p:cNvPr id="49" name="Rectangle 48">
            <a:extLst>
              <a:ext uri="{FF2B5EF4-FFF2-40B4-BE49-F238E27FC236}">
                <a16:creationId xmlns:a16="http://schemas.microsoft.com/office/drawing/2014/main" id="{61E66872-E4C7-1A9E-6FF2-0F0959C44B23}"/>
              </a:ext>
            </a:extLst>
          </p:cNvPr>
          <p:cNvSpPr/>
          <p:nvPr/>
        </p:nvSpPr>
        <p:spPr>
          <a:xfrm>
            <a:off x="560231" y="5588459"/>
            <a:ext cx="611746" cy="528205"/>
          </a:xfrm>
          <a:prstGeom prst="rect">
            <a:avLst/>
          </a:prstGeom>
          <a:solidFill>
            <a:srgbClr val="F5AE18"/>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2</a:t>
            </a:r>
          </a:p>
        </p:txBody>
      </p:sp>
      <p:sp>
        <p:nvSpPr>
          <p:cNvPr id="50" name="Rectangle 49">
            <a:extLst>
              <a:ext uri="{FF2B5EF4-FFF2-40B4-BE49-F238E27FC236}">
                <a16:creationId xmlns:a16="http://schemas.microsoft.com/office/drawing/2014/main" id="{9A27B4B5-BDD6-924C-D524-2EA77F181002}"/>
              </a:ext>
            </a:extLst>
          </p:cNvPr>
          <p:cNvSpPr/>
          <p:nvPr/>
        </p:nvSpPr>
        <p:spPr>
          <a:xfrm>
            <a:off x="11020024" y="1575883"/>
            <a:ext cx="611746" cy="528205"/>
          </a:xfrm>
          <a:prstGeom prst="rect">
            <a:avLst/>
          </a:prstGeom>
          <a:solidFill>
            <a:srgbClr val="F5AE18"/>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3</a:t>
            </a:r>
          </a:p>
        </p:txBody>
      </p:sp>
      <p:sp>
        <p:nvSpPr>
          <p:cNvPr id="51" name="Rectangle 50">
            <a:extLst>
              <a:ext uri="{FF2B5EF4-FFF2-40B4-BE49-F238E27FC236}">
                <a16:creationId xmlns:a16="http://schemas.microsoft.com/office/drawing/2014/main" id="{B5A64F57-1AFC-295D-E187-8176EE299362}"/>
              </a:ext>
            </a:extLst>
          </p:cNvPr>
          <p:cNvSpPr/>
          <p:nvPr/>
        </p:nvSpPr>
        <p:spPr>
          <a:xfrm>
            <a:off x="11020024" y="5588459"/>
            <a:ext cx="611746" cy="528205"/>
          </a:xfrm>
          <a:prstGeom prst="rect">
            <a:avLst/>
          </a:prstGeom>
          <a:solidFill>
            <a:schemeClr val="tx1">
              <a:lumMod val="95000"/>
              <a:lumOff val="5000"/>
            </a:schemeClr>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4</a:t>
            </a:r>
          </a:p>
        </p:txBody>
      </p:sp>
      <p:sp>
        <p:nvSpPr>
          <p:cNvPr id="52" name="Rectangle 51">
            <a:extLst>
              <a:ext uri="{FF2B5EF4-FFF2-40B4-BE49-F238E27FC236}">
                <a16:creationId xmlns:a16="http://schemas.microsoft.com/office/drawing/2014/main" id="{EAAB63DE-CC7B-0498-72B3-4F4EF7C68755}"/>
              </a:ext>
            </a:extLst>
          </p:cNvPr>
          <p:cNvSpPr/>
          <p:nvPr/>
        </p:nvSpPr>
        <p:spPr>
          <a:xfrm>
            <a:off x="585356" y="2656803"/>
            <a:ext cx="3042004" cy="738664"/>
          </a:xfrm>
          <a:prstGeom prst="rect">
            <a:avLst/>
          </a:prstGeom>
        </p:spPr>
        <p:txBody>
          <a:bodyPr wrap="square" lIns="0" tIns="0" rIns="0" bIns="0">
            <a:spAutoFit/>
          </a:bodyPr>
          <a:lstStyle/>
          <a:p>
            <a:r>
              <a:rPr lang="en-US" sz="1600" dirty="0"/>
              <a:t>Understand employee distribution by age, gender, and roles to ensure a balanced and inclusive workforce</a:t>
            </a:r>
            <a:endParaRPr lang="en-US" sz="1600" dirty="0">
              <a:solidFill>
                <a:srgbClr val="00144F"/>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31864D30-66B6-3860-016C-902715CAC0CF}"/>
              </a:ext>
            </a:extLst>
          </p:cNvPr>
          <p:cNvSpPr/>
          <p:nvPr/>
        </p:nvSpPr>
        <p:spPr>
          <a:xfrm>
            <a:off x="585356" y="2282985"/>
            <a:ext cx="3732644" cy="344932"/>
          </a:xfrm>
          <a:prstGeom prst="rect">
            <a:avLst/>
          </a:prstGeom>
          <a:noFill/>
          <a:effectLst/>
        </p:spPr>
        <p:txBody>
          <a:bodyPr wrap="square" lIns="0" tIns="0" rIns="0" bIns="0" anchor="t" anchorCtr="0">
            <a:noAutofit/>
          </a:bodyPr>
          <a:lstStyle/>
          <a:p>
            <a:r>
              <a:rPr lang="en-IN" sz="2000" b="1" dirty="0"/>
              <a:t>Evaluate Workforce Composition:</a:t>
            </a:r>
            <a:endParaRPr lang="en-US" sz="2000" b="1" dirty="0">
              <a:solidFill>
                <a:srgbClr val="00144F"/>
              </a:solidFill>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FBA55B01-D082-8095-EE86-E393B9B40B25}"/>
              </a:ext>
            </a:extLst>
          </p:cNvPr>
          <p:cNvSpPr/>
          <p:nvPr/>
        </p:nvSpPr>
        <p:spPr>
          <a:xfrm>
            <a:off x="585356" y="4657053"/>
            <a:ext cx="3042004" cy="492443"/>
          </a:xfrm>
          <a:prstGeom prst="rect">
            <a:avLst/>
          </a:prstGeom>
        </p:spPr>
        <p:txBody>
          <a:bodyPr wrap="square" lIns="0" tIns="0" rIns="0" bIns="0">
            <a:spAutoFit/>
          </a:bodyPr>
          <a:lstStyle/>
          <a:p>
            <a:r>
              <a:rPr lang="en-US" sz="1600" dirty="0"/>
              <a:t>Track historical joining patterns to forecast future workforce needs.</a:t>
            </a:r>
            <a:endParaRPr lang="en-US" sz="1600" dirty="0">
              <a:solidFill>
                <a:srgbClr val="00144F"/>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FE694973-E46B-0146-4E59-A7BAE307E7B8}"/>
              </a:ext>
            </a:extLst>
          </p:cNvPr>
          <p:cNvSpPr/>
          <p:nvPr/>
        </p:nvSpPr>
        <p:spPr>
          <a:xfrm>
            <a:off x="585356" y="4283235"/>
            <a:ext cx="3042004" cy="344932"/>
          </a:xfrm>
          <a:prstGeom prst="rect">
            <a:avLst/>
          </a:prstGeom>
          <a:noFill/>
          <a:effectLst/>
        </p:spPr>
        <p:txBody>
          <a:bodyPr wrap="square" lIns="0" tIns="0" rIns="0" bIns="0" anchor="t" anchorCtr="0">
            <a:noAutofit/>
          </a:bodyPr>
          <a:lstStyle/>
          <a:p>
            <a:r>
              <a:rPr lang="en-IN" sz="2000" b="1" dirty="0"/>
              <a:t>Analyze Hiring Trends:</a:t>
            </a:r>
            <a:endParaRPr lang="en-US" sz="2000" b="1" dirty="0">
              <a:solidFill>
                <a:srgbClr val="00144F"/>
              </a:solidFill>
              <a:latin typeface="Segoe UI" panose="020B0502040204020203" pitchFamily="34" charset="0"/>
              <a:cs typeface="Segoe UI" panose="020B0502040204020203" pitchFamily="34" charset="0"/>
            </a:endParaRPr>
          </a:p>
        </p:txBody>
      </p:sp>
      <p:sp>
        <p:nvSpPr>
          <p:cNvPr id="56" name="Rectangle 55">
            <a:extLst>
              <a:ext uri="{FF2B5EF4-FFF2-40B4-BE49-F238E27FC236}">
                <a16:creationId xmlns:a16="http://schemas.microsoft.com/office/drawing/2014/main" id="{0C07B96F-1449-45CC-4ED9-731E8D7D7ADD}"/>
              </a:ext>
            </a:extLst>
          </p:cNvPr>
          <p:cNvSpPr/>
          <p:nvPr/>
        </p:nvSpPr>
        <p:spPr>
          <a:xfrm>
            <a:off x="8824679" y="2638271"/>
            <a:ext cx="3042004" cy="984885"/>
          </a:xfrm>
          <a:prstGeom prst="rect">
            <a:avLst/>
          </a:prstGeom>
        </p:spPr>
        <p:txBody>
          <a:bodyPr wrap="square" lIns="0" tIns="0" rIns="0" bIns="0">
            <a:spAutoFit/>
          </a:bodyPr>
          <a:lstStyle/>
          <a:p>
            <a:pPr algn="r"/>
            <a:r>
              <a:rPr lang="en-US" sz="1600" dirty="0"/>
              <a:t>Analyze salary ranges across roles and departments to ensure competitive and transparent pay structures.</a:t>
            </a:r>
            <a:endParaRPr lang="en-US" sz="1600" dirty="0">
              <a:solidFill>
                <a:srgbClr val="00144F"/>
              </a:solidFill>
              <a:latin typeface="Segoe UI" panose="020B0502040204020203"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6FD8A632-6193-368F-966B-69115579C4B7}"/>
              </a:ext>
            </a:extLst>
          </p:cNvPr>
          <p:cNvSpPr/>
          <p:nvPr/>
        </p:nvSpPr>
        <p:spPr>
          <a:xfrm>
            <a:off x="8524883" y="2267802"/>
            <a:ext cx="3372283" cy="344932"/>
          </a:xfrm>
          <a:prstGeom prst="rect">
            <a:avLst/>
          </a:prstGeom>
          <a:noFill/>
          <a:effectLst/>
        </p:spPr>
        <p:txBody>
          <a:bodyPr wrap="square" lIns="0" tIns="0" rIns="0" bIns="0" anchor="t" anchorCtr="0">
            <a:noAutofit/>
          </a:bodyPr>
          <a:lstStyle/>
          <a:p>
            <a:pPr algn="r"/>
            <a:r>
              <a:rPr lang="en-IN" sz="2000" b="1" dirty="0"/>
              <a:t>Examine Salary Distribution:</a:t>
            </a:r>
            <a:endParaRPr lang="en-US" sz="2000" b="1" dirty="0">
              <a:solidFill>
                <a:srgbClr val="00144F"/>
              </a:solidFill>
              <a:latin typeface="Segoe UI" panose="020B0502040204020203" pitchFamily="34" charset="0"/>
              <a:cs typeface="Segoe UI" panose="020B0502040204020203" pitchFamily="34" charset="0"/>
            </a:endParaRPr>
          </a:p>
        </p:txBody>
      </p:sp>
      <p:sp>
        <p:nvSpPr>
          <p:cNvPr id="58" name="Rectangle 57">
            <a:extLst>
              <a:ext uri="{FF2B5EF4-FFF2-40B4-BE49-F238E27FC236}">
                <a16:creationId xmlns:a16="http://schemas.microsoft.com/office/drawing/2014/main" id="{B2317BA7-04BA-F2E5-8C30-F0F87F2ADEE4}"/>
              </a:ext>
            </a:extLst>
          </p:cNvPr>
          <p:cNvSpPr/>
          <p:nvPr/>
        </p:nvSpPr>
        <p:spPr>
          <a:xfrm>
            <a:off x="8892027" y="4616329"/>
            <a:ext cx="3042004" cy="738664"/>
          </a:xfrm>
          <a:prstGeom prst="rect">
            <a:avLst/>
          </a:prstGeom>
        </p:spPr>
        <p:txBody>
          <a:bodyPr wrap="square" lIns="0" tIns="0" rIns="0" bIns="0">
            <a:spAutoFit/>
          </a:bodyPr>
          <a:lstStyle/>
          <a:p>
            <a:pPr algn="r"/>
            <a:r>
              <a:rPr lang="en-US" sz="1600" dirty="0"/>
              <a:t>Provide data-driven insights for future salary budgeting and compensation adjustments.</a:t>
            </a:r>
            <a:endParaRPr lang="en-US" sz="1600" b="1" dirty="0">
              <a:solidFill>
                <a:srgbClr val="00144F"/>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39C167DD-D769-598F-F723-D4BA0BE04B6E}"/>
              </a:ext>
            </a:extLst>
          </p:cNvPr>
          <p:cNvSpPr/>
          <p:nvPr/>
        </p:nvSpPr>
        <p:spPr>
          <a:xfrm>
            <a:off x="9055098" y="4283235"/>
            <a:ext cx="2984501" cy="344932"/>
          </a:xfrm>
          <a:prstGeom prst="rect">
            <a:avLst/>
          </a:prstGeom>
          <a:noFill/>
          <a:effectLst/>
        </p:spPr>
        <p:txBody>
          <a:bodyPr wrap="square" lIns="0" tIns="0" rIns="0" bIns="0" anchor="t" anchorCtr="0">
            <a:noAutofit/>
          </a:bodyPr>
          <a:lstStyle/>
          <a:p>
            <a:r>
              <a:rPr lang="en-IN" sz="2000" b="1" dirty="0">
                <a:cs typeface="Times New Roman" panose="02020603050405020304" pitchFamily="18" charset="0"/>
              </a:rPr>
              <a:t>Support Budget Planning:</a:t>
            </a:r>
            <a:endParaRPr lang="en-US" sz="2000" b="1" dirty="0">
              <a:solidFill>
                <a:srgbClr val="00144F"/>
              </a:solidFill>
              <a:cs typeface="Times New Roman" panose="02020603050405020304" pitchFamily="18" charset="0"/>
            </a:endParaRPr>
          </a:p>
        </p:txBody>
      </p:sp>
      <p:cxnSp>
        <p:nvCxnSpPr>
          <p:cNvPr id="60" name="Straight Connector 59">
            <a:extLst>
              <a:ext uri="{FF2B5EF4-FFF2-40B4-BE49-F238E27FC236}">
                <a16:creationId xmlns:a16="http://schemas.microsoft.com/office/drawing/2014/main" id="{4211CD89-C0D0-01BF-D3C3-A018E328D973}"/>
              </a:ext>
            </a:extLst>
          </p:cNvPr>
          <p:cNvCxnSpPr>
            <a:cxnSpLocks/>
          </p:cNvCxnSpPr>
          <p:nvPr/>
        </p:nvCxnSpPr>
        <p:spPr>
          <a:xfrm>
            <a:off x="571500" y="3858482"/>
            <a:ext cx="2984500" cy="0"/>
          </a:xfrm>
          <a:prstGeom prst="line">
            <a:avLst/>
          </a:prstGeom>
          <a:ln w="95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E01004-5FE1-C00C-4678-88E22E7C33DC}"/>
              </a:ext>
            </a:extLst>
          </p:cNvPr>
          <p:cNvCxnSpPr>
            <a:cxnSpLocks/>
          </p:cNvCxnSpPr>
          <p:nvPr/>
        </p:nvCxnSpPr>
        <p:spPr>
          <a:xfrm>
            <a:off x="8631160" y="3858482"/>
            <a:ext cx="2984500" cy="0"/>
          </a:xfrm>
          <a:prstGeom prst="line">
            <a:avLst/>
          </a:prstGeom>
          <a:ln w="95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62" name="Graphic 61" descr="Inbox Check outline">
            <a:extLst>
              <a:ext uri="{FF2B5EF4-FFF2-40B4-BE49-F238E27FC236}">
                <a16:creationId xmlns:a16="http://schemas.microsoft.com/office/drawing/2014/main" id="{4058FC18-E042-5632-482B-8014ACBE494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94373" y="4394958"/>
            <a:ext cx="509613" cy="509613"/>
          </a:xfrm>
          <a:prstGeom prst="rect">
            <a:avLst/>
          </a:prstGeom>
        </p:spPr>
      </p:pic>
      <p:pic>
        <p:nvPicPr>
          <p:cNvPr id="63" name="Graphic 62" descr="Folder Search outline">
            <a:extLst>
              <a:ext uri="{FF2B5EF4-FFF2-40B4-BE49-F238E27FC236}">
                <a16:creationId xmlns:a16="http://schemas.microsoft.com/office/drawing/2014/main" id="{148921DC-6D99-0EF5-8C81-B43BD31CB62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795102" y="2826158"/>
            <a:ext cx="547262" cy="547262"/>
          </a:xfrm>
          <a:prstGeom prst="rect">
            <a:avLst/>
          </a:prstGeom>
        </p:spPr>
      </p:pic>
      <p:pic>
        <p:nvPicPr>
          <p:cNvPr id="64" name="Graphic 63" descr="Bullseye outline">
            <a:extLst>
              <a:ext uri="{FF2B5EF4-FFF2-40B4-BE49-F238E27FC236}">
                <a16:creationId xmlns:a16="http://schemas.microsoft.com/office/drawing/2014/main" id="{D4BF8EE9-8477-4639-1699-16ED4536F0D5}"/>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6776278" y="4400751"/>
            <a:ext cx="584910" cy="584910"/>
          </a:xfrm>
          <a:prstGeom prst="rect">
            <a:avLst/>
          </a:prstGeom>
        </p:spPr>
      </p:pic>
      <p:grpSp>
        <p:nvGrpSpPr>
          <p:cNvPr id="65" name="Group 64">
            <a:extLst>
              <a:ext uri="{FF2B5EF4-FFF2-40B4-BE49-F238E27FC236}">
                <a16:creationId xmlns:a16="http://schemas.microsoft.com/office/drawing/2014/main" id="{2EDA9753-AE43-E9B2-59EE-19105EE0B081}"/>
              </a:ext>
            </a:extLst>
          </p:cNvPr>
          <p:cNvGrpSpPr/>
          <p:nvPr/>
        </p:nvGrpSpPr>
        <p:grpSpPr>
          <a:xfrm>
            <a:off x="5084578" y="2857001"/>
            <a:ext cx="453368" cy="453368"/>
            <a:chOff x="8447088" y="1465263"/>
            <a:chExt cx="331788" cy="331788"/>
          </a:xfrm>
        </p:grpSpPr>
        <p:sp>
          <p:nvSpPr>
            <p:cNvPr id="66" name="Oval 287">
              <a:extLst>
                <a:ext uri="{FF2B5EF4-FFF2-40B4-BE49-F238E27FC236}">
                  <a16:creationId xmlns:a16="http://schemas.microsoft.com/office/drawing/2014/main" id="{DA6979FD-0286-9967-48C5-3E394258014E}"/>
                </a:ext>
              </a:extLst>
            </p:cNvPr>
            <p:cNvSpPr>
              <a:spLocks noChangeArrowheads="1"/>
            </p:cNvSpPr>
            <p:nvPr/>
          </p:nvSpPr>
          <p:spPr bwMode="auto">
            <a:xfrm>
              <a:off x="8477250" y="1495426"/>
              <a:ext cx="271463" cy="271463"/>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Line 288">
              <a:extLst>
                <a:ext uri="{FF2B5EF4-FFF2-40B4-BE49-F238E27FC236}">
                  <a16:creationId xmlns:a16="http://schemas.microsoft.com/office/drawing/2014/main" id="{FBAAA406-B4EE-A48C-66BD-69E81AF22352}"/>
                </a:ext>
              </a:extLst>
            </p:cNvPr>
            <p:cNvSpPr>
              <a:spLocks noChangeShapeType="1"/>
            </p:cNvSpPr>
            <p:nvPr/>
          </p:nvSpPr>
          <p:spPr bwMode="auto">
            <a:xfrm>
              <a:off x="8612188" y="1465263"/>
              <a:ext cx="0" cy="7143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Line 289">
              <a:extLst>
                <a:ext uri="{FF2B5EF4-FFF2-40B4-BE49-F238E27FC236}">
                  <a16:creationId xmlns:a16="http://schemas.microsoft.com/office/drawing/2014/main" id="{9985B747-B3F2-4C4B-28D7-15C3025BA02B}"/>
                </a:ext>
              </a:extLst>
            </p:cNvPr>
            <p:cNvSpPr>
              <a:spLocks noChangeShapeType="1"/>
            </p:cNvSpPr>
            <p:nvPr/>
          </p:nvSpPr>
          <p:spPr bwMode="auto">
            <a:xfrm>
              <a:off x="8447088" y="1631951"/>
              <a:ext cx="71438" cy="0"/>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Line 290">
              <a:extLst>
                <a:ext uri="{FF2B5EF4-FFF2-40B4-BE49-F238E27FC236}">
                  <a16:creationId xmlns:a16="http://schemas.microsoft.com/office/drawing/2014/main" id="{09F30B24-1622-283F-5197-117A327457BB}"/>
                </a:ext>
              </a:extLst>
            </p:cNvPr>
            <p:cNvSpPr>
              <a:spLocks noChangeShapeType="1"/>
            </p:cNvSpPr>
            <p:nvPr/>
          </p:nvSpPr>
          <p:spPr bwMode="auto">
            <a:xfrm flipV="1">
              <a:off x="8612188" y="1725613"/>
              <a:ext cx="0" cy="7143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Line 291">
              <a:extLst>
                <a:ext uri="{FF2B5EF4-FFF2-40B4-BE49-F238E27FC236}">
                  <a16:creationId xmlns:a16="http://schemas.microsoft.com/office/drawing/2014/main" id="{83DD8E89-7C02-99BF-5C0E-1F240B1B59EC}"/>
                </a:ext>
              </a:extLst>
            </p:cNvPr>
            <p:cNvSpPr>
              <a:spLocks noChangeShapeType="1"/>
            </p:cNvSpPr>
            <p:nvPr/>
          </p:nvSpPr>
          <p:spPr bwMode="auto">
            <a:xfrm flipH="1">
              <a:off x="8707438" y="1631951"/>
              <a:ext cx="71438" cy="0"/>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Oval 292">
              <a:extLst>
                <a:ext uri="{FF2B5EF4-FFF2-40B4-BE49-F238E27FC236}">
                  <a16:creationId xmlns:a16="http://schemas.microsoft.com/office/drawing/2014/main" id="{F7C3FAFE-13AE-C2EF-B9AF-CFBF77D77B13}"/>
                </a:ext>
              </a:extLst>
            </p:cNvPr>
            <p:cNvSpPr>
              <a:spLocks noChangeArrowheads="1"/>
            </p:cNvSpPr>
            <p:nvPr/>
          </p:nvSpPr>
          <p:spPr bwMode="auto">
            <a:xfrm>
              <a:off x="8583613" y="1571626"/>
              <a:ext cx="58738" cy="60325"/>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93">
              <a:extLst>
                <a:ext uri="{FF2B5EF4-FFF2-40B4-BE49-F238E27FC236}">
                  <a16:creationId xmlns:a16="http://schemas.microsoft.com/office/drawing/2014/main" id="{B46A6D04-48AC-DDE0-61B6-8AAECA26FA7A}"/>
                </a:ext>
              </a:extLst>
            </p:cNvPr>
            <p:cNvSpPr>
              <a:spLocks/>
            </p:cNvSpPr>
            <p:nvPr/>
          </p:nvSpPr>
          <p:spPr bwMode="auto">
            <a:xfrm>
              <a:off x="8553450" y="1631951"/>
              <a:ext cx="119063" cy="58738"/>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806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023">
            <a:extLst>
              <a:ext uri="{FF2B5EF4-FFF2-40B4-BE49-F238E27FC236}">
                <a16:creationId xmlns:a16="http://schemas.microsoft.com/office/drawing/2014/main" id="{B44E8C7A-E0E4-07DF-7D73-86DE68C2B620}"/>
              </a:ext>
            </a:extLst>
          </p:cNvPr>
          <p:cNvSpPr>
            <a:spLocks noGrp="1"/>
          </p:cNvSpPr>
          <p:nvPr>
            <p:ph type="title"/>
          </p:nvPr>
        </p:nvSpPr>
        <p:spPr>
          <a:xfrm>
            <a:off x="1276243" y="404695"/>
            <a:ext cx="4477167" cy="785090"/>
          </a:xfrm>
        </p:spPr>
        <p:txBody>
          <a:bodyPr/>
          <a:lstStyle/>
          <a:p>
            <a:r>
              <a:rPr lang="en-US" sz="4400" b="1" dirty="0">
                <a:ln>
                  <a:noFill/>
                </a:ln>
                <a:solidFill>
                  <a:schemeClr val="tx1">
                    <a:lumMod val="95000"/>
                    <a:lumOff val="5000"/>
                  </a:schemeClr>
                </a:solidFill>
                <a:latin typeface="Times New Roman" panose="02020603050405020304" pitchFamily="18" charset="0"/>
                <a:ea typeface="Segoe UI Black" panose="020B0A02040204020203" pitchFamily="34" charset="0"/>
                <a:cs typeface="Times New Roman" panose="02020603050405020304" pitchFamily="18" charset="0"/>
              </a:rPr>
              <a:t>Purpose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8" name="Title 1">
            <a:extLst>
              <a:ext uri="{FF2B5EF4-FFF2-40B4-BE49-F238E27FC236}">
                <a16:creationId xmlns:a16="http://schemas.microsoft.com/office/drawing/2014/main" id="{FA86539C-A0EC-910D-3009-175481BE795F}"/>
              </a:ext>
            </a:extLst>
          </p:cNvPr>
          <p:cNvSpPr txBox="1">
            <a:spLocks/>
          </p:cNvSpPr>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latin typeface="Segoe UI" panose="020B0502040204020203" pitchFamily="34" charset="0"/>
                <a:cs typeface="Segoe UI" panose="020B0502040204020203" pitchFamily="34" charset="0"/>
              </a:rPr>
              <a:t>Objectives </a:t>
            </a:r>
            <a:r>
              <a:rPr lang="en-US" sz="1050" b="1" dirty="0" err="1">
                <a:latin typeface="Segoe UI" panose="020B0502040204020203" pitchFamily="34" charset="0"/>
                <a:cs typeface="Segoe UI" panose="020B0502040204020203" pitchFamily="34" charset="0"/>
              </a:rPr>
              <a:t>Powerpoint</a:t>
            </a:r>
            <a:r>
              <a:rPr lang="en-US" sz="1050" b="1" dirty="0">
                <a:latin typeface="Segoe UI" panose="020B0502040204020203" pitchFamily="34" charset="0"/>
                <a:cs typeface="Segoe UI" panose="020B0502040204020203" pitchFamily="34" charset="0"/>
              </a:rPr>
              <a:t> </a:t>
            </a:r>
            <a:r>
              <a:rPr lang="en-US" sz="1050" dirty="0">
                <a:latin typeface="Segoe UI" panose="020B0502040204020203" pitchFamily="34" charset="0"/>
                <a:cs typeface="Segoe UI" panose="020B0502040204020203" pitchFamily="34" charset="0"/>
              </a:rPr>
              <a:t>Template</a:t>
            </a:r>
          </a:p>
        </p:txBody>
      </p:sp>
      <p:sp>
        <p:nvSpPr>
          <p:cNvPr id="2" name="Oval 1">
            <a:extLst>
              <a:ext uri="{FF2B5EF4-FFF2-40B4-BE49-F238E27FC236}">
                <a16:creationId xmlns:a16="http://schemas.microsoft.com/office/drawing/2014/main" id="{B507FE9E-544E-6764-584F-BF4C1E28C56F}"/>
              </a:ext>
            </a:extLst>
          </p:cNvPr>
          <p:cNvSpPr/>
          <p:nvPr/>
        </p:nvSpPr>
        <p:spPr>
          <a:xfrm>
            <a:off x="3514827" y="1154019"/>
            <a:ext cx="5404507" cy="5404507"/>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ircle: Hollow 2">
            <a:extLst>
              <a:ext uri="{FF2B5EF4-FFF2-40B4-BE49-F238E27FC236}">
                <a16:creationId xmlns:a16="http://schemas.microsoft.com/office/drawing/2014/main" id="{20CFF1EA-7A5D-0CA7-91D2-88FBD36D116B}"/>
              </a:ext>
            </a:extLst>
          </p:cNvPr>
          <p:cNvSpPr/>
          <p:nvPr/>
        </p:nvSpPr>
        <p:spPr>
          <a:xfrm>
            <a:off x="2098344" y="2608446"/>
            <a:ext cx="1109312" cy="1109312"/>
          </a:xfrm>
          <a:prstGeom prst="donut">
            <a:avLst>
              <a:gd name="adj" fmla="val 976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50" name="Circle: Hollow 49">
            <a:extLst>
              <a:ext uri="{FF2B5EF4-FFF2-40B4-BE49-F238E27FC236}">
                <a16:creationId xmlns:a16="http://schemas.microsoft.com/office/drawing/2014/main" id="{D141AC54-2B2F-E315-4E1A-ADF2A258F9AA}"/>
              </a:ext>
            </a:extLst>
          </p:cNvPr>
          <p:cNvSpPr/>
          <p:nvPr/>
        </p:nvSpPr>
        <p:spPr>
          <a:xfrm>
            <a:off x="2578003" y="3858481"/>
            <a:ext cx="1109312" cy="1109312"/>
          </a:xfrm>
          <a:prstGeom prst="donut">
            <a:avLst>
              <a:gd name="adj" fmla="val 976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Rectangle 3">
            <a:extLst>
              <a:ext uri="{FF2B5EF4-FFF2-40B4-BE49-F238E27FC236}">
                <a16:creationId xmlns:a16="http://schemas.microsoft.com/office/drawing/2014/main" id="{459593F7-81DF-9641-52DC-9F16588231E6}"/>
              </a:ext>
            </a:extLst>
          </p:cNvPr>
          <p:cNvSpPr/>
          <p:nvPr/>
        </p:nvSpPr>
        <p:spPr>
          <a:xfrm>
            <a:off x="2600048" y="3625482"/>
            <a:ext cx="9591952" cy="9227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51">
            <a:extLst>
              <a:ext uri="{FF2B5EF4-FFF2-40B4-BE49-F238E27FC236}">
                <a16:creationId xmlns:a16="http://schemas.microsoft.com/office/drawing/2014/main" id="{CBD23E3B-B065-75B1-F32E-4583ED6B13FF}"/>
              </a:ext>
            </a:extLst>
          </p:cNvPr>
          <p:cNvSpPr/>
          <p:nvPr/>
        </p:nvSpPr>
        <p:spPr>
          <a:xfrm>
            <a:off x="3134264" y="3856273"/>
            <a:ext cx="9057736" cy="1000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Circle: Hollow 50">
            <a:extLst>
              <a:ext uri="{FF2B5EF4-FFF2-40B4-BE49-F238E27FC236}">
                <a16:creationId xmlns:a16="http://schemas.microsoft.com/office/drawing/2014/main" id="{2241E405-1EBA-1F86-4240-955A4F05D9EF}"/>
              </a:ext>
            </a:extLst>
          </p:cNvPr>
          <p:cNvSpPr/>
          <p:nvPr/>
        </p:nvSpPr>
        <p:spPr>
          <a:xfrm>
            <a:off x="7321565" y="4389374"/>
            <a:ext cx="1109312" cy="1109312"/>
          </a:xfrm>
          <a:prstGeom prst="donut">
            <a:avLst>
              <a:gd name="adj" fmla="val 97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3" name="Rectangle 52">
            <a:extLst>
              <a:ext uri="{FF2B5EF4-FFF2-40B4-BE49-F238E27FC236}">
                <a16:creationId xmlns:a16="http://schemas.microsoft.com/office/drawing/2014/main" id="{91D543C4-B7FF-4934-0A4C-ECC54CF682D9}"/>
              </a:ext>
            </a:extLst>
          </p:cNvPr>
          <p:cNvSpPr/>
          <p:nvPr/>
        </p:nvSpPr>
        <p:spPr>
          <a:xfrm>
            <a:off x="7906139" y="4389373"/>
            <a:ext cx="4285862" cy="1000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Circle: Hollow 54">
            <a:extLst>
              <a:ext uri="{FF2B5EF4-FFF2-40B4-BE49-F238E27FC236}">
                <a16:creationId xmlns:a16="http://schemas.microsoft.com/office/drawing/2014/main" id="{30491006-BDA8-2273-46DF-59C1CD146108}"/>
              </a:ext>
            </a:extLst>
          </p:cNvPr>
          <p:cNvSpPr/>
          <p:nvPr/>
        </p:nvSpPr>
        <p:spPr>
          <a:xfrm flipV="1">
            <a:off x="7033973" y="2100878"/>
            <a:ext cx="1109312" cy="1108360"/>
          </a:xfrm>
          <a:prstGeom prst="donut">
            <a:avLst>
              <a:gd name="adj" fmla="val 976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6" name="Rectangle 55">
            <a:extLst>
              <a:ext uri="{FF2B5EF4-FFF2-40B4-BE49-F238E27FC236}">
                <a16:creationId xmlns:a16="http://schemas.microsoft.com/office/drawing/2014/main" id="{37E6B8F9-EFDC-CF72-3DA9-238DADECF98E}"/>
              </a:ext>
            </a:extLst>
          </p:cNvPr>
          <p:cNvSpPr/>
          <p:nvPr/>
        </p:nvSpPr>
        <p:spPr>
          <a:xfrm flipV="1">
            <a:off x="7568697" y="3105339"/>
            <a:ext cx="4623303" cy="1038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E7A574B9-C87E-92B2-A9AB-1B74239CB29E}"/>
              </a:ext>
            </a:extLst>
          </p:cNvPr>
          <p:cNvSpPr/>
          <p:nvPr/>
        </p:nvSpPr>
        <p:spPr>
          <a:xfrm>
            <a:off x="2211618" y="2709221"/>
            <a:ext cx="905538" cy="9055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9" name="Oval 58">
            <a:extLst>
              <a:ext uri="{FF2B5EF4-FFF2-40B4-BE49-F238E27FC236}">
                <a16:creationId xmlns:a16="http://schemas.microsoft.com/office/drawing/2014/main" id="{ED81077C-854A-D353-5C36-15B64F5A2BA9}"/>
              </a:ext>
            </a:extLst>
          </p:cNvPr>
          <p:cNvSpPr/>
          <p:nvPr/>
        </p:nvSpPr>
        <p:spPr>
          <a:xfrm>
            <a:off x="2679890" y="3960368"/>
            <a:ext cx="905538" cy="9055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59">
            <a:extLst>
              <a:ext uri="{FF2B5EF4-FFF2-40B4-BE49-F238E27FC236}">
                <a16:creationId xmlns:a16="http://schemas.microsoft.com/office/drawing/2014/main" id="{D62FF7D1-030A-94A6-63FE-A08C9B555F28}"/>
              </a:ext>
            </a:extLst>
          </p:cNvPr>
          <p:cNvSpPr/>
          <p:nvPr/>
        </p:nvSpPr>
        <p:spPr>
          <a:xfrm>
            <a:off x="7423452" y="4491261"/>
            <a:ext cx="905538" cy="9055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60">
            <a:extLst>
              <a:ext uri="{FF2B5EF4-FFF2-40B4-BE49-F238E27FC236}">
                <a16:creationId xmlns:a16="http://schemas.microsoft.com/office/drawing/2014/main" id="{CFFA6A99-5EF6-D124-3BD1-4B603B1139B6}"/>
              </a:ext>
            </a:extLst>
          </p:cNvPr>
          <p:cNvSpPr/>
          <p:nvPr/>
        </p:nvSpPr>
        <p:spPr>
          <a:xfrm>
            <a:off x="7153408" y="2201131"/>
            <a:ext cx="905538" cy="9055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2" name="TextBox 61">
            <a:extLst>
              <a:ext uri="{FF2B5EF4-FFF2-40B4-BE49-F238E27FC236}">
                <a16:creationId xmlns:a16="http://schemas.microsoft.com/office/drawing/2014/main" id="{4520942D-BF57-03B5-70C8-34920BFB4A32}"/>
              </a:ext>
            </a:extLst>
          </p:cNvPr>
          <p:cNvSpPr txBox="1"/>
          <p:nvPr/>
        </p:nvSpPr>
        <p:spPr>
          <a:xfrm>
            <a:off x="3381953" y="2248023"/>
            <a:ext cx="2587891" cy="305847"/>
          </a:xfrm>
          <a:prstGeom prst="rect">
            <a:avLst/>
          </a:prstGeom>
          <a:noFill/>
        </p:spPr>
        <p:txBody>
          <a:bodyPr wrap="square" lIns="0" rIns="0" rtlCol="0">
            <a:noAutofit/>
          </a:bodyPr>
          <a:lstStyle/>
          <a:p>
            <a:r>
              <a:rPr lang="en-IN" sz="1600" b="1" dirty="0"/>
              <a:t>Promote Workforce Balance:</a:t>
            </a:r>
            <a:endParaRPr lang="en-IN" sz="1600" dirty="0"/>
          </a:p>
          <a:p>
            <a:endParaRPr lang="en-US" sz="1600" b="1" dirty="0">
              <a:solidFill>
                <a:srgbClr val="00144F"/>
              </a:solidFill>
              <a:latin typeface="Segoe UI" panose="020B0502040204020203" pitchFamily="34" charset="0"/>
              <a:cs typeface="Segoe UI" panose="020B0502040204020203" pitchFamily="34" charset="0"/>
            </a:endParaRPr>
          </a:p>
        </p:txBody>
      </p:sp>
      <p:sp>
        <p:nvSpPr>
          <p:cNvPr id="63" name="TextBox 62">
            <a:extLst>
              <a:ext uri="{FF2B5EF4-FFF2-40B4-BE49-F238E27FC236}">
                <a16:creationId xmlns:a16="http://schemas.microsoft.com/office/drawing/2014/main" id="{FA4F6EDC-2721-7428-7321-DAA01D071406}"/>
              </a:ext>
            </a:extLst>
          </p:cNvPr>
          <p:cNvSpPr txBox="1"/>
          <p:nvPr/>
        </p:nvSpPr>
        <p:spPr>
          <a:xfrm>
            <a:off x="3381953" y="2561170"/>
            <a:ext cx="3112607" cy="970982"/>
          </a:xfrm>
          <a:prstGeom prst="rect">
            <a:avLst/>
          </a:prstGeom>
          <a:noFill/>
        </p:spPr>
        <p:txBody>
          <a:bodyPr wrap="square" lIns="0" rIns="0" rtlCol="0">
            <a:noAutofit/>
          </a:bodyPr>
          <a:lstStyle/>
          <a:p>
            <a:r>
              <a:rPr lang="en-US" sz="1400" dirty="0">
                <a:latin typeface="Times New Roman" panose="02020603050405020304" pitchFamily="18" charset="0"/>
                <a:cs typeface="Times New Roman" panose="02020603050405020304" pitchFamily="18" charset="0"/>
              </a:rPr>
              <a:t>Support the development of a well-rounded, inclusive workforce by ensuring equitable representation across age, gender, and roles.</a:t>
            </a:r>
          </a:p>
        </p:txBody>
      </p:sp>
      <p:sp>
        <p:nvSpPr>
          <p:cNvPr id="64" name="TextBox 63">
            <a:extLst>
              <a:ext uri="{FF2B5EF4-FFF2-40B4-BE49-F238E27FC236}">
                <a16:creationId xmlns:a16="http://schemas.microsoft.com/office/drawing/2014/main" id="{0E1B4ED0-E93D-231D-0C61-2142DB3BF9B3}"/>
              </a:ext>
            </a:extLst>
          </p:cNvPr>
          <p:cNvSpPr txBox="1"/>
          <p:nvPr/>
        </p:nvSpPr>
        <p:spPr>
          <a:xfrm>
            <a:off x="8262826" y="1748320"/>
            <a:ext cx="3142573" cy="308889"/>
          </a:xfrm>
          <a:prstGeom prst="rect">
            <a:avLst/>
          </a:prstGeom>
          <a:noFill/>
        </p:spPr>
        <p:txBody>
          <a:bodyPr wrap="square" lIns="0" rIns="0" rtlCol="0">
            <a:noAutofit/>
          </a:bodyPr>
          <a:lstStyle/>
          <a:p>
            <a:r>
              <a:rPr lang="en-IN" sz="1600" b="1" dirty="0"/>
              <a:t>Ensure Competitive Compensation:</a:t>
            </a:r>
            <a:endParaRPr lang="en-US" sz="1600" b="1" dirty="0">
              <a:solidFill>
                <a:srgbClr val="00144F"/>
              </a:solidFill>
              <a:latin typeface="Segoe UI" panose="020B0502040204020203" pitchFamily="34" charset="0"/>
              <a:cs typeface="Segoe UI" panose="020B0502040204020203" pitchFamily="34" charset="0"/>
            </a:endParaRPr>
          </a:p>
        </p:txBody>
      </p:sp>
      <p:sp>
        <p:nvSpPr>
          <p:cNvPr id="65" name="TextBox 64">
            <a:extLst>
              <a:ext uri="{FF2B5EF4-FFF2-40B4-BE49-F238E27FC236}">
                <a16:creationId xmlns:a16="http://schemas.microsoft.com/office/drawing/2014/main" id="{41AF8036-5FE9-100D-E946-E862C1AC84C0}"/>
              </a:ext>
            </a:extLst>
          </p:cNvPr>
          <p:cNvSpPr txBox="1"/>
          <p:nvPr/>
        </p:nvSpPr>
        <p:spPr>
          <a:xfrm>
            <a:off x="8264793" y="2068526"/>
            <a:ext cx="3142573" cy="993144"/>
          </a:xfrm>
          <a:prstGeom prst="rect">
            <a:avLst/>
          </a:prstGeom>
          <a:noFill/>
        </p:spPr>
        <p:txBody>
          <a:bodyPr wrap="square" lIns="0" rIns="0" rtlCol="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industry-aligned pay structures by analyzing salary ranges, supporting transparency and fairness in compensation.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57B8B5A6-AFA8-C256-EB2F-9436FE210935}"/>
              </a:ext>
            </a:extLst>
          </p:cNvPr>
          <p:cNvSpPr txBox="1"/>
          <p:nvPr/>
        </p:nvSpPr>
        <p:spPr>
          <a:xfrm>
            <a:off x="8708620" y="4496272"/>
            <a:ext cx="2449298" cy="333132"/>
          </a:xfrm>
          <a:prstGeom prst="rect">
            <a:avLst/>
          </a:prstGeom>
          <a:noFill/>
        </p:spPr>
        <p:txBody>
          <a:bodyPr wrap="square" lIns="0" rIns="0" rtlCol="0">
            <a:noAutofit/>
          </a:bodyPr>
          <a:lstStyle/>
          <a:p>
            <a:r>
              <a:rPr lang="en-IN" sz="1600" b="1" dirty="0"/>
              <a:t>Data-Driven Pay Decisions</a:t>
            </a:r>
          </a:p>
        </p:txBody>
      </p:sp>
      <p:sp>
        <p:nvSpPr>
          <p:cNvPr id="67" name="TextBox 66">
            <a:extLst>
              <a:ext uri="{FF2B5EF4-FFF2-40B4-BE49-F238E27FC236}">
                <a16:creationId xmlns:a16="http://schemas.microsoft.com/office/drawing/2014/main" id="{2FE1F5CF-275E-68F3-54F2-0D08B8763A33}"/>
              </a:ext>
            </a:extLst>
          </p:cNvPr>
          <p:cNvSpPr txBox="1"/>
          <p:nvPr/>
        </p:nvSpPr>
        <p:spPr>
          <a:xfrm>
            <a:off x="8708620" y="4824748"/>
            <a:ext cx="3091601" cy="753980"/>
          </a:xfrm>
          <a:prstGeom prst="rect">
            <a:avLst/>
          </a:prstGeom>
          <a:noFill/>
        </p:spPr>
        <p:txBody>
          <a:bodyPr wrap="square" lIns="0" rIns="0" rtlCol="0">
            <a:noAutofit/>
          </a:bodyPr>
          <a:lstStyle/>
          <a:p>
            <a:r>
              <a:rPr lang="en-US" sz="1400" dirty="0"/>
              <a:t>Enable leadership to make informed salary decisions based on historical growth trends.</a:t>
            </a:r>
          </a:p>
        </p:txBody>
      </p:sp>
      <p:sp>
        <p:nvSpPr>
          <p:cNvPr id="68" name="TextBox 67">
            <a:extLst>
              <a:ext uri="{FF2B5EF4-FFF2-40B4-BE49-F238E27FC236}">
                <a16:creationId xmlns:a16="http://schemas.microsoft.com/office/drawing/2014/main" id="{BE4CFBE1-C0AA-9F47-3882-3D0453F07057}"/>
              </a:ext>
            </a:extLst>
          </p:cNvPr>
          <p:cNvSpPr txBox="1"/>
          <p:nvPr/>
        </p:nvSpPr>
        <p:spPr>
          <a:xfrm>
            <a:off x="3857304" y="4070739"/>
            <a:ext cx="3112607" cy="299855"/>
          </a:xfrm>
          <a:prstGeom prst="rect">
            <a:avLst/>
          </a:prstGeom>
          <a:noFill/>
        </p:spPr>
        <p:txBody>
          <a:bodyPr wrap="square" lIns="0" rIns="0" rtlCol="0">
            <a:noAutofit/>
          </a:bodyPr>
          <a:lstStyle/>
          <a:p>
            <a:r>
              <a:rPr lang="en-IN" sz="1600" b="1" dirty="0"/>
              <a:t>Enable Future Workforce Planning:</a:t>
            </a:r>
            <a:endParaRPr lang="en-US" sz="1600" b="1" dirty="0">
              <a:solidFill>
                <a:srgbClr val="00144F"/>
              </a:solidFill>
              <a:latin typeface="Segoe UI" panose="020B0502040204020203" pitchFamily="34" charset="0"/>
              <a:cs typeface="Segoe UI" panose="020B0502040204020203" pitchFamily="34" charset="0"/>
            </a:endParaRPr>
          </a:p>
        </p:txBody>
      </p:sp>
      <p:sp>
        <p:nvSpPr>
          <p:cNvPr id="69" name="TextBox 68">
            <a:extLst>
              <a:ext uri="{FF2B5EF4-FFF2-40B4-BE49-F238E27FC236}">
                <a16:creationId xmlns:a16="http://schemas.microsoft.com/office/drawing/2014/main" id="{FF03827D-72DF-2D82-0232-19B0E9B52887}"/>
              </a:ext>
            </a:extLst>
          </p:cNvPr>
          <p:cNvSpPr txBox="1"/>
          <p:nvPr/>
        </p:nvSpPr>
        <p:spPr>
          <a:xfrm>
            <a:off x="3857305" y="4351002"/>
            <a:ext cx="3112607" cy="741285"/>
          </a:xfrm>
          <a:prstGeom prst="rect">
            <a:avLst/>
          </a:prstGeom>
          <a:noFill/>
        </p:spPr>
        <p:txBody>
          <a:bodyPr wrap="square" lIns="0" rIns="0" rtlCol="0">
            <a:noAutofit/>
          </a:bodyPr>
          <a:lstStyle/>
          <a:p>
            <a:r>
              <a:rPr lang="en-US" sz="1400" dirty="0">
                <a:latin typeface="Times New Roman" panose="02020603050405020304" pitchFamily="18" charset="0"/>
                <a:cs typeface="Times New Roman" panose="02020603050405020304" pitchFamily="18" charset="0"/>
              </a:rPr>
              <a:t>Use historical joining trends to anticipate staffing needs, ensuring proactive recruitment and resource allocation.</a:t>
            </a:r>
          </a:p>
        </p:txBody>
      </p:sp>
      <p:pic>
        <p:nvPicPr>
          <p:cNvPr id="70" name="Graphic 69" descr="Inbox Check outline">
            <a:extLst>
              <a:ext uri="{FF2B5EF4-FFF2-40B4-BE49-F238E27FC236}">
                <a16:creationId xmlns:a16="http://schemas.microsoft.com/office/drawing/2014/main" id="{3743F592-7717-64EC-C634-201E1A518C51}"/>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77853" y="4158331"/>
            <a:ext cx="509613" cy="509613"/>
          </a:xfrm>
          <a:prstGeom prst="rect">
            <a:avLst/>
          </a:prstGeom>
        </p:spPr>
      </p:pic>
      <p:pic>
        <p:nvPicPr>
          <p:cNvPr id="72" name="Graphic 71" descr="Bullseye outline">
            <a:extLst>
              <a:ext uri="{FF2B5EF4-FFF2-40B4-BE49-F238E27FC236}">
                <a16:creationId xmlns:a16="http://schemas.microsoft.com/office/drawing/2014/main" id="{7B5C5E11-7C49-3BCE-F0CD-58BA2320D2D0}"/>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583766" y="4651575"/>
            <a:ext cx="584910" cy="584910"/>
          </a:xfrm>
          <a:prstGeom prst="rect">
            <a:avLst/>
          </a:prstGeom>
        </p:spPr>
      </p:pic>
      <p:sp>
        <p:nvSpPr>
          <p:cNvPr id="81" name="Oval 80">
            <a:extLst>
              <a:ext uri="{FF2B5EF4-FFF2-40B4-BE49-F238E27FC236}">
                <a16:creationId xmlns:a16="http://schemas.microsoft.com/office/drawing/2014/main" id="{2CE2EE81-ECCF-B694-A905-B577500A57AD}"/>
              </a:ext>
            </a:extLst>
          </p:cNvPr>
          <p:cNvSpPr/>
          <p:nvPr/>
        </p:nvSpPr>
        <p:spPr>
          <a:xfrm>
            <a:off x="2083785" y="2498253"/>
            <a:ext cx="305847" cy="305847"/>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1</a:t>
            </a:r>
          </a:p>
        </p:txBody>
      </p:sp>
      <p:sp>
        <p:nvSpPr>
          <p:cNvPr id="82" name="Oval 81">
            <a:extLst>
              <a:ext uri="{FF2B5EF4-FFF2-40B4-BE49-F238E27FC236}">
                <a16:creationId xmlns:a16="http://schemas.microsoft.com/office/drawing/2014/main" id="{9C2B1674-4AEE-2CFB-1299-23F5C1472A62}"/>
              </a:ext>
            </a:extLst>
          </p:cNvPr>
          <p:cNvSpPr/>
          <p:nvPr/>
        </p:nvSpPr>
        <p:spPr>
          <a:xfrm>
            <a:off x="2633698" y="4786440"/>
            <a:ext cx="305847" cy="305847"/>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2</a:t>
            </a:r>
          </a:p>
        </p:txBody>
      </p:sp>
      <p:sp>
        <p:nvSpPr>
          <p:cNvPr id="83" name="Oval 82">
            <a:extLst>
              <a:ext uri="{FF2B5EF4-FFF2-40B4-BE49-F238E27FC236}">
                <a16:creationId xmlns:a16="http://schemas.microsoft.com/office/drawing/2014/main" id="{6F20865A-6615-C84A-370A-AE6B97EA1735}"/>
              </a:ext>
            </a:extLst>
          </p:cNvPr>
          <p:cNvSpPr/>
          <p:nvPr/>
        </p:nvSpPr>
        <p:spPr>
          <a:xfrm>
            <a:off x="7090177" y="1942176"/>
            <a:ext cx="305847" cy="305847"/>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3</a:t>
            </a:r>
          </a:p>
        </p:txBody>
      </p:sp>
      <p:sp>
        <p:nvSpPr>
          <p:cNvPr id="84" name="Oval 83">
            <a:extLst>
              <a:ext uri="{FF2B5EF4-FFF2-40B4-BE49-F238E27FC236}">
                <a16:creationId xmlns:a16="http://schemas.microsoft.com/office/drawing/2014/main" id="{859A7D8F-B62A-8925-D7CC-231924F9AA6C}"/>
              </a:ext>
            </a:extLst>
          </p:cNvPr>
          <p:cNvSpPr/>
          <p:nvPr/>
        </p:nvSpPr>
        <p:spPr>
          <a:xfrm>
            <a:off x="7314998" y="5292252"/>
            <a:ext cx="305847" cy="305847"/>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cs typeface="Segoe UI" panose="020B0502040204020203" pitchFamily="34" charset="0"/>
              </a:rPr>
              <a:t>4</a:t>
            </a:r>
          </a:p>
        </p:txBody>
      </p:sp>
      <p:cxnSp>
        <p:nvCxnSpPr>
          <p:cNvPr id="10" name="Straight Connector 9">
            <a:extLst>
              <a:ext uri="{FF2B5EF4-FFF2-40B4-BE49-F238E27FC236}">
                <a16:creationId xmlns:a16="http://schemas.microsoft.com/office/drawing/2014/main" id="{4E22A0DA-9481-D3D6-4FF5-7CF947A70E9C}"/>
              </a:ext>
            </a:extLst>
          </p:cNvPr>
          <p:cNvCxnSpPr>
            <a:cxnSpLocks/>
            <a:stCxn id="89" idx="2"/>
          </p:cNvCxnSpPr>
          <p:nvPr/>
        </p:nvCxnSpPr>
        <p:spPr>
          <a:xfrm>
            <a:off x="981540" y="3782382"/>
            <a:ext cx="11434402" cy="0"/>
          </a:xfrm>
          <a:prstGeom prst="line">
            <a:avLst/>
          </a:prstGeom>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1E9EB72B-D16C-7B89-12A3-F76461745A3E}"/>
              </a:ext>
            </a:extLst>
          </p:cNvPr>
          <p:cNvSpPr/>
          <p:nvPr/>
        </p:nvSpPr>
        <p:spPr>
          <a:xfrm>
            <a:off x="1337995" y="3523921"/>
            <a:ext cx="526190" cy="52619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D8722FC1-249E-D6C1-D3CE-36EA037D7E1F}"/>
              </a:ext>
            </a:extLst>
          </p:cNvPr>
          <p:cNvSpPr/>
          <p:nvPr/>
        </p:nvSpPr>
        <p:spPr>
          <a:xfrm>
            <a:off x="981540" y="3609263"/>
            <a:ext cx="346238" cy="34623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D">
              <a:solidFill>
                <a:schemeClr val="tx1">
                  <a:lumMod val="95000"/>
                  <a:lumOff val="5000"/>
                </a:schemeClr>
              </a:solidFill>
            </a:endParaRPr>
          </a:p>
        </p:txBody>
      </p:sp>
      <p:pic>
        <p:nvPicPr>
          <p:cNvPr id="8" name="Graphic 7" descr="Upward trend outline">
            <a:extLst>
              <a:ext uri="{FF2B5EF4-FFF2-40B4-BE49-F238E27FC236}">
                <a16:creationId xmlns:a16="http://schemas.microsoft.com/office/drawing/2014/main" id="{8B15BA9A-8CEA-6729-B5BB-22FB773D6BC8}"/>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346740" y="2860825"/>
            <a:ext cx="592805" cy="545125"/>
          </a:xfrm>
          <a:prstGeom prst="rect">
            <a:avLst/>
          </a:prstGeom>
        </p:spPr>
      </p:pic>
      <p:pic>
        <p:nvPicPr>
          <p:cNvPr id="12" name="Graphic 11" descr="Statistics RTL">
            <a:extLst>
              <a:ext uri="{FF2B5EF4-FFF2-40B4-BE49-F238E27FC236}">
                <a16:creationId xmlns:a16="http://schemas.microsoft.com/office/drawing/2014/main" id="{9A569AC0-E6D8-4873-D7EB-ED8BB8B421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3809" y="2255757"/>
            <a:ext cx="806105" cy="806105"/>
          </a:xfrm>
          <a:prstGeom prst="rect">
            <a:avLst/>
          </a:prstGeom>
        </p:spPr>
      </p:pic>
    </p:spTree>
    <p:extLst>
      <p:ext uri="{BB962C8B-B14F-4D97-AF65-F5344CB8AC3E}">
        <p14:creationId xmlns:p14="http://schemas.microsoft.com/office/powerpoint/2010/main" val="26727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ge Distribution ,Gender ,Overall Employees ,textbox ,Employees per Department ,Turnover percentage ,textbox ,Average Age ,Average Salary ,Joining Trend By Roles ,shape ,Tenure Impact on Satisfact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Workforce Demographics &amp; Diversity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33EA28-57EE-A35F-27CD-3A9C678521B1}"/>
              </a:ext>
            </a:extLst>
          </p:cNvPr>
          <p:cNvPicPr>
            <a:picLocks noChangeAspect="1"/>
          </p:cNvPicPr>
          <p:nvPr/>
        </p:nvPicPr>
        <p:blipFill>
          <a:blip r:embed="rId2"/>
          <a:stretch>
            <a:fillRect/>
          </a:stretch>
        </p:blipFill>
        <p:spPr>
          <a:xfrm>
            <a:off x="307671" y="279536"/>
            <a:ext cx="4040810" cy="2408605"/>
          </a:xfrm>
          <a:prstGeom prst="rect">
            <a:avLst/>
          </a:prstGeom>
          <a:ln>
            <a:solidFill>
              <a:schemeClr val="tx1"/>
            </a:solidFill>
          </a:ln>
        </p:spPr>
      </p:pic>
      <p:pic>
        <p:nvPicPr>
          <p:cNvPr id="14" name="Picture 13">
            <a:extLst>
              <a:ext uri="{FF2B5EF4-FFF2-40B4-BE49-F238E27FC236}">
                <a16:creationId xmlns:a16="http://schemas.microsoft.com/office/drawing/2014/main" id="{CC975564-6159-3D03-7B0E-FB37CF76DE63}"/>
              </a:ext>
            </a:extLst>
          </p:cNvPr>
          <p:cNvPicPr>
            <a:picLocks noChangeAspect="1"/>
          </p:cNvPicPr>
          <p:nvPr/>
        </p:nvPicPr>
        <p:blipFill>
          <a:blip r:embed="rId3"/>
          <a:stretch>
            <a:fillRect/>
          </a:stretch>
        </p:blipFill>
        <p:spPr>
          <a:xfrm>
            <a:off x="5577839" y="2164081"/>
            <a:ext cx="6306489" cy="4493600"/>
          </a:xfrm>
          <a:prstGeom prst="rect">
            <a:avLst/>
          </a:prstGeom>
          <a:ln>
            <a:solidFill>
              <a:schemeClr val="tx1"/>
            </a:solidFill>
          </a:ln>
        </p:spPr>
      </p:pic>
      <p:sp>
        <p:nvSpPr>
          <p:cNvPr id="15" name="TextBox 14">
            <a:extLst>
              <a:ext uri="{FF2B5EF4-FFF2-40B4-BE49-F238E27FC236}">
                <a16:creationId xmlns:a16="http://schemas.microsoft.com/office/drawing/2014/main" id="{92B4B27B-0BA1-CC42-52DE-21B92D164925}"/>
              </a:ext>
            </a:extLst>
          </p:cNvPr>
          <p:cNvSpPr txBox="1"/>
          <p:nvPr/>
        </p:nvSpPr>
        <p:spPr>
          <a:xfrm>
            <a:off x="5252720" y="660400"/>
            <a:ext cx="534416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50.17% male vs. 49.83% female - indicates a well-balanced workforce, reflecting strong gender diversity at the organizational level.</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47D6AC-37F2-3C88-C5A3-8093C354338D}"/>
              </a:ext>
            </a:extLst>
          </p:cNvPr>
          <p:cNvSpPr txBox="1"/>
          <p:nvPr/>
        </p:nvSpPr>
        <p:spPr>
          <a:xfrm>
            <a:off x="1107440" y="3596640"/>
            <a:ext cx="404081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This balance promotes an inclusive work environment, reducing potential biases in leadership, collaboration, and task allocation. </a:t>
            </a:r>
          </a:p>
          <a:p>
            <a:r>
              <a:rPr lang="en-US" dirty="0"/>
              <a:t>Consistently monitoring such metrics can help sustain equity across all departments.</a:t>
            </a:r>
            <a:endParaRPr lang="en-IN" dirty="0"/>
          </a:p>
        </p:txBody>
      </p:sp>
    </p:spTree>
    <p:extLst>
      <p:ext uri="{BB962C8B-B14F-4D97-AF65-F5344CB8AC3E}">
        <p14:creationId xmlns:p14="http://schemas.microsoft.com/office/powerpoint/2010/main" val="347571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C07CC9-87CC-DAA0-F8DA-3E4035291367}"/>
              </a:ext>
            </a:extLst>
          </p:cNvPr>
          <p:cNvPicPr>
            <a:picLocks noChangeAspect="1"/>
          </p:cNvPicPr>
          <p:nvPr/>
        </p:nvPicPr>
        <p:blipFill>
          <a:blip r:embed="rId2"/>
          <a:stretch>
            <a:fillRect/>
          </a:stretch>
        </p:blipFill>
        <p:spPr>
          <a:xfrm>
            <a:off x="169283" y="186480"/>
            <a:ext cx="8297433" cy="3010320"/>
          </a:xfrm>
          <a:prstGeom prst="rect">
            <a:avLst/>
          </a:prstGeom>
          <a:ln>
            <a:solidFill>
              <a:schemeClr val="tx1"/>
            </a:solidFill>
          </a:ln>
        </p:spPr>
      </p:pic>
      <p:sp>
        <p:nvSpPr>
          <p:cNvPr id="7" name="TextBox 6">
            <a:extLst>
              <a:ext uri="{FF2B5EF4-FFF2-40B4-BE49-F238E27FC236}">
                <a16:creationId xmlns:a16="http://schemas.microsoft.com/office/drawing/2014/main" id="{56AD0185-A0F2-998E-0D64-BC9A5C9FDB60}"/>
              </a:ext>
            </a:extLst>
          </p:cNvPr>
          <p:cNvSpPr txBox="1"/>
          <p:nvPr/>
        </p:nvSpPr>
        <p:spPr>
          <a:xfrm>
            <a:off x="3129280" y="3429000"/>
            <a:ext cx="8297433" cy="12311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dirty="0">
                <a:highlight>
                  <a:srgbClr val="00FFFF"/>
                </a:highlight>
                <a:latin typeface="Times New Roman" panose="02020603050405020304" pitchFamily="18" charset="0"/>
                <a:cs typeface="Times New Roman" panose="02020603050405020304" pitchFamily="18" charset="0"/>
              </a:rPr>
              <a:t>Growth Phase (2014-2020):</a:t>
            </a:r>
            <a:endParaRPr kumimoji="0" lang="en-US" altLang="en-US" sz="2000" b="0" i="0" u="none" strike="noStrike" cap="none" normalizeH="0" baseline="0" dirty="0">
              <a:ln>
                <a:noFill/>
              </a:ln>
              <a:solidFill>
                <a:schemeClr val="tx1"/>
              </a:solidFill>
              <a:effectLst/>
              <a:highlight>
                <a:srgbClr val="00FFFF"/>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Hiring surged from 25 in 2014 to 143 in 2020, reflecting business expansion or increased sales targets. This consistent rise suggests a strong focus on sales growth during this period </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EAE541-B8D0-18A4-5D9C-B71CCA2F11A4}"/>
              </a:ext>
            </a:extLst>
          </p:cNvPr>
          <p:cNvPicPr>
            <a:picLocks noChangeAspect="1"/>
          </p:cNvPicPr>
          <p:nvPr/>
        </p:nvPicPr>
        <p:blipFill>
          <a:blip r:embed="rId3">
            <a:extLst>
              <a:ext uri="{BEBA8EAE-BF5A-486C-A8C5-ECC9F3942E4B}">
                <a14:imgProps xmlns:a14="http://schemas.microsoft.com/office/drawing/2010/main">
                  <a14:imgLayer r:embed="rId4">
                    <a14:imgEffect>
                      <a14:artisticWatercolorSponge/>
                    </a14:imgEffect>
                  </a14:imgLayer>
                </a14:imgProps>
              </a:ext>
              <a:ext uri="{837473B0-CC2E-450A-ABE3-18F120FF3D39}">
                <a1611:picAttrSrcUrl xmlns:a1611="http://schemas.microsoft.com/office/drawing/2016/11/main" r:id="rId5"/>
              </a:ext>
            </a:extLst>
          </a:blip>
          <a:stretch>
            <a:fillRect/>
          </a:stretch>
        </p:blipFill>
        <p:spPr>
          <a:xfrm>
            <a:off x="8778239" y="1306350"/>
            <a:ext cx="2997835" cy="2330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4EC11B50-540F-2E69-1432-FA3E5243DD8F}"/>
              </a:ext>
            </a:extLst>
          </p:cNvPr>
          <p:cNvSpPr txBox="1"/>
          <p:nvPr/>
        </p:nvSpPr>
        <p:spPr>
          <a:xfrm>
            <a:off x="2052320" y="4927600"/>
            <a:ext cx="776224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highlight>
                  <a:srgbClr val="008000"/>
                </a:highlight>
                <a:latin typeface="Times New Roman" panose="02020603050405020304" pitchFamily="18" charset="0"/>
                <a:cs typeface="Times New Roman" panose="02020603050405020304" pitchFamily="18" charset="0"/>
              </a:rPr>
              <a:t>Decline Phase (2022-2024):</a:t>
            </a:r>
          </a:p>
          <a:p>
            <a:r>
              <a:rPr lang="en-US" dirty="0">
                <a:latin typeface="Times New Roman" panose="02020603050405020304" pitchFamily="18" charset="0"/>
                <a:cs typeface="Times New Roman" panose="02020603050405020304" pitchFamily="18" charset="0"/>
              </a:rPr>
              <a:t>The decline from 113 hires in 2022 to 93 in 2024 signals a potential strategic shift.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 Saturation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need for sales staff due to digital sales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Economic Adjustments</a:t>
            </a:r>
          </a:p>
        </p:txBody>
      </p:sp>
    </p:spTree>
    <p:extLst>
      <p:ext uri="{BB962C8B-B14F-4D97-AF65-F5344CB8AC3E}">
        <p14:creationId xmlns:p14="http://schemas.microsoft.com/office/powerpoint/2010/main" val="198212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Employees ,Highest Avg. Salary Department ,Highest Earner count ,Salary vs Benchmark ,SalaryQuartile ,Salary Grouping ,Avg Salary by Tenure Group ,Salary Progress Over Years ,Salary Distributions by Department &gt; Job Role &gt; Gender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rPr lang="en-IN"/>
              <a:t>Compensation and Pay Equity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28B126-66FC-4879-5916-4A9582C0EAE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7040880" y="1343073"/>
            <a:ext cx="4226560" cy="5340253"/>
          </a:xfrm>
          <a:prstGeom prst="rect">
            <a:avLst/>
          </a:prstGeom>
          <a:ln>
            <a:solidFill>
              <a:schemeClr val="tx1"/>
            </a:solidFill>
          </a:ln>
        </p:spPr>
      </p:pic>
      <p:pic>
        <p:nvPicPr>
          <p:cNvPr id="8" name="Picture 7">
            <a:extLst>
              <a:ext uri="{FF2B5EF4-FFF2-40B4-BE49-F238E27FC236}">
                <a16:creationId xmlns:a16="http://schemas.microsoft.com/office/drawing/2014/main" id="{77E8D8B6-9F37-379A-F31D-4F4EE568B36C}"/>
              </a:ext>
            </a:extLst>
          </p:cNvPr>
          <p:cNvPicPr>
            <a:picLocks noChangeAspect="1"/>
          </p:cNvPicPr>
          <p:nvPr/>
        </p:nvPicPr>
        <p:blipFill>
          <a:blip r:embed="rId4"/>
          <a:stretch>
            <a:fillRect/>
          </a:stretch>
        </p:blipFill>
        <p:spPr>
          <a:xfrm>
            <a:off x="254325" y="174674"/>
            <a:ext cx="4652954" cy="2475134"/>
          </a:xfrm>
          <a:prstGeom prst="rect">
            <a:avLst/>
          </a:prstGeom>
          <a:ln>
            <a:solidFill>
              <a:schemeClr val="tx1"/>
            </a:solidFill>
          </a:ln>
        </p:spPr>
      </p:pic>
      <p:sp>
        <p:nvSpPr>
          <p:cNvPr id="9" name="TextBox 8">
            <a:extLst>
              <a:ext uri="{FF2B5EF4-FFF2-40B4-BE49-F238E27FC236}">
                <a16:creationId xmlns:a16="http://schemas.microsoft.com/office/drawing/2014/main" id="{4489E94C-516B-5D32-071B-747FC573D559}"/>
              </a:ext>
            </a:extLst>
          </p:cNvPr>
          <p:cNvSpPr txBox="1"/>
          <p:nvPr/>
        </p:nvSpPr>
        <p:spPr>
          <a:xfrm>
            <a:off x="5166579" y="174674"/>
            <a:ext cx="610086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IT holds the highest salary distribution at </a:t>
            </a:r>
            <a:r>
              <a:rPr lang="en-US" b="1" dirty="0">
                <a:latin typeface="Times New Roman" panose="02020603050405020304" pitchFamily="18" charset="0"/>
                <a:cs typeface="Times New Roman" panose="02020603050405020304" pitchFamily="18" charset="0"/>
              </a:rPr>
              <a:t>20.04%</a:t>
            </a:r>
            <a:r>
              <a:rPr lang="en-US" dirty="0">
                <a:latin typeface="Times New Roman" panose="02020603050405020304" pitchFamily="18" charset="0"/>
                <a:cs typeface="Times New Roman" panose="02020603050405020304" pitchFamily="18" charset="0"/>
              </a:rPr>
              <a:t>, indicating a concentration of high-paying roles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D53D67E-2CF0-1D49-0685-55B6A1346CD8}"/>
              </a:ext>
            </a:extLst>
          </p:cNvPr>
          <p:cNvSpPr txBox="1"/>
          <p:nvPr/>
        </p:nvSpPr>
        <p:spPr>
          <a:xfrm>
            <a:off x="1249680" y="3149600"/>
            <a:ext cx="5425440"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highlight>
                  <a:srgbClr val="FFFF00"/>
                </a:highlight>
                <a:latin typeface="Times New Roman" panose="02020603050405020304" pitchFamily="18" charset="0"/>
                <a:cs typeface="Times New Roman" panose="02020603050405020304" pitchFamily="18" charset="0"/>
              </a:rPr>
              <a:t>Top Salary Group Analysis:</a:t>
            </a:r>
            <a:endParaRPr lang="en-US" dirty="0">
              <a:highlight>
                <a:srgbClr val="FFFF00"/>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Top 75% Salary Group:</a:t>
            </a:r>
            <a:r>
              <a:rPr lang="en-US" dirty="0">
                <a:latin typeface="Times New Roman" panose="02020603050405020304" pitchFamily="18" charset="0"/>
                <a:cs typeface="Times New Roman" panose="02020603050405020304" pitchFamily="18" charset="0"/>
              </a:rPr>
              <a:t> Collectively holds </a:t>
            </a:r>
            <a:r>
              <a:rPr lang="en-US" b="1" dirty="0">
                <a:latin typeface="Times New Roman" panose="02020603050405020304" pitchFamily="18" charset="0"/>
                <a:cs typeface="Times New Roman" panose="02020603050405020304" pitchFamily="18" charset="0"/>
              </a:rPr>
              <a:t>63 million</a:t>
            </a:r>
            <a:r>
              <a:rPr lang="en-US" dirty="0">
                <a:latin typeface="Times New Roman" panose="02020603050405020304" pitchFamily="18" charset="0"/>
                <a:cs typeface="Times New Roman" panose="02020603050405020304" pitchFamily="18" charset="0"/>
              </a:rPr>
              <a:t>, reflecting how a large portion of total salary is concentrated among top earners.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Next Tier (50%-75%):</a:t>
            </a:r>
            <a:r>
              <a:rPr lang="en-US" dirty="0">
                <a:latin typeface="Times New Roman" panose="02020603050405020304" pitchFamily="18" charset="0"/>
                <a:cs typeface="Times New Roman" panose="02020603050405020304" pitchFamily="18" charset="0"/>
              </a:rPr>
              <a:t> The segment below the top 75% holds </a:t>
            </a:r>
            <a:r>
              <a:rPr lang="en-US" b="1" dirty="0">
                <a:latin typeface="Times New Roman" panose="02020603050405020304" pitchFamily="18" charset="0"/>
                <a:cs typeface="Times New Roman" panose="02020603050405020304" pitchFamily="18" charset="0"/>
              </a:rPr>
              <a:t>22 million</a:t>
            </a:r>
            <a:r>
              <a:rPr lang="en-US" dirty="0">
                <a:latin typeface="Times New Roman" panose="02020603050405020304" pitchFamily="18" charset="0"/>
                <a:cs typeface="Times New Roman" panose="02020603050405020304" pitchFamily="18" charset="0"/>
              </a:rPr>
              <a:t>, showing a steep salary drop-off after top earners.</a:t>
            </a:r>
          </a:p>
        </p:txBody>
      </p:sp>
    </p:spTree>
    <p:extLst>
      <p:ext uri="{BB962C8B-B14F-4D97-AF65-F5344CB8AC3E}">
        <p14:creationId xmlns:p14="http://schemas.microsoft.com/office/powerpoint/2010/main" val="113071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23DAAE-3D3A-62BC-EF7D-A033C50CDE62}"/>
              </a:ext>
            </a:extLst>
          </p:cNvPr>
          <p:cNvPicPr>
            <a:picLocks noChangeAspect="1"/>
          </p:cNvPicPr>
          <p:nvPr/>
        </p:nvPicPr>
        <p:blipFill>
          <a:blip r:embed="rId2"/>
          <a:stretch>
            <a:fillRect/>
          </a:stretch>
        </p:blipFill>
        <p:spPr>
          <a:xfrm>
            <a:off x="111761" y="203200"/>
            <a:ext cx="8229600" cy="3077004"/>
          </a:xfrm>
          <a:prstGeom prst="rect">
            <a:avLst/>
          </a:prstGeom>
          <a:ln>
            <a:solidFill>
              <a:schemeClr val="tx1"/>
            </a:solidFill>
          </a:ln>
        </p:spPr>
      </p:pic>
      <p:pic>
        <p:nvPicPr>
          <p:cNvPr id="6" name="Picture 5">
            <a:extLst>
              <a:ext uri="{FF2B5EF4-FFF2-40B4-BE49-F238E27FC236}">
                <a16:creationId xmlns:a16="http://schemas.microsoft.com/office/drawing/2014/main" id="{0C8E275D-35F7-D850-B741-793D8914F77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745733" y="2159597"/>
            <a:ext cx="1607308" cy="1425838"/>
          </a:xfrm>
          <a:prstGeom prst="rect">
            <a:avLst/>
          </a:prstGeom>
          <a:ln>
            <a:solidFill>
              <a:schemeClr val="tx1"/>
            </a:solidFill>
          </a:ln>
        </p:spPr>
      </p:pic>
      <p:sp>
        <p:nvSpPr>
          <p:cNvPr id="7" name="TextBox 6">
            <a:extLst>
              <a:ext uri="{FF2B5EF4-FFF2-40B4-BE49-F238E27FC236}">
                <a16:creationId xmlns:a16="http://schemas.microsoft.com/office/drawing/2014/main" id="{1CC5F897-3836-0180-0B44-387D1F49CAC9}"/>
              </a:ext>
            </a:extLst>
          </p:cNvPr>
          <p:cNvSpPr txBox="1"/>
          <p:nvPr/>
        </p:nvSpPr>
        <p:spPr>
          <a:xfrm>
            <a:off x="1127760" y="3890665"/>
            <a:ext cx="1093216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average salary for female software engineers in IT dropped is the lowest from </a:t>
            </a:r>
            <a:r>
              <a:rPr lang="en-US" b="1" dirty="0">
                <a:latin typeface="Times New Roman" panose="02020603050405020304" pitchFamily="18" charset="0"/>
                <a:cs typeface="Times New Roman" panose="02020603050405020304" pitchFamily="18" charset="0"/>
              </a:rPr>
              <a:t>$87.9K</a:t>
            </a:r>
            <a:r>
              <a:rPr lang="en-US" dirty="0">
                <a:latin typeface="Times New Roman" panose="02020603050405020304" pitchFamily="18" charset="0"/>
                <a:cs typeface="Times New Roman" panose="02020603050405020304" pitchFamily="18" charset="0"/>
              </a:rPr>
              <a:t> in 2014 to </a:t>
            </a:r>
            <a:r>
              <a:rPr lang="en-US" b="1" dirty="0">
                <a:latin typeface="Times New Roman" panose="02020603050405020304" pitchFamily="18" charset="0"/>
                <a:cs typeface="Times New Roman" panose="02020603050405020304" pitchFamily="18" charset="0"/>
              </a:rPr>
              <a:t>$76.0K</a:t>
            </a:r>
            <a:r>
              <a:rPr lang="en-US" dirty="0">
                <a:latin typeface="Times New Roman" panose="02020603050405020304" pitchFamily="18" charset="0"/>
                <a:cs typeface="Times New Roman" panose="02020603050405020304" pitchFamily="18" charset="0"/>
              </a:rPr>
              <a:t> in 2024, indicating a steady decline.</a:t>
            </a:r>
          </a:p>
          <a:p>
            <a:r>
              <a:rPr lang="en-US" dirty="0">
                <a:latin typeface="Times New Roman" panose="02020603050405020304" pitchFamily="18" charset="0"/>
                <a:cs typeface="Times New Roman" panose="02020603050405020304" pitchFamily="18" charset="0"/>
              </a:rPr>
              <a:t>The total salary decrease over the decade is </a:t>
            </a:r>
            <a:r>
              <a:rPr lang="en-US" b="1" dirty="0">
                <a:latin typeface="Times New Roman" panose="02020603050405020304" pitchFamily="18" charset="0"/>
                <a:cs typeface="Times New Roman" panose="02020603050405020304" pitchFamily="18" charset="0"/>
              </a:rPr>
              <a:t>13.54%</a:t>
            </a:r>
            <a:r>
              <a:rPr lang="en-US" dirty="0">
                <a:latin typeface="Times New Roman" panose="02020603050405020304" pitchFamily="18" charset="0"/>
                <a:cs typeface="Times New Roman" panose="02020603050405020304" pitchFamily="18" charset="0"/>
              </a:rPr>
              <a:t>, signaling a significant downward trend.</a:t>
            </a:r>
          </a:p>
          <a:p>
            <a:r>
              <a:rPr lang="en-US" dirty="0">
                <a:latin typeface="Times New Roman" panose="02020603050405020304" pitchFamily="18" charset="0"/>
                <a:cs typeface="Times New Roman" panose="02020603050405020304" pitchFamily="18" charset="0"/>
              </a:rPr>
              <a:t>The decline suggests limited salary progression for female employees in this role, which could be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lack of promotions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 adjustments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evolving tech industry standards </a:t>
            </a:r>
          </a:p>
        </p:txBody>
      </p:sp>
      <p:pic>
        <p:nvPicPr>
          <p:cNvPr id="9" name="Graphic 8" descr="Female">
            <a:extLst>
              <a:ext uri="{FF2B5EF4-FFF2-40B4-BE49-F238E27FC236}">
                <a16:creationId xmlns:a16="http://schemas.microsoft.com/office/drawing/2014/main" id="{DF3B2BA3-EFC8-7782-2B20-29F65175DC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43013" y="1549782"/>
            <a:ext cx="914400" cy="914400"/>
          </a:xfrm>
          <a:prstGeom prst="rect">
            <a:avLst/>
          </a:prstGeom>
        </p:spPr>
      </p:pic>
    </p:spTree>
    <p:extLst>
      <p:ext uri="{BB962C8B-B14F-4D97-AF65-F5344CB8AC3E}">
        <p14:creationId xmlns:p14="http://schemas.microsoft.com/office/powerpoint/2010/main" val="1637203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762</Words>
  <Application>Microsoft Office PowerPoint</Application>
  <PresentationFormat>Widescreen</PresentationFormat>
  <Paragraphs>138</Paragraphs>
  <Slides>10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Corbel</vt:lpstr>
      <vt:lpstr>Segoe UI</vt:lpstr>
      <vt:lpstr>Times New Roman</vt:lpstr>
      <vt:lpstr>Custom Design</vt:lpstr>
      <vt:lpstr>Parallax</vt:lpstr>
      <vt:lpstr>HR Analytics Dashboard and Insights</vt:lpstr>
      <vt:lpstr>Key Objectives</vt:lpstr>
      <vt:lpstr>Purpose</vt:lpstr>
      <vt:lpstr>Workforce Demographics &amp; Diversity</vt:lpstr>
      <vt:lpstr>PowerPoint Presentation</vt:lpstr>
      <vt:lpstr>PowerPoint Presentation</vt:lpstr>
      <vt:lpstr>Compensation and Pay Equity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PRIYANSHU GHOSH</cp:lastModifiedBy>
  <cp:revision>7</cp:revision>
  <dcterms:created xsi:type="dcterms:W3CDTF">2016-09-04T11:54:55Z</dcterms:created>
  <dcterms:modified xsi:type="dcterms:W3CDTF">2024-12-10T14:02:05Z</dcterms:modified>
</cp:coreProperties>
</file>