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5"/>
  </p:notesMasterIdLst>
  <p:sldIdLst>
    <p:sldId id="256" r:id="rId3"/>
    <p:sldId id="262" r:id="rId4"/>
    <p:sldId id="263" r:id="rId5"/>
    <p:sldId id="257" r:id="rId6"/>
    <p:sldId id="266" r:id="rId7"/>
    <p:sldId id="258" r:id="rId8"/>
    <p:sldId id="261" r:id="rId9"/>
    <p:sldId id="259" r:id="rId10"/>
    <p:sldId id="267" r:id="rId11"/>
    <p:sldId id="260"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1" autoAdjust="0"/>
    <p:restoredTop sz="86410" autoAdjust="0"/>
  </p:normalViewPr>
  <p:slideViewPr>
    <p:cSldViewPr snapToGrid="0" snapToObjects="1">
      <p:cViewPr varScale="1">
        <p:scale>
          <a:sx n="79" d="100"/>
          <a:sy n="79" d="100"/>
        </p:scale>
        <p:origin x="595"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6D445-23DE-47C7-B0AB-A0FEC1836F1E}" type="datetimeFigureOut">
              <a:rPr lang="en-IN" smtClean="0"/>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C8878-C460-46CE-A9BE-4C6D2EFB284E}" type="slidenum">
              <a:rPr lang="en-IN" smtClean="0"/>
              <a:t>‹#›</a:t>
            </a:fld>
            <a:endParaRPr lang="en-IN"/>
          </a:p>
        </p:txBody>
      </p:sp>
    </p:spTree>
    <p:extLst>
      <p:ext uri="{BB962C8B-B14F-4D97-AF65-F5344CB8AC3E}">
        <p14:creationId xmlns:p14="http://schemas.microsoft.com/office/powerpoint/2010/main" val="373601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Age Distribution</a:t>
            </a:r>
            <a:endParaRPr dirty="0"/>
          </a:p>
          <a:p>
            <a:r>
              <a:rPr b="0" dirty="0"/>
              <a:t>No alt text provided</a:t>
            </a:r>
            <a:endParaRPr dirty="0"/>
          </a:p>
          <a:p>
            <a:endParaRPr dirty="0"/>
          </a:p>
          <a:p>
            <a:r>
              <a:rPr b="1" dirty="0"/>
              <a:t>Gender</a:t>
            </a:r>
            <a:endParaRPr dirty="0"/>
          </a:p>
          <a:p>
            <a:r>
              <a:rPr b="0" dirty="0"/>
              <a:t>No alt text provided</a:t>
            </a:r>
            <a:endParaRPr dirty="0"/>
          </a:p>
          <a:p>
            <a:endParaRPr dirty="0"/>
          </a:p>
          <a:p>
            <a:r>
              <a:rPr b="1" dirty="0"/>
              <a:t>Overall Employees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Employees per Department</a:t>
            </a:r>
            <a:endParaRPr dirty="0"/>
          </a:p>
          <a:p>
            <a:r>
              <a:rPr b="0" dirty="0"/>
              <a:t>No alt text provided</a:t>
            </a:r>
            <a:endParaRPr dirty="0"/>
          </a:p>
          <a:p>
            <a:endParaRPr dirty="0"/>
          </a:p>
          <a:p>
            <a:r>
              <a:rPr b="1" dirty="0"/>
              <a:t>Turnover percentage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Average Age</a:t>
            </a:r>
            <a:endParaRPr dirty="0"/>
          </a:p>
          <a:p>
            <a:r>
              <a:rPr b="0" dirty="0"/>
              <a:t>No alt text provided</a:t>
            </a:r>
            <a:endParaRPr dirty="0"/>
          </a:p>
          <a:p>
            <a:endParaRPr dirty="0"/>
          </a:p>
          <a:p>
            <a:r>
              <a:rPr b="1" dirty="0"/>
              <a:t>Average Salary</a:t>
            </a:r>
            <a:endParaRPr dirty="0"/>
          </a:p>
          <a:p>
            <a:r>
              <a:rPr b="0" dirty="0"/>
              <a:t>No alt text provided</a:t>
            </a:r>
            <a:endParaRPr dirty="0"/>
          </a:p>
          <a:p>
            <a:endParaRPr dirty="0"/>
          </a:p>
          <a:p>
            <a:r>
              <a:rPr b="1" dirty="0"/>
              <a:t>Joining Trend By Roles</a:t>
            </a:r>
            <a:endParaRPr dirty="0"/>
          </a:p>
          <a:p>
            <a:r>
              <a:rPr b="0" dirty="0"/>
              <a:t>No alt text provided</a:t>
            </a:r>
            <a:endParaRPr dirty="0"/>
          </a:p>
          <a:p>
            <a:endParaRPr dirty="0"/>
          </a:p>
          <a:p>
            <a:r>
              <a:rPr b="1" dirty="0"/>
              <a:t>Tenure Impact on Performance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Invested Training Hour</a:t>
            </a:r>
            <a:endParaRPr dirty="0"/>
          </a:p>
          <a:p>
            <a:r>
              <a:rPr b="0" dirty="0"/>
              <a:t>No alt text provided</a:t>
            </a:r>
            <a:endParaRPr dirty="0"/>
          </a:p>
          <a:p>
            <a:endParaRPr dirty="0"/>
          </a:p>
          <a:p>
            <a:r>
              <a:rPr b="1" dirty="0"/>
              <a:t>Training Needed</a:t>
            </a:r>
            <a:endParaRPr dirty="0"/>
          </a:p>
          <a:p>
            <a:r>
              <a:rPr b="0" dirty="0"/>
              <a:t>No alt text provided</a:t>
            </a:r>
            <a:endParaRPr dirty="0"/>
          </a:p>
          <a:p>
            <a:endParaRPr dirty="0"/>
          </a:p>
          <a:p>
            <a:r>
              <a:rPr b="1" dirty="0"/>
              <a:t>Total Training Hour</a:t>
            </a:r>
            <a:endParaRPr dirty="0"/>
          </a:p>
          <a:p>
            <a:r>
              <a:rPr b="0" dirty="0"/>
              <a:t>No alt text provided</a:t>
            </a:r>
            <a:endParaRPr dirty="0"/>
          </a:p>
          <a:p>
            <a:endParaRPr dirty="0"/>
          </a:p>
          <a:p>
            <a:r>
              <a:rPr b="1" dirty="0"/>
              <a:t>Training vs. Performance Impact </a:t>
            </a:r>
            <a:endParaRPr dirty="0"/>
          </a:p>
          <a:p>
            <a:r>
              <a:rPr b="0" dirty="0"/>
              <a:t>No alt text provided</a:t>
            </a:r>
            <a:endParaRPr dirty="0"/>
          </a:p>
          <a:p>
            <a:endParaRPr dirty="0"/>
          </a:p>
          <a:p>
            <a:r>
              <a:rPr b="1" dirty="0"/>
              <a:t>Skill Gap</a:t>
            </a:r>
            <a:endParaRPr dirty="0"/>
          </a:p>
          <a:p>
            <a:r>
              <a:rPr b="0" dirty="0"/>
              <a:t>No alt text provided</a:t>
            </a:r>
            <a:endParaRPr dirty="0"/>
          </a:p>
          <a:p>
            <a:endParaRPr dirty="0"/>
          </a:p>
          <a:p>
            <a:r>
              <a:rPr b="1" dirty="0"/>
              <a:t>Training Trends Over Time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Gender</a:t>
            </a:r>
            <a:endParaRPr dirty="0"/>
          </a:p>
          <a:p>
            <a:r>
              <a:rPr b="0" dirty="0"/>
              <a:t>No alt text provided</a:t>
            </a:r>
            <a:endParaRPr dirty="0"/>
          </a:p>
          <a:p>
            <a:endParaRPr dirty="0"/>
          </a:p>
          <a:p>
            <a:r>
              <a:rPr b="1" dirty="0"/>
              <a:t>Tenure Impact on Satisfaction</a:t>
            </a:r>
            <a:endParaRPr dirty="0"/>
          </a:p>
          <a:p>
            <a:r>
              <a:rPr b="0" dirty="0"/>
              <a:t>No alt text provided</a:t>
            </a:r>
            <a:endParaRPr dirty="0"/>
          </a:p>
          <a:p>
            <a:endParaRPr dirty="0"/>
          </a:p>
          <a:p>
            <a:r>
              <a:rPr b="1" dirty="0"/>
              <a:t>Performance vs. Training Hours</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Employees</a:t>
            </a:r>
            <a:endParaRPr dirty="0"/>
          </a:p>
          <a:p>
            <a:r>
              <a:rPr b="0" dirty="0"/>
              <a:t>No alt text provided</a:t>
            </a:r>
            <a:endParaRPr dirty="0"/>
          </a:p>
          <a:p>
            <a:endParaRPr dirty="0"/>
          </a:p>
          <a:p>
            <a:r>
              <a:rPr b="1" dirty="0"/>
              <a:t>Highest Avg. Salary Department</a:t>
            </a:r>
            <a:endParaRPr dirty="0"/>
          </a:p>
          <a:p>
            <a:r>
              <a:rPr b="0" dirty="0"/>
              <a:t>No alt text provided</a:t>
            </a:r>
            <a:endParaRPr dirty="0"/>
          </a:p>
          <a:p>
            <a:endParaRPr dirty="0"/>
          </a:p>
          <a:p>
            <a:r>
              <a:rPr b="1" dirty="0"/>
              <a:t>Highest Earner count</a:t>
            </a:r>
            <a:endParaRPr dirty="0"/>
          </a:p>
          <a:p>
            <a:r>
              <a:rPr b="0" dirty="0"/>
              <a:t>No alt text provided</a:t>
            </a:r>
            <a:endParaRPr dirty="0"/>
          </a:p>
          <a:p>
            <a:endParaRPr dirty="0"/>
          </a:p>
          <a:p>
            <a:r>
              <a:rPr b="1" dirty="0"/>
              <a:t>Salary vs Benchmark</a:t>
            </a:r>
            <a:endParaRPr dirty="0"/>
          </a:p>
          <a:p>
            <a:r>
              <a:rPr b="0" dirty="0"/>
              <a:t>No alt text provided</a:t>
            </a:r>
            <a:endParaRPr dirty="0"/>
          </a:p>
          <a:p>
            <a:endParaRPr dirty="0"/>
          </a:p>
          <a:p>
            <a:r>
              <a:rPr b="1" dirty="0"/>
              <a:t>SalaryQuartile</a:t>
            </a:r>
            <a:endParaRPr dirty="0"/>
          </a:p>
          <a:p>
            <a:r>
              <a:rPr b="0" dirty="0"/>
              <a:t>No alt text provided</a:t>
            </a:r>
            <a:endParaRPr dirty="0"/>
          </a:p>
          <a:p>
            <a:endParaRPr dirty="0"/>
          </a:p>
          <a:p>
            <a:r>
              <a:rPr b="1" dirty="0"/>
              <a:t>Salary Grouping</a:t>
            </a:r>
            <a:endParaRPr dirty="0"/>
          </a:p>
          <a:p>
            <a:r>
              <a:rPr b="0" dirty="0"/>
              <a:t>No alt text provided</a:t>
            </a:r>
            <a:endParaRPr dirty="0"/>
          </a:p>
          <a:p>
            <a:endParaRPr dirty="0"/>
          </a:p>
          <a:p>
            <a:r>
              <a:rPr b="1" dirty="0"/>
              <a:t>Avg Salary by Tenure Group</a:t>
            </a:r>
            <a:endParaRPr dirty="0"/>
          </a:p>
          <a:p>
            <a:r>
              <a:rPr b="0" dirty="0"/>
              <a:t>No alt text provided</a:t>
            </a:r>
            <a:endParaRPr dirty="0"/>
          </a:p>
          <a:p>
            <a:endParaRPr dirty="0"/>
          </a:p>
          <a:p>
            <a:r>
              <a:rPr b="1" dirty="0"/>
              <a:t>Salary Progress Over Years</a:t>
            </a:r>
            <a:endParaRPr dirty="0"/>
          </a:p>
          <a:p>
            <a:r>
              <a:rPr b="0" dirty="0"/>
              <a:t>No alt text provided</a:t>
            </a:r>
            <a:endParaRPr dirty="0"/>
          </a:p>
          <a:p>
            <a:endParaRPr dirty="0"/>
          </a:p>
          <a:p>
            <a:r>
              <a:rPr b="1" dirty="0"/>
              <a:t>Salary Distributions by Department &gt; Job Role &gt; Gender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Avg Tenure By Role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Employee Stage Pipeline</a:t>
            </a:r>
            <a:endParaRPr dirty="0"/>
          </a:p>
          <a:p>
            <a:r>
              <a:rPr b="0" dirty="0"/>
              <a:t>No alt text provided</a:t>
            </a:r>
            <a:endParaRPr dirty="0"/>
          </a:p>
          <a:p>
            <a:endParaRPr dirty="0"/>
          </a:p>
          <a:p>
            <a:r>
              <a:rPr b="1" dirty="0"/>
              <a:t>Role Importance and Turnover Risk</a:t>
            </a:r>
            <a:endParaRPr dirty="0"/>
          </a:p>
          <a:p>
            <a:r>
              <a:rPr b="0" dirty="0"/>
              <a:t>No alt text provided</a:t>
            </a:r>
            <a:endParaRPr dirty="0"/>
          </a:p>
          <a:p>
            <a:endParaRPr dirty="0"/>
          </a:p>
          <a:p>
            <a:r>
              <a:rPr b="1" dirty="0"/>
              <a:t>Role Distribution Timeline</a:t>
            </a:r>
            <a:endParaRPr dirty="0"/>
          </a:p>
          <a:p>
            <a:r>
              <a:rPr b="0" dirty="0"/>
              <a:t>No alt text provided</a:t>
            </a:r>
            <a:endParaRPr dirty="0"/>
          </a:p>
          <a:p>
            <a:endParaRPr dirty="0"/>
          </a:p>
          <a:p>
            <a:r>
              <a:rPr b="1" dirty="0"/>
              <a:t>Net Workforce Change</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Workforce Turnover vs. Engagement</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GB"/>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61167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31933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807207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89879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48895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19322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18297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6097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05765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143460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1817193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34413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62276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072656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468452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6633954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400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7ED9C8-F09A-4D9E-BEC0-4725162E21FF}" type="datetimeFigureOut">
              <a:rPr lang="en-US" smtClean="0"/>
              <a:t>12/5/2024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35473171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b976785c-6173-4196-bf27-b9c87c9dff22?pbi_source=PowerPoint" TargetMode="External"/><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b976785c-6173-4196-bf27-b9c87c9dff22/?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b976785c-6173-4196-bf27-b9c87c9dff2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b976785c-6173-4196-bf27-b9c87c9dff22/?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b976785c-6173-4196-bf27-b9c87c9dff22/?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0" y="2982913"/>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final_hr</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12/5/2024 7:36:42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11/26/2024 5:34:42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vg Tenure By Role ,tableEx ,Employee Stage Pipeline ,Role Importance and Turnover Risk ,Role Distribution Timeline ,Net Workforce Change ,kpi ,Workforce Turnover vs. Engagement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Strategic Workforce Planning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193367-C76D-7FCE-1E6C-6A812E99C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7105"/>
            <a:ext cx="4399447" cy="2312944"/>
          </a:xfrm>
          <a:prstGeom prst="rect">
            <a:avLst/>
          </a:prstGeom>
        </p:spPr>
      </p:pic>
      <p:sp>
        <p:nvSpPr>
          <p:cNvPr id="5" name="TextBox 4">
            <a:extLst>
              <a:ext uri="{FF2B5EF4-FFF2-40B4-BE49-F238E27FC236}">
                <a16:creationId xmlns:a16="http://schemas.microsoft.com/office/drawing/2014/main" id="{C0D573F0-90E9-6CC7-73F6-DD78D3CF9AF3}"/>
              </a:ext>
            </a:extLst>
          </p:cNvPr>
          <p:cNvSpPr txBox="1"/>
          <p:nvPr/>
        </p:nvSpPr>
        <p:spPr>
          <a:xfrm>
            <a:off x="4399447" y="61546"/>
            <a:ext cx="6921743" cy="461665"/>
          </a:xfrm>
          <a:prstGeom prst="rect">
            <a:avLst/>
          </a:prstGeom>
          <a:noFill/>
        </p:spPr>
        <p:txBody>
          <a:bodyPr wrap="square">
            <a:spAutoFit/>
          </a:bodyPr>
          <a:lstStyle/>
          <a:p>
            <a:r>
              <a:rPr lang="en-IN" sz="2400" dirty="0">
                <a:solidFill>
                  <a:srgbClr val="0070C0"/>
                </a:solidFill>
                <a:latin typeface="Times New Roman" panose="02020603050405020304" pitchFamily="18" charset="0"/>
                <a:cs typeface="Times New Roman" panose="02020603050405020304" pitchFamily="18" charset="0"/>
              </a:rPr>
              <a:t>Insights And Analysis [Strategic Workforce Planning]</a:t>
            </a:r>
          </a:p>
        </p:txBody>
      </p:sp>
      <p:sp>
        <p:nvSpPr>
          <p:cNvPr id="6" name="TextBox 5">
            <a:extLst>
              <a:ext uri="{FF2B5EF4-FFF2-40B4-BE49-F238E27FC236}">
                <a16:creationId xmlns:a16="http://schemas.microsoft.com/office/drawing/2014/main" id="{F391DB78-6BF0-A54A-DF00-14536F4C6E61}"/>
              </a:ext>
            </a:extLst>
          </p:cNvPr>
          <p:cNvSpPr txBox="1"/>
          <p:nvPr/>
        </p:nvSpPr>
        <p:spPr>
          <a:xfrm>
            <a:off x="4399447" y="523211"/>
            <a:ext cx="4399447"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Average Tenure by role is 4.5 years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Turnover rate by year is 20.08%</a:t>
            </a:r>
          </a:p>
        </p:txBody>
      </p:sp>
      <p:sp>
        <p:nvSpPr>
          <p:cNvPr id="8" name="TextBox 7">
            <a:extLst>
              <a:ext uri="{FF2B5EF4-FFF2-40B4-BE49-F238E27FC236}">
                <a16:creationId xmlns:a16="http://schemas.microsoft.com/office/drawing/2014/main" id="{31D8C3D3-88D9-946E-2DFD-E56BCE9A5016}"/>
              </a:ext>
            </a:extLst>
          </p:cNvPr>
          <p:cNvSpPr txBox="1"/>
          <p:nvPr/>
        </p:nvSpPr>
        <p:spPr>
          <a:xfrm>
            <a:off x="4399447" y="1169542"/>
            <a:ext cx="7792553" cy="584775"/>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Turnover Pipeline Simulation</a:t>
            </a:r>
            <a:r>
              <a:rPr lang="en-US" sz="1600" dirty="0">
                <a:latin typeface="Times New Roman" panose="02020603050405020304" pitchFamily="18" charset="0"/>
                <a:cs typeface="Times New Roman" panose="02020603050405020304" pitchFamily="18" charset="0"/>
              </a:rPr>
              <a:t> shows that the highest turnover occurs among employees within their Job roles in a department</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DF221FC-9241-90E0-1241-A739E82C9820}"/>
              </a:ext>
            </a:extLst>
          </p:cNvPr>
          <p:cNvSpPr txBox="1"/>
          <p:nvPr/>
        </p:nvSpPr>
        <p:spPr>
          <a:xfrm>
            <a:off x="4399447" y="1862039"/>
            <a:ext cx="7792552" cy="83099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Role Importance and Turnover Risk Scatter Plot</a:t>
            </a:r>
            <a:r>
              <a:rPr lang="en-US" sz="1600" dirty="0">
                <a:latin typeface="Times New Roman" panose="02020603050405020304" pitchFamily="18" charset="0"/>
                <a:cs typeface="Times New Roman" panose="02020603050405020304" pitchFamily="18" charset="0"/>
              </a:rPr>
              <a:t> reveals that key technical roles have high turnover risk but are also critical to business operations.</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11" name="Rectangle 1">
            <a:extLst>
              <a:ext uri="{FF2B5EF4-FFF2-40B4-BE49-F238E27FC236}">
                <a16:creationId xmlns:a16="http://schemas.microsoft.com/office/drawing/2014/main" id="{8F9C9A82-783E-AD95-9E76-E72F2E228FD0}"/>
              </a:ext>
            </a:extLst>
          </p:cNvPr>
          <p:cNvSpPr>
            <a:spLocks noChangeArrowheads="1"/>
          </p:cNvSpPr>
          <p:nvPr/>
        </p:nvSpPr>
        <p:spPr bwMode="auto">
          <a:xfrm>
            <a:off x="1350714" y="-9667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Investing in retention strategies such as competitive compensation, upskilling, and career development for these roles can mitigate business risks.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5DEC40E8-12BC-9E2D-73BD-4DB651770463}"/>
              </a:ext>
            </a:extLst>
          </p:cNvPr>
          <p:cNvSpPr>
            <a:spLocks noChangeArrowheads="1"/>
          </p:cNvSpPr>
          <p:nvPr/>
        </p:nvSpPr>
        <p:spPr bwMode="auto">
          <a:xfrm>
            <a:off x="4399446" y="2405059"/>
            <a:ext cx="77925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Investing in retention strategies such as competitive compensation, upskilling, and career development for these roles can mitigate business risks.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58EE052-452A-43BA-5C49-EC57E11D9432}"/>
              </a:ext>
            </a:extLst>
          </p:cNvPr>
          <p:cNvSpPr txBox="1"/>
          <p:nvPr/>
        </p:nvSpPr>
        <p:spPr>
          <a:xfrm>
            <a:off x="1350713" y="3429000"/>
            <a:ext cx="10841285"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Future Workforce Forecast</a:t>
            </a:r>
            <a:r>
              <a:rPr lang="en-US" sz="1600" dirty="0">
                <a:latin typeface="Times New Roman" panose="02020603050405020304" pitchFamily="18" charset="0"/>
                <a:cs typeface="Times New Roman" panose="02020603050405020304" pitchFamily="18" charset="0"/>
              </a:rPr>
              <a:t> predicts a declining headcount in the department due to higher turnover and slower hiring rates compared to other departments.</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Analysis: </a:t>
            </a:r>
            <a:r>
              <a:rPr lang="en-US" sz="1600" dirty="0">
                <a:latin typeface="Times New Roman" panose="02020603050405020304" pitchFamily="18" charset="0"/>
                <a:cs typeface="Times New Roman" panose="02020603050405020304" pitchFamily="18" charset="0"/>
              </a:rPr>
              <a:t>A targeted hiring campaign or improved retention strategies can help sustain operational efficiency and avoid skill gaps.</a:t>
            </a:r>
            <a:endParaRPr lang="en-IN" sz="16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C5DA343-614F-961B-208F-FA7FEDDED4B5}"/>
              </a:ext>
            </a:extLst>
          </p:cNvPr>
          <p:cNvSpPr txBox="1"/>
          <p:nvPr/>
        </p:nvSpPr>
        <p:spPr>
          <a:xfrm>
            <a:off x="1350712" y="4298535"/>
            <a:ext cx="10841285" cy="58477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Financial Analysts </a:t>
            </a:r>
            <a:r>
              <a:rPr lang="en-US" sz="1600" dirty="0">
                <a:latin typeface="Times New Roman" panose="02020603050405020304" pitchFamily="18" charset="0"/>
                <a:cs typeface="Times New Roman" panose="02020603050405020304" pitchFamily="18" charset="0"/>
              </a:rPr>
              <a:t>exhibit the highest turnover rate compared to other roles in the organization. Financial Analyst roles often involve high-pressure tasks, deadlines, and long hours, which may lead to burnout and higher turnover</a:t>
            </a:r>
            <a:endParaRPr lang="en-IN" sz="16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5122E880-C835-556A-1E26-9D13418FCDE1}"/>
              </a:ext>
            </a:extLst>
          </p:cNvPr>
          <p:cNvSpPr txBox="1"/>
          <p:nvPr/>
        </p:nvSpPr>
        <p:spPr>
          <a:xfrm>
            <a:off x="1350712" y="4918724"/>
            <a:ext cx="10841288" cy="584775"/>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net workforce change has remained relatively stable over the past few years, indicating a balance between hiring and turnover.</a:t>
            </a:r>
            <a:endParaRPr lang="en-IN" sz="16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8DF3BFAC-2909-EC07-03CC-302C7FA2B546}"/>
              </a:ext>
            </a:extLst>
          </p:cNvPr>
          <p:cNvSpPr txBox="1"/>
          <p:nvPr/>
        </p:nvSpPr>
        <p:spPr>
          <a:xfrm>
            <a:off x="6771354" y="5503499"/>
            <a:ext cx="5420643"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DAX Measures Used :</a:t>
            </a:r>
            <a:br>
              <a:rPr lang="en-IN" dirty="0"/>
            </a:br>
            <a:r>
              <a:rPr lang="en-IN" dirty="0">
                <a:latin typeface="Times New Roman" panose="02020603050405020304" pitchFamily="18" charset="0"/>
                <a:cs typeface="Times New Roman" panose="02020603050405020304" pitchFamily="18" charset="0"/>
              </a:rPr>
              <a:t>Net Workforce Change</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Turnover risk</a:t>
            </a:r>
          </a:p>
          <a:p>
            <a:r>
              <a:rPr lang="en-IN" sz="1800" dirty="0">
                <a:latin typeface="Times New Roman" panose="02020603050405020304" pitchFamily="18" charset="0"/>
                <a:cs typeface="Times New Roman" panose="02020603050405020304" pitchFamily="18" charset="0"/>
              </a:rPr>
              <a:t>Average tenure by role </a:t>
            </a:r>
          </a:p>
        </p:txBody>
      </p:sp>
    </p:spTree>
    <p:extLst>
      <p:ext uri="{BB962C8B-B14F-4D97-AF65-F5344CB8AC3E}">
        <p14:creationId xmlns:p14="http://schemas.microsoft.com/office/powerpoint/2010/main" val="3987953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436C4F-5D6C-BF75-C70F-EB479E16A40F}"/>
              </a:ext>
            </a:extLst>
          </p:cNvPr>
          <p:cNvSpPr txBox="1"/>
          <p:nvPr/>
        </p:nvSpPr>
        <p:spPr>
          <a:xfrm>
            <a:off x="1679330" y="0"/>
            <a:ext cx="528417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Key Takeaways and Conclusion</a:t>
            </a:r>
          </a:p>
        </p:txBody>
      </p:sp>
      <p:pic>
        <p:nvPicPr>
          <p:cNvPr id="4" name="Picture 3">
            <a:extLst>
              <a:ext uri="{FF2B5EF4-FFF2-40B4-BE49-F238E27FC236}">
                <a16:creationId xmlns:a16="http://schemas.microsoft.com/office/drawing/2014/main" id="{BA0B447B-A88B-7BE5-4242-4E4187A57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4875" y="102396"/>
            <a:ext cx="2800741" cy="3207732"/>
          </a:xfrm>
          <a:prstGeom prst="rect">
            <a:avLst/>
          </a:prstGeom>
        </p:spPr>
      </p:pic>
      <p:sp>
        <p:nvSpPr>
          <p:cNvPr id="5" name="Rectangle 1">
            <a:extLst>
              <a:ext uri="{FF2B5EF4-FFF2-40B4-BE49-F238E27FC236}">
                <a16:creationId xmlns:a16="http://schemas.microsoft.com/office/drawing/2014/main" id="{1AAB50A1-5C91-4049-54EE-05B783A2E303}"/>
              </a:ext>
            </a:extLst>
          </p:cNvPr>
          <p:cNvSpPr>
            <a:spLocks noChangeArrowheads="1"/>
          </p:cNvSpPr>
          <p:nvPr/>
        </p:nvSpPr>
        <p:spPr bwMode="auto">
          <a:xfrm>
            <a:off x="1679330" y="523220"/>
            <a:ext cx="7354942" cy="107721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organization shows a balanced age distribution but faces gaps in generational diversity in certain roles.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Departments with lower diversity indices highlight areas for inclusion-focused recruitment and retention efforts. </a:t>
            </a:r>
          </a:p>
        </p:txBody>
      </p:sp>
      <p:sp>
        <p:nvSpPr>
          <p:cNvPr id="6" name="Rectangle 2">
            <a:extLst>
              <a:ext uri="{FF2B5EF4-FFF2-40B4-BE49-F238E27FC236}">
                <a16:creationId xmlns:a16="http://schemas.microsoft.com/office/drawing/2014/main" id="{A76C7625-5D96-4ED7-6268-DBDC9E58CDC5}"/>
              </a:ext>
            </a:extLst>
          </p:cNvPr>
          <p:cNvSpPr>
            <a:spLocks noChangeArrowheads="1"/>
          </p:cNvSpPr>
          <p:nvPr/>
        </p:nvSpPr>
        <p:spPr bwMode="auto">
          <a:xfrm>
            <a:off x="734248" y="1828075"/>
            <a:ext cx="7354943" cy="1815882"/>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programs demonstrate varied impacts, with high training hours not always correlating with higher performance, signaling a need for more targeted skill development.</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Departments with significant skill gaps but improving training trends indicate potential future improvements</a:t>
            </a: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productivity and satisfaction.</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requiring training report higher satisfaction, showcasing the positive psychological impact of organizational investment. </a:t>
            </a:r>
          </a:p>
        </p:txBody>
      </p:sp>
      <p:sp>
        <p:nvSpPr>
          <p:cNvPr id="7" name="Rectangle 3">
            <a:extLst>
              <a:ext uri="{FF2B5EF4-FFF2-40B4-BE49-F238E27FC236}">
                <a16:creationId xmlns:a16="http://schemas.microsoft.com/office/drawing/2014/main" id="{EB37D41E-4567-1F7D-600F-A83F870A2717}"/>
              </a:ext>
            </a:extLst>
          </p:cNvPr>
          <p:cNvSpPr>
            <a:spLocks noChangeArrowheads="1"/>
          </p:cNvSpPr>
          <p:nvPr/>
        </p:nvSpPr>
        <p:spPr bwMode="auto">
          <a:xfrm>
            <a:off x="1679330" y="3831957"/>
            <a:ext cx="10336288" cy="1077218"/>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Salary disparities are evident, with the first quartile contributing only 15% of the total salary pool, highlighting potential income inequality.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with over 10 years of tenure show relatively lower average salaries despite long service, which could indicate stagnation or underappreciation. </a:t>
            </a:r>
          </a:p>
        </p:txBody>
      </p:sp>
      <p:sp>
        <p:nvSpPr>
          <p:cNvPr id="8" name="Rectangle 4">
            <a:extLst>
              <a:ext uri="{FF2B5EF4-FFF2-40B4-BE49-F238E27FC236}">
                <a16:creationId xmlns:a16="http://schemas.microsoft.com/office/drawing/2014/main" id="{44781089-ED62-3778-B488-40C56077B0BC}"/>
              </a:ext>
            </a:extLst>
          </p:cNvPr>
          <p:cNvSpPr>
            <a:spLocks noChangeArrowheads="1"/>
          </p:cNvSpPr>
          <p:nvPr/>
        </p:nvSpPr>
        <p:spPr bwMode="auto">
          <a:xfrm>
            <a:off x="734248" y="5097175"/>
            <a:ext cx="9537193" cy="1323439"/>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Roles with high turnover, such as Financial Analysts, require immediate retention strategies, possibly through enhanced engagement and compensation packages.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Stable workforce trends indicate consistent hiring practices but may mask underlying turnover risks in critical roles.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Engagement scores strongly correlate with retention, </a:t>
            </a:r>
          </a:p>
        </p:txBody>
      </p:sp>
    </p:spTree>
    <p:extLst>
      <p:ext uri="{BB962C8B-B14F-4D97-AF65-F5344CB8AC3E}">
        <p14:creationId xmlns:p14="http://schemas.microsoft.com/office/powerpoint/2010/main" val="4868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4CE9-3692-A4B4-D6A0-5A4EC25DF39C}"/>
              </a:ext>
            </a:extLst>
          </p:cNvPr>
          <p:cNvSpPr>
            <a:spLocks noGrp="1"/>
          </p:cNvSpPr>
          <p:nvPr>
            <p:ph type="ctrTitle"/>
          </p:nvPr>
        </p:nvSpPr>
        <p:spPr>
          <a:xfrm>
            <a:off x="2262554" y="1850619"/>
            <a:ext cx="9515961" cy="1006882"/>
          </a:xfrm>
        </p:spPr>
        <p:txBody>
          <a:bodyPr>
            <a:normAutofit fontScale="90000"/>
          </a:bodyPr>
          <a:lstStyle/>
          <a:p>
            <a:r>
              <a:rPr lang="en-US" sz="4800" b="1" dirty="0">
                <a:latin typeface="Times New Roman" panose="02020603050405020304" pitchFamily="18" charset="0"/>
                <a:cs typeface="Times New Roman" panose="02020603050405020304" pitchFamily="18" charset="0"/>
              </a:rPr>
              <a:t>HR Analytics Dashboard and Insights</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CA4C34-A849-DF34-8CBC-63F9A0206EB3}"/>
              </a:ext>
            </a:extLst>
          </p:cNvPr>
          <p:cNvSpPr>
            <a:spLocks noGrp="1"/>
          </p:cNvSpPr>
          <p:nvPr>
            <p:ph type="subTitle" idx="1"/>
          </p:nvPr>
        </p:nvSpPr>
        <p:spPr>
          <a:xfrm>
            <a:off x="4808455" y="2857501"/>
            <a:ext cx="6987645" cy="571499"/>
          </a:xfrm>
        </p:spPr>
        <p:txBody>
          <a:bodyPr>
            <a:normAutofit/>
          </a:bodyPr>
          <a:lstStyle/>
          <a:p>
            <a:r>
              <a:rPr lang="en-US" sz="2400" dirty="0">
                <a:solidFill>
                  <a:srgbClr val="339933"/>
                </a:solidFill>
                <a:latin typeface="Times New Roman" panose="02020603050405020304" pitchFamily="18" charset="0"/>
                <a:cs typeface="Times New Roman" panose="02020603050405020304" pitchFamily="18" charset="0"/>
              </a:rPr>
              <a:t>A Comprehensive Overview of Workforce Dynamics</a:t>
            </a:r>
            <a:endParaRPr lang="en-IN" sz="2400" dirty="0">
              <a:solidFill>
                <a:srgbClr val="33993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5D8422A-66A2-441D-72F0-7574A5C1B4BA}"/>
              </a:ext>
            </a:extLst>
          </p:cNvPr>
          <p:cNvSpPr txBox="1"/>
          <p:nvPr/>
        </p:nvSpPr>
        <p:spPr>
          <a:xfrm>
            <a:off x="5187461" y="3429000"/>
            <a:ext cx="3305908" cy="1631216"/>
          </a:xfrm>
          <a:prstGeom prst="rect">
            <a:avLst/>
          </a:prstGeom>
          <a:noFill/>
        </p:spPr>
        <p:txBody>
          <a:bodyPr wrap="square" rtlCol="0">
            <a:spAutoFit/>
          </a:bodyPr>
          <a:lstStyle/>
          <a:p>
            <a:r>
              <a:rPr lang="en-IN" sz="2000" dirty="0">
                <a:solidFill>
                  <a:schemeClr val="accent3">
                    <a:lumMod val="75000"/>
                  </a:schemeClr>
                </a:solidFill>
                <a:latin typeface="Times New Roman" panose="02020603050405020304" pitchFamily="18" charset="0"/>
                <a:cs typeface="Times New Roman" panose="02020603050405020304" pitchFamily="18" charset="0"/>
              </a:rPr>
              <a:t>Team Members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Priyanshu Ghosh</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Nandini</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Srusthi</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Sai Raghu</a:t>
            </a:r>
          </a:p>
        </p:txBody>
      </p:sp>
      <p:sp>
        <p:nvSpPr>
          <p:cNvPr id="5" name="TextBox 4">
            <a:extLst>
              <a:ext uri="{FF2B5EF4-FFF2-40B4-BE49-F238E27FC236}">
                <a16:creationId xmlns:a16="http://schemas.microsoft.com/office/drawing/2014/main" id="{D1373A8C-A71E-40B9-9E77-243234ABF0D1}"/>
              </a:ext>
            </a:extLst>
          </p:cNvPr>
          <p:cNvSpPr txBox="1"/>
          <p:nvPr/>
        </p:nvSpPr>
        <p:spPr>
          <a:xfrm>
            <a:off x="8827477" y="96715"/>
            <a:ext cx="313006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Miles Private Limited </a:t>
            </a:r>
          </a:p>
        </p:txBody>
      </p:sp>
      <p:pic>
        <p:nvPicPr>
          <p:cNvPr id="9" name="Graphic 8" descr="Eye">
            <a:extLst>
              <a:ext uri="{FF2B5EF4-FFF2-40B4-BE49-F238E27FC236}">
                <a16:creationId xmlns:a16="http://schemas.microsoft.com/office/drawing/2014/main" id="{CDBA14C1-B28A-942A-278C-A64E2DF7D4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36169" y="-160430"/>
            <a:ext cx="914400" cy="914400"/>
          </a:xfrm>
          <a:prstGeom prst="rect">
            <a:avLst/>
          </a:prstGeom>
        </p:spPr>
      </p:pic>
    </p:spTree>
    <p:extLst>
      <p:ext uri="{BB962C8B-B14F-4D97-AF65-F5344CB8AC3E}">
        <p14:creationId xmlns:p14="http://schemas.microsoft.com/office/powerpoint/2010/main" val="53575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D2D2B9-FBBF-4517-5332-3A02CBC8D45C}"/>
              </a:ext>
            </a:extLst>
          </p:cNvPr>
          <p:cNvSpPr txBox="1"/>
          <p:nvPr/>
        </p:nvSpPr>
        <p:spPr>
          <a:xfrm>
            <a:off x="1511691" y="503311"/>
            <a:ext cx="4492869"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Dataset and Highlights </a:t>
            </a:r>
          </a:p>
        </p:txBody>
      </p:sp>
      <p:pic>
        <p:nvPicPr>
          <p:cNvPr id="6" name="Picture 5">
            <a:extLst>
              <a:ext uri="{FF2B5EF4-FFF2-40B4-BE49-F238E27FC236}">
                <a16:creationId xmlns:a16="http://schemas.microsoft.com/office/drawing/2014/main" id="{AEFACCB6-481B-A812-18ED-FE1917A09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2435" y="241885"/>
            <a:ext cx="5432880" cy="2527051"/>
          </a:xfrm>
          <a:prstGeom prst="rect">
            <a:avLst/>
          </a:prstGeom>
          <a:ln>
            <a:solidFill>
              <a:schemeClr val="tx1"/>
            </a:solidFill>
          </a:ln>
        </p:spPr>
      </p:pic>
      <p:sp>
        <p:nvSpPr>
          <p:cNvPr id="7" name="TextBox 6">
            <a:extLst>
              <a:ext uri="{FF2B5EF4-FFF2-40B4-BE49-F238E27FC236}">
                <a16:creationId xmlns:a16="http://schemas.microsoft.com/office/drawing/2014/main" id="{988BD4CD-1619-702E-7330-805EF5679E11}"/>
              </a:ext>
            </a:extLst>
          </p:cNvPr>
          <p:cNvSpPr txBox="1"/>
          <p:nvPr/>
        </p:nvSpPr>
        <p:spPr>
          <a:xfrm>
            <a:off x="8273945" y="2768936"/>
            <a:ext cx="1529860" cy="307777"/>
          </a:xfrm>
          <a:prstGeom prst="rect">
            <a:avLst/>
          </a:prstGeom>
          <a:noFill/>
        </p:spPr>
        <p:txBody>
          <a:bodyPr wrap="square" rtlCol="0">
            <a:spAutoFit/>
          </a:bodyPr>
          <a:lstStyle/>
          <a:p>
            <a:r>
              <a:rPr lang="en-IN" sz="1400" i="1" dirty="0">
                <a:latin typeface="Times New Roman" panose="02020603050405020304" pitchFamily="18" charset="0"/>
                <a:cs typeface="Times New Roman" panose="02020603050405020304" pitchFamily="18" charset="0"/>
              </a:rPr>
              <a:t>employee dataset </a:t>
            </a:r>
          </a:p>
        </p:txBody>
      </p:sp>
      <p:sp>
        <p:nvSpPr>
          <p:cNvPr id="8" name="TextBox 7">
            <a:extLst>
              <a:ext uri="{FF2B5EF4-FFF2-40B4-BE49-F238E27FC236}">
                <a16:creationId xmlns:a16="http://schemas.microsoft.com/office/drawing/2014/main" id="{C14AFE1A-0B58-0E83-0944-6AA7E1444784}"/>
              </a:ext>
            </a:extLst>
          </p:cNvPr>
          <p:cNvSpPr txBox="1"/>
          <p:nvPr/>
        </p:nvSpPr>
        <p:spPr>
          <a:xfrm>
            <a:off x="1511691" y="1197633"/>
            <a:ext cx="3700389" cy="523220"/>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Dataset Contains 15 columns and 15000 rows</a:t>
            </a:r>
          </a:p>
          <a:p>
            <a:r>
              <a:rPr lang="en-IN" sz="1400" b="1" dirty="0">
                <a:latin typeface="Times New Roman" panose="02020603050405020304" pitchFamily="18" charset="0"/>
                <a:cs typeface="Times New Roman" panose="02020603050405020304" pitchFamily="18" charset="0"/>
              </a:rPr>
              <a:t>Tool Used : </a:t>
            </a:r>
            <a:r>
              <a:rPr lang="en-IN" sz="1400" b="1" dirty="0">
                <a:solidFill>
                  <a:srgbClr val="FFC000"/>
                </a:solidFill>
                <a:highlight>
                  <a:srgbClr val="000000"/>
                </a:highlight>
                <a:latin typeface="Times New Roman" panose="02020603050405020304" pitchFamily="18" charset="0"/>
                <a:cs typeface="Times New Roman" panose="02020603050405020304" pitchFamily="18" charset="0"/>
              </a:rPr>
              <a:t>Power Bi</a:t>
            </a:r>
          </a:p>
        </p:txBody>
      </p:sp>
      <p:sp>
        <p:nvSpPr>
          <p:cNvPr id="13" name="TextBox 12">
            <a:extLst>
              <a:ext uri="{FF2B5EF4-FFF2-40B4-BE49-F238E27FC236}">
                <a16:creationId xmlns:a16="http://schemas.microsoft.com/office/drawing/2014/main" id="{FE8FAB09-995B-E439-35B2-D64EDE2B82B3}"/>
              </a:ext>
            </a:extLst>
          </p:cNvPr>
          <p:cNvSpPr txBox="1"/>
          <p:nvPr/>
        </p:nvSpPr>
        <p:spPr>
          <a:xfrm>
            <a:off x="1257096" y="3259416"/>
            <a:ext cx="8885037" cy="2677656"/>
          </a:xfrm>
          <a:prstGeom prst="rect">
            <a:avLst/>
          </a:prstGeom>
          <a:noFill/>
        </p:spPr>
        <p:txBody>
          <a:bodyPr wrap="square" rtlCol="0">
            <a:spAutoFit/>
          </a:bodyPr>
          <a:lstStyle/>
          <a:p>
            <a:pPr lvl="1" defTabSz="914400"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Employee_ID</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unique identifier for each employee, ensuring we can track individual data points.</a:t>
            </a:r>
          </a:p>
          <a:p>
            <a:pPr lvl="1" defTabSz="914400"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Department and Job_Role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columns help us understand workforce distribution across teams and specific roles.</a:t>
            </a:r>
          </a:p>
          <a:p>
            <a:pPr lvl="1" defTabSz="914400"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 Gender, and Tenure_Years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Critical demographic details that allow us to analyze diversity, experience, and retention trends.</a:t>
            </a:r>
          </a:p>
          <a:p>
            <a:pPr lvl="1" defTabSz="914400"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Date_of_Joining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helps us identify hiring patterns over time.</a:t>
            </a:r>
          </a:p>
          <a:p>
            <a:pPr lvl="1" defTabSz="914400"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Salary and Performance_Rating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metrics provide insights into compensation and individual contributions.</a:t>
            </a:r>
          </a:p>
          <a:p>
            <a:pPr lvl="1" defTabSz="914400"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Training_Hours and Training_Need</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reflect skill development efforts and areas where additional training might be required.</a:t>
            </a:r>
          </a:p>
          <a:p>
            <a:pPr lvl="1" defTabSz="914400"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Engagement_Score and Satisfaction_Score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Two essential measures of employee morale and productivity.</a:t>
            </a:r>
          </a:p>
          <a:p>
            <a:pPr lvl="1" defTabSz="914400"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Turnover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indicates whether an employee has left the company, a key metric for analyzing retention. </a:t>
            </a:r>
          </a:p>
          <a:p>
            <a:endParaRPr lang="en-IN" sz="1400" dirty="0"/>
          </a:p>
        </p:txBody>
      </p:sp>
    </p:spTree>
    <p:extLst>
      <p:ext uri="{BB962C8B-B14F-4D97-AF65-F5344CB8AC3E}">
        <p14:creationId xmlns:p14="http://schemas.microsoft.com/office/powerpoint/2010/main" val="368817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ge Distribution ,Gender ,Overall Employees ,textbox ,Employees per Department ,Turnover percentage ,textbox ,Average Age ,Average Salary ,Joining Trend By Roles ,Tenure Impact on Performanc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Workforce Demographics &amp; Diversity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64120-E085-BF7D-4813-506B8D002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6409" y="720969"/>
            <a:ext cx="4183087" cy="2450698"/>
          </a:xfrm>
          <a:prstGeom prst="rect">
            <a:avLst/>
          </a:prstGeom>
        </p:spPr>
      </p:pic>
      <p:sp>
        <p:nvSpPr>
          <p:cNvPr id="4" name="TextBox 3">
            <a:extLst>
              <a:ext uri="{FF2B5EF4-FFF2-40B4-BE49-F238E27FC236}">
                <a16:creationId xmlns:a16="http://schemas.microsoft.com/office/drawing/2014/main" id="{E7D6AA31-2304-52FF-F47E-AD82EB080C7D}"/>
              </a:ext>
            </a:extLst>
          </p:cNvPr>
          <p:cNvSpPr txBox="1"/>
          <p:nvPr/>
        </p:nvSpPr>
        <p:spPr>
          <a:xfrm>
            <a:off x="1589392" y="1544994"/>
            <a:ext cx="5349240" cy="830997"/>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10</a:t>
            </a:r>
            <a:r>
              <a:rPr lang="en-US" sz="1600" dirty="0">
                <a:latin typeface="Times New Roman" panose="02020603050405020304" pitchFamily="18" charset="0"/>
                <a:cs typeface="Times New Roman" panose="02020603050405020304" pitchFamily="18" charset="0"/>
              </a:rPr>
              <a:t> years of building a diverse and dynamic workforce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a total of </a:t>
            </a:r>
            <a:r>
              <a:rPr lang="en-US" sz="1600" b="1" dirty="0">
                <a:latin typeface="Times New Roman" panose="02020603050405020304" pitchFamily="18" charset="0"/>
                <a:cs typeface="Times New Roman" panose="02020603050405020304" pitchFamily="18" charset="0"/>
              </a:rPr>
              <a:t>15000</a:t>
            </a:r>
            <a:r>
              <a:rPr lang="en-US" sz="1600" dirty="0">
                <a:latin typeface="Times New Roman" panose="02020603050405020304" pitchFamily="18" charset="0"/>
                <a:cs typeface="Times New Roman" panose="02020603050405020304" pitchFamily="18" charset="0"/>
              </a:rPr>
              <a:t> Employee.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Average Age is </a:t>
            </a:r>
            <a:r>
              <a:rPr lang="en-US" sz="1600" b="1" dirty="0">
                <a:latin typeface="Times New Roman" panose="02020603050405020304" pitchFamily="18" charset="0"/>
                <a:cs typeface="Times New Roman" panose="02020603050405020304" pitchFamily="18" charset="0"/>
              </a:rPr>
              <a:t>41 </a:t>
            </a:r>
            <a:endParaRPr lang="en-IN" sz="1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367AFB9-98A2-1BB5-E5D5-D7556ED31E7D}"/>
              </a:ext>
            </a:extLst>
          </p:cNvPr>
          <p:cNvSpPr txBox="1"/>
          <p:nvPr/>
        </p:nvSpPr>
        <p:spPr>
          <a:xfrm>
            <a:off x="1589393" y="192024"/>
            <a:ext cx="6197016" cy="1077218"/>
          </a:xfrm>
          <a:prstGeom prst="rect">
            <a:avLst/>
          </a:prstGeom>
          <a:noFill/>
        </p:spPr>
        <p:txBody>
          <a:bodyPr wrap="square" rtlCol="0">
            <a:spAutoFit/>
          </a:bodyPr>
          <a:lstStyle/>
          <a:p>
            <a:r>
              <a:rPr lang="en-IN" sz="3200" dirty="0">
                <a:solidFill>
                  <a:schemeClr val="accent2">
                    <a:lumMod val="50000"/>
                  </a:schemeClr>
                </a:solidFill>
                <a:latin typeface="Times New Roman" panose="02020603050405020304" pitchFamily="18" charset="0"/>
                <a:cs typeface="Times New Roman" panose="02020603050405020304" pitchFamily="18" charset="0"/>
              </a:rPr>
              <a:t>Insights And Analysis [Workforce demographics and diversity]</a:t>
            </a:r>
          </a:p>
        </p:txBody>
      </p:sp>
      <p:sp>
        <p:nvSpPr>
          <p:cNvPr id="6" name="TextBox 5">
            <a:extLst>
              <a:ext uri="{FF2B5EF4-FFF2-40B4-BE49-F238E27FC236}">
                <a16:creationId xmlns:a16="http://schemas.microsoft.com/office/drawing/2014/main" id="{EE5B1C89-830E-5A52-85BA-F19AD83A8706}"/>
              </a:ext>
            </a:extLst>
          </p:cNvPr>
          <p:cNvSpPr txBox="1"/>
          <p:nvPr/>
        </p:nvSpPr>
        <p:spPr>
          <a:xfrm>
            <a:off x="1589392" y="2390482"/>
            <a:ext cx="5926975" cy="235823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Correlation Between Tenure and Performance</a:t>
            </a:r>
            <a:r>
              <a:rPr lang="en-US" sz="1600" dirty="0">
                <a:latin typeface="Times New Roman" panose="02020603050405020304" pitchFamily="18" charset="0"/>
                <a:cs typeface="Times New Roman" panose="02020603050405020304" pitchFamily="18" charset="0"/>
              </a:rPr>
              <a:t>: The plot reveals how employee performance ratings vary with tenure, highlighting whether longer tenure correlates with higher or stable performance levels</a:t>
            </a:r>
          </a:p>
          <a:p>
            <a:r>
              <a:rPr lang="en-IN" sz="1600" b="1" dirty="0">
                <a:latin typeface="Times New Roman" panose="02020603050405020304" pitchFamily="18" charset="0"/>
                <a:cs typeface="Times New Roman" panose="02020603050405020304" pitchFamily="18" charset="0"/>
              </a:rPr>
              <a:t>Generational and Experience Dynamics</a:t>
            </a:r>
            <a:r>
              <a:rPr lang="en-US" sz="1600" dirty="0">
                <a:latin typeface="Times New Roman" panose="02020603050405020304" pitchFamily="18" charset="0"/>
                <a:cs typeface="Times New Roman" panose="02020603050405020304" pitchFamily="18" charset="0"/>
              </a:rPr>
              <a:t>:For instance, mid-career employees might show the highest performance due to a balance of experience and motivation, whereas early-career or late-career employees could display more variability based on learning curves or retirement approaches.</a:t>
            </a:r>
          </a:p>
        </p:txBody>
      </p:sp>
      <p:sp>
        <p:nvSpPr>
          <p:cNvPr id="7" name="TextBox 6">
            <a:extLst>
              <a:ext uri="{FF2B5EF4-FFF2-40B4-BE49-F238E27FC236}">
                <a16:creationId xmlns:a16="http://schemas.microsoft.com/office/drawing/2014/main" id="{C205111F-7380-51CE-487D-5B84016039A3}"/>
              </a:ext>
            </a:extLst>
          </p:cNvPr>
          <p:cNvSpPr txBox="1"/>
          <p:nvPr/>
        </p:nvSpPr>
        <p:spPr>
          <a:xfrm>
            <a:off x="1589392" y="4748716"/>
            <a:ext cx="10380104" cy="107721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Hiring Patterns Across Roles</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revealing trends like increased demand for specific roles due to organizational growth or shifts in business priorities.</a:t>
            </a:r>
          </a:p>
          <a:p>
            <a:r>
              <a:rPr lang="en-US" sz="1600" b="1" dirty="0">
                <a:latin typeface="Times New Roman" panose="02020603050405020304" pitchFamily="18" charset="0"/>
                <a:cs typeface="Times New Roman" panose="02020603050405020304" pitchFamily="18" charset="0"/>
              </a:rPr>
              <a:t>Performance Peaks at Certain Career Stages: </a:t>
            </a:r>
            <a:r>
              <a:rPr lang="en-US" sz="1600" dirty="0">
                <a:latin typeface="Times New Roman" panose="02020603050405020304" pitchFamily="18" charset="0"/>
                <a:cs typeface="Times New Roman" panose="02020603050405020304" pitchFamily="18" charset="0"/>
              </a:rPr>
              <a:t>older employees with longer tenure could either demonstrate consistent high performance or experience burnout or disengagement.</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03CDF18-7740-CDCD-7357-638C0F5E3E79}"/>
              </a:ext>
            </a:extLst>
          </p:cNvPr>
          <p:cNvSpPr txBox="1"/>
          <p:nvPr/>
        </p:nvSpPr>
        <p:spPr>
          <a:xfrm>
            <a:off x="9050802" y="5725199"/>
            <a:ext cx="3141198" cy="61555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DAX Measures Used :</a:t>
            </a:r>
            <a:br>
              <a:rPr lang="en-IN" dirty="0"/>
            </a:br>
            <a:r>
              <a:rPr lang="en-IN" sz="1600" dirty="0">
                <a:latin typeface="Times New Roman" panose="02020603050405020304" pitchFamily="18" charset="0"/>
                <a:cs typeface="Times New Roman" panose="02020603050405020304" pitchFamily="18" charset="0"/>
              </a:rPr>
              <a:t>Turnover Percent</a:t>
            </a:r>
          </a:p>
        </p:txBody>
      </p:sp>
    </p:spTree>
    <p:extLst>
      <p:ext uri="{BB962C8B-B14F-4D97-AF65-F5344CB8AC3E}">
        <p14:creationId xmlns:p14="http://schemas.microsoft.com/office/powerpoint/2010/main" val="176497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nvested Training Hour ,Training Needed ,Total Training Hour ,Training vs. Performance Impact  ,Skill Gap ,Training Trends Over Time ,shape ,Gender ,Tenure Impact on Satisfaction ,Performance vs. Training Hour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Skills, Training, and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8FCFB2-EA75-9439-5DA2-2923C814168C}"/>
              </a:ext>
            </a:extLst>
          </p:cNvPr>
          <p:cNvSpPr txBox="1"/>
          <p:nvPr/>
        </p:nvSpPr>
        <p:spPr>
          <a:xfrm>
            <a:off x="1562833" y="0"/>
            <a:ext cx="9937506" cy="523220"/>
          </a:xfrm>
          <a:prstGeom prst="rect">
            <a:avLst/>
          </a:prstGeom>
          <a:noFill/>
        </p:spPr>
        <p:txBody>
          <a:bodyPr wrap="square">
            <a:spAutoFit/>
          </a:bodyPr>
          <a:lstStyle/>
          <a:p>
            <a:r>
              <a:rPr lang="en-IN" sz="2800" dirty="0">
                <a:solidFill>
                  <a:schemeClr val="accent2">
                    <a:lumMod val="50000"/>
                  </a:schemeClr>
                </a:solidFill>
                <a:latin typeface="Times New Roman" panose="02020603050405020304" pitchFamily="18" charset="0"/>
                <a:cs typeface="Times New Roman" panose="02020603050405020304" pitchFamily="18" charset="0"/>
              </a:rPr>
              <a:t>Insights And Analysis [Skills, Training, and Development]</a:t>
            </a:r>
          </a:p>
        </p:txBody>
      </p:sp>
      <p:pic>
        <p:nvPicPr>
          <p:cNvPr id="5" name="Picture 4">
            <a:extLst>
              <a:ext uri="{FF2B5EF4-FFF2-40B4-BE49-F238E27FC236}">
                <a16:creationId xmlns:a16="http://schemas.microsoft.com/office/drawing/2014/main" id="{68396F4D-6A6D-CFBE-44DE-211F1F2F4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05908"/>
            <a:ext cx="3238952" cy="2333951"/>
          </a:xfrm>
          <a:prstGeom prst="rect">
            <a:avLst/>
          </a:prstGeom>
        </p:spPr>
      </p:pic>
      <p:sp>
        <p:nvSpPr>
          <p:cNvPr id="6" name="TextBox 5">
            <a:extLst>
              <a:ext uri="{FF2B5EF4-FFF2-40B4-BE49-F238E27FC236}">
                <a16:creationId xmlns:a16="http://schemas.microsoft.com/office/drawing/2014/main" id="{E147AD72-E52A-3D9F-21E1-59A45D9907BC}"/>
              </a:ext>
            </a:extLst>
          </p:cNvPr>
          <p:cNvSpPr txBox="1"/>
          <p:nvPr/>
        </p:nvSpPr>
        <p:spPr>
          <a:xfrm>
            <a:off x="1562833" y="523220"/>
            <a:ext cx="6559061"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Around 50% Employee need the training</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Total training hours provided by the Company is 412K</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27+ hrs of average training per person </a:t>
            </a:r>
          </a:p>
        </p:txBody>
      </p:sp>
      <p:sp>
        <p:nvSpPr>
          <p:cNvPr id="7" name="TextBox 6">
            <a:extLst>
              <a:ext uri="{FF2B5EF4-FFF2-40B4-BE49-F238E27FC236}">
                <a16:creationId xmlns:a16="http://schemas.microsoft.com/office/drawing/2014/main" id="{D7851A1C-8BE7-79BA-40FB-502C0C7E062F}"/>
              </a:ext>
            </a:extLst>
          </p:cNvPr>
          <p:cNvSpPr txBox="1"/>
          <p:nvPr/>
        </p:nvSpPr>
        <p:spPr>
          <a:xfrm>
            <a:off x="1562833" y="1402571"/>
            <a:ext cx="10407162" cy="156966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Training Hours vs. Performance Impact: </a:t>
            </a:r>
            <a:r>
              <a:rPr lang="en-US" sz="1600" dirty="0">
                <a:latin typeface="Times New Roman" panose="02020603050405020304" pitchFamily="18" charset="0"/>
                <a:cs typeface="Times New Roman" panose="02020603050405020304" pitchFamily="18" charset="0"/>
              </a:rPr>
              <a:t>Employees with higher training hours tend to have better performance ratings.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Focus training efforts on employees with low performance scores to uplift overall productivity</a:t>
            </a:r>
          </a:p>
          <a:p>
            <a:endParaRPr lang="en-US" sz="1600" dirty="0">
              <a:latin typeface="Times New Roman" panose="02020603050405020304" pitchFamily="18" charset="0"/>
              <a:cs typeface="Times New Roman" panose="02020603050405020304" pitchFamily="18" charset="0"/>
            </a:endParaRPr>
          </a:p>
          <a:p>
            <a:r>
              <a:rPr lang="en-US" sz="1600" i="1" dirty="0">
                <a:solidFill>
                  <a:schemeClr val="accent2">
                    <a:lumMod val="75000"/>
                  </a:schemeClr>
                </a:solidFill>
                <a:latin typeface="Times New Roman" panose="02020603050405020304" pitchFamily="18" charset="0"/>
                <a:cs typeface="Times New Roman" panose="02020603050405020304" pitchFamily="18" charset="0"/>
              </a:rPr>
              <a:t>performance vs training in the highest training shows low performance rating</a:t>
            </a:r>
          </a:p>
          <a:p>
            <a:r>
              <a:rPr lang="en-US" sz="1600" b="1" dirty="0">
                <a:latin typeface="Times New Roman" panose="02020603050405020304" pitchFamily="18" charset="0"/>
                <a:cs typeface="Times New Roman" panose="02020603050405020304" pitchFamily="18" charset="0"/>
              </a:rPr>
              <a:t>Training Effectiveness Issues</a:t>
            </a:r>
            <a:r>
              <a:rPr lang="en-US" sz="1600" dirty="0">
                <a:latin typeface="Times New Roman" panose="02020603050405020304" pitchFamily="18" charset="0"/>
                <a:cs typeface="Times New Roman" panose="02020603050405020304" pitchFamily="18" charset="0"/>
              </a:rPr>
              <a:t>: The training content or methods may not be adequately addressing the employees</a:t>
            </a:r>
          </a:p>
          <a:p>
            <a:r>
              <a:rPr lang="en-US" sz="1600" b="1" dirty="0">
                <a:latin typeface="Times New Roman" panose="02020603050405020304" pitchFamily="18" charset="0"/>
                <a:cs typeface="Times New Roman" panose="02020603050405020304" pitchFamily="18" charset="0"/>
              </a:rPr>
              <a:t>Overtraining Fatigue</a:t>
            </a:r>
            <a:r>
              <a:rPr lang="en-US" sz="1600" dirty="0">
                <a:latin typeface="Times New Roman" panose="02020603050405020304" pitchFamily="18" charset="0"/>
                <a:cs typeface="Times New Roman" panose="02020603050405020304" pitchFamily="18" charset="0"/>
              </a:rPr>
              <a:t>: Excessive training hours could lead to burnout or diminished productivity</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8E31DC1-A6C2-DC3A-CBEB-DA7D868E33BB}"/>
              </a:ext>
            </a:extLst>
          </p:cNvPr>
          <p:cNvSpPr txBox="1"/>
          <p:nvPr/>
        </p:nvSpPr>
        <p:spPr>
          <a:xfrm>
            <a:off x="3499338" y="3090446"/>
            <a:ext cx="8470657" cy="2062103"/>
          </a:xfrm>
          <a:prstGeom prst="rect">
            <a:avLst/>
          </a:prstGeom>
          <a:noFill/>
        </p:spPr>
        <p:txBody>
          <a:bodyPr wrap="square" rtlCol="0">
            <a:spAutoFit/>
          </a:bodyPr>
          <a:lstStyle/>
          <a:p>
            <a:r>
              <a:rPr lang="en-US" sz="1600" i="1" dirty="0">
                <a:solidFill>
                  <a:schemeClr val="accent2">
                    <a:lumMod val="75000"/>
                  </a:schemeClr>
                </a:solidFill>
                <a:latin typeface="Times New Roman" panose="02020603050405020304" pitchFamily="18" charset="0"/>
                <a:cs typeface="Times New Roman" panose="02020603050405020304" pitchFamily="18" charset="0"/>
              </a:rPr>
              <a:t>high skill gap but increase in training trends</a:t>
            </a:r>
          </a:p>
          <a:p>
            <a:r>
              <a:rPr lang="en-US" sz="1600" dirty="0">
                <a:latin typeface="Times New Roman" panose="02020603050405020304" pitchFamily="18" charset="0"/>
                <a:cs typeface="Times New Roman" panose="02020603050405020304" pitchFamily="18" charset="0"/>
              </a:rPr>
              <a:t>The organization recognizes the skill gap and is actively addressing it through increased training efforts</a:t>
            </a:r>
          </a:p>
          <a:p>
            <a:r>
              <a:rPr lang="en-US" sz="1600" b="1" dirty="0">
                <a:latin typeface="Times New Roman" panose="02020603050405020304" pitchFamily="18" charset="0"/>
                <a:cs typeface="Times New Roman" panose="02020603050405020304" pitchFamily="18" charset="0"/>
              </a:rPr>
              <a:t>Increased Satisfaction with Training Needs</a:t>
            </a:r>
            <a:r>
              <a:rPr lang="en-US" sz="1600" dirty="0">
                <a:latin typeface="Times New Roman" panose="02020603050405020304" pitchFamily="18" charset="0"/>
                <a:cs typeface="Times New Roman" panose="02020603050405020304" pitchFamily="18" charset="0"/>
              </a:rPr>
              <a:t>: Employees who are identified as needing training show higher satisfaction scores over time, possibly because the organization invests in their development, making them feel valued </a:t>
            </a:r>
          </a:p>
          <a:p>
            <a:r>
              <a:rPr lang="en-US" sz="1600" b="1" dirty="0">
                <a:latin typeface="Times New Roman" panose="02020603050405020304" pitchFamily="18" charset="0"/>
                <a:cs typeface="Times New Roman" panose="02020603050405020304" pitchFamily="18" charset="0"/>
              </a:rPr>
              <a:t>Invest in Career Development Pathways</a:t>
            </a:r>
            <a:r>
              <a:rPr lang="en-US" sz="1600" dirty="0">
                <a:latin typeface="Times New Roman" panose="02020603050405020304" pitchFamily="18" charset="0"/>
                <a:cs typeface="Times New Roman" panose="02020603050405020304" pitchFamily="18" charset="0"/>
              </a:rPr>
              <a:t>: Develop programs that cater to long-term career growth, such as leadership development </a:t>
            </a:r>
            <a:endParaRPr lang="en-IN" sz="1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8CBD18D-1734-B1E6-6A9B-09D94F941005}"/>
              </a:ext>
            </a:extLst>
          </p:cNvPr>
          <p:cNvSpPr txBox="1"/>
          <p:nvPr/>
        </p:nvSpPr>
        <p:spPr>
          <a:xfrm>
            <a:off x="8953050" y="5270764"/>
            <a:ext cx="3086100" cy="86177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DAX Measures Used :</a:t>
            </a:r>
            <a:br>
              <a:rPr lang="en-IN" dirty="0"/>
            </a:br>
            <a:r>
              <a:rPr lang="en-IN" sz="1600" dirty="0">
                <a:latin typeface="Times New Roman" panose="02020603050405020304" pitchFamily="18" charset="0"/>
                <a:cs typeface="Times New Roman" panose="02020603050405020304" pitchFamily="18" charset="0"/>
              </a:rPr>
              <a:t>Training Percentage </a:t>
            </a:r>
          </a:p>
          <a:p>
            <a:r>
              <a:rPr lang="en-IN" sz="1600" dirty="0">
                <a:latin typeface="Times New Roman" panose="02020603050405020304" pitchFamily="18" charset="0"/>
                <a:cs typeface="Times New Roman" panose="02020603050405020304" pitchFamily="18" charset="0"/>
              </a:rPr>
              <a:t>Training needed</a:t>
            </a:r>
          </a:p>
        </p:txBody>
      </p:sp>
    </p:spTree>
    <p:extLst>
      <p:ext uri="{BB962C8B-B14F-4D97-AF65-F5344CB8AC3E}">
        <p14:creationId xmlns:p14="http://schemas.microsoft.com/office/powerpoint/2010/main" val="170198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Employees ,Highest Avg. Salary Department ,Highest Earner count ,Salary vs Benchmark ,SalaryQuartile ,Salary Grouping ,Avg Salary by Tenure Group ,Salary Progress Over Years ,Salary Distributions by Department &gt; Job Role &gt; Gender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Compensation and Pay Equity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89E09E-035B-E1F5-AEAA-5ACD63B6D40C}"/>
              </a:ext>
            </a:extLst>
          </p:cNvPr>
          <p:cNvSpPr txBox="1"/>
          <p:nvPr/>
        </p:nvSpPr>
        <p:spPr>
          <a:xfrm>
            <a:off x="1450731" y="168936"/>
            <a:ext cx="7543800" cy="523220"/>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Insights And Analysis [</a:t>
            </a:r>
            <a:r>
              <a:rPr lang="en-US" sz="2400" dirty="0">
                <a:latin typeface="Times New Roman" panose="02020603050405020304" pitchFamily="18" charset="0"/>
                <a:cs typeface="Times New Roman" panose="02020603050405020304" pitchFamily="18" charset="0"/>
              </a:rPr>
              <a:t>salary </a:t>
            </a:r>
            <a:r>
              <a:rPr lang="en-US" sz="2800" dirty="0">
                <a:latin typeface="Times New Roman" panose="02020603050405020304" pitchFamily="18" charset="0"/>
                <a:cs typeface="Times New Roman" panose="02020603050405020304" pitchFamily="18" charset="0"/>
              </a:rPr>
              <a:t>distribution</a:t>
            </a:r>
            <a:r>
              <a:rPr lang="en-US" sz="2400" dirty="0">
                <a:latin typeface="Times New Roman" panose="02020603050405020304" pitchFamily="18" charset="0"/>
                <a:cs typeface="Times New Roman" panose="02020603050405020304" pitchFamily="18" charset="0"/>
              </a:rPr>
              <a:t> and pay equity</a:t>
            </a:r>
            <a:r>
              <a:rPr lang="en-IN" sz="24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172B6B8A-98F2-9271-FC58-0472C7804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4531" y="168936"/>
            <a:ext cx="2954824" cy="3894991"/>
          </a:xfrm>
          <a:prstGeom prst="rect">
            <a:avLst/>
          </a:prstGeom>
        </p:spPr>
      </p:pic>
      <p:sp>
        <p:nvSpPr>
          <p:cNvPr id="6" name="TextBox 5">
            <a:extLst>
              <a:ext uri="{FF2B5EF4-FFF2-40B4-BE49-F238E27FC236}">
                <a16:creationId xmlns:a16="http://schemas.microsoft.com/office/drawing/2014/main" id="{56635938-4A22-621C-3975-710DE0E09BCF}"/>
              </a:ext>
            </a:extLst>
          </p:cNvPr>
          <p:cNvSpPr txBox="1"/>
          <p:nvPr/>
        </p:nvSpPr>
        <p:spPr>
          <a:xfrm>
            <a:off x="1450731" y="692156"/>
            <a:ext cx="70866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3753 earn above 1 lakh</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Highest average salary per department is 80k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Salary is 5.16 above the benchmark  </a:t>
            </a:r>
          </a:p>
        </p:txBody>
      </p:sp>
      <p:sp>
        <p:nvSpPr>
          <p:cNvPr id="7" name="TextBox 6">
            <a:extLst>
              <a:ext uri="{FF2B5EF4-FFF2-40B4-BE49-F238E27FC236}">
                <a16:creationId xmlns:a16="http://schemas.microsoft.com/office/drawing/2014/main" id="{9B3FD284-A28F-5BE0-4D70-F49F33B976BC}"/>
              </a:ext>
            </a:extLst>
          </p:cNvPr>
          <p:cNvSpPr txBox="1"/>
          <p:nvPr/>
        </p:nvSpPr>
        <p:spPr>
          <a:xfrm>
            <a:off x="1450731" y="1613118"/>
            <a:ext cx="7543800" cy="181588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Income Disparity:</a:t>
            </a:r>
            <a:r>
              <a:rPr lang="en-US" sz="1600" dirty="0">
                <a:latin typeface="Times New Roman" panose="02020603050405020304" pitchFamily="18" charset="0"/>
                <a:cs typeface="Times New Roman" panose="02020603050405020304" pitchFamily="18" charset="0"/>
              </a:rPr>
              <a:t> The low contribution of the first quartile to total salary expense suggests a steep pay disparity between the lowest and highest earners.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Introduce policies to ensure a more equitable distribution of salaries</a:t>
            </a:r>
          </a:p>
          <a:p>
            <a:r>
              <a:rPr lang="en-US" sz="1600" dirty="0">
                <a:latin typeface="Times New Roman" panose="02020603050405020304" pitchFamily="18" charset="0"/>
                <a:cs typeface="Times New Roman" panose="02020603050405020304" pitchFamily="18" charset="0"/>
              </a:rPr>
              <a:t>The lower average salary for the 10+ year group may indicate </a:t>
            </a:r>
            <a:r>
              <a:rPr lang="en-US" sz="1600" b="1" dirty="0">
                <a:latin typeface="Times New Roman" panose="02020603050405020304" pitchFamily="18" charset="0"/>
                <a:cs typeface="Times New Roman" panose="02020603050405020304" pitchFamily="18" charset="0"/>
              </a:rPr>
              <a:t>salary stagnation </a:t>
            </a:r>
            <a:r>
              <a:rPr lang="en-US" sz="1600" dirty="0">
                <a:latin typeface="Times New Roman" panose="02020603050405020304" pitchFamily="18" charset="0"/>
                <a:cs typeface="Times New Roman" panose="02020603050405020304" pitchFamily="18" charset="0"/>
              </a:rPr>
              <a:t>for long-tenured employees.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 smaller cohort of 17 employees suggests limited progression opportunities or attrition within this group</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EC47A84-F6B6-B22B-85EC-BB887530CBEC}"/>
              </a:ext>
            </a:extLst>
          </p:cNvPr>
          <p:cNvSpPr txBox="1"/>
          <p:nvPr/>
        </p:nvSpPr>
        <p:spPr>
          <a:xfrm>
            <a:off x="1450730" y="3518965"/>
            <a:ext cx="7403123" cy="83099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Employees in these roles may perceive limited career advancement, risking turnover. Addressing stagnation.</a:t>
            </a:r>
          </a:p>
          <a:p>
            <a:r>
              <a:rPr lang="en-US" sz="1600" dirty="0">
                <a:latin typeface="Times New Roman" panose="02020603050405020304" pitchFamily="18" charset="0"/>
                <a:cs typeface="Times New Roman" panose="02020603050405020304" pitchFamily="18" charset="0"/>
              </a:rPr>
              <a:t>Can show which </a:t>
            </a:r>
            <a:r>
              <a:rPr lang="en-US" sz="1600" b="1" dirty="0">
                <a:latin typeface="Times New Roman" panose="02020603050405020304" pitchFamily="18" charset="0"/>
                <a:cs typeface="Times New Roman" panose="02020603050405020304" pitchFamily="18" charset="0"/>
              </a:rPr>
              <a:t>percentiles (e.g., 75%) </a:t>
            </a:r>
            <a:r>
              <a:rPr lang="en-US" sz="1600" dirty="0">
                <a:latin typeface="Times New Roman" panose="02020603050405020304" pitchFamily="18" charset="0"/>
                <a:cs typeface="Times New Roman" panose="02020603050405020304" pitchFamily="18" charset="0"/>
              </a:rPr>
              <a:t>contribute the most to total salary.</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5A5CE95-AF1F-071C-7C31-8FF69DCE67A4}"/>
              </a:ext>
            </a:extLst>
          </p:cNvPr>
          <p:cNvSpPr txBox="1"/>
          <p:nvPr/>
        </p:nvSpPr>
        <p:spPr>
          <a:xfrm>
            <a:off x="9737785" y="4079281"/>
            <a:ext cx="1468316" cy="307777"/>
          </a:xfrm>
          <a:prstGeom prst="rect">
            <a:avLst/>
          </a:prstGeom>
          <a:noFill/>
        </p:spPr>
        <p:txBody>
          <a:bodyPr wrap="square" rtlCol="0">
            <a:spAutoFit/>
          </a:bodyPr>
          <a:lstStyle/>
          <a:p>
            <a:r>
              <a:rPr lang="en-IN" sz="1400" i="1" dirty="0">
                <a:latin typeface="Times New Roman" panose="02020603050405020304" pitchFamily="18" charset="0"/>
                <a:cs typeface="Times New Roman" panose="02020603050405020304" pitchFamily="18" charset="0"/>
              </a:rPr>
              <a:t>Sunburst diagram </a:t>
            </a:r>
          </a:p>
        </p:txBody>
      </p:sp>
      <p:sp>
        <p:nvSpPr>
          <p:cNvPr id="11" name="TextBox 10">
            <a:extLst>
              <a:ext uri="{FF2B5EF4-FFF2-40B4-BE49-F238E27FC236}">
                <a16:creationId xmlns:a16="http://schemas.microsoft.com/office/drawing/2014/main" id="{340A30DF-2289-8853-6816-76F10D46A0C7}"/>
              </a:ext>
            </a:extLst>
          </p:cNvPr>
          <p:cNvSpPr txBox="1"/>
          <p:nvPr/>
        </p:nvSpPr>
        <p:spPr>
          <a:xfrm>
            <a:off x="1450730" y="4457512"/>
            <a:ext cx="7684476"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Using </a:t>
            </a:r>
            <a:r>
              <a:rPr lang="en-IN" sz="1600" b="1" dirty="0">
                <a:latin typeface="Times New Roman" panose="02020603050405020304" pitchFamily="18" charset="0"/>
                <a:cs typeface="Times New Roman" panose="02020603050405020304" pitchFamily="18" charset="0"/>
              </a:rPr>
              <a:t>Sunburst visualization </a:t>
            </a:r>
            <a:r>
              <a:rPr lang="en-IN" sz="1600" dirty="0">
                <a:latin typeface="Times New Roman" panose="02020603050405020304" pitchFamily="18" charset="0"/>
                <a:cs typeface="Times New Roman" panose="02020603050405020304" pitchFamily="18" charset="0"/>
              </a:rPr>
              <a:t>here I can filter every aspect of the salary ratio or salary over tenure or Hike on salary based  on department, Job, roles and Gender </a:t>
            </a:r>
          </a:p>
        </p:txBody>
      </p:sp>
      <p:sp>
        <p:nvSpPr>
          <p:cNvPr id="14" name="TextBox 13">
            <a:extLst>
              <a:ext uri="{FF2B5EF4-FFF2-40B4-BE49-F238E27FC236}">
                <a16:creationId xmlns:a16="http://schemas.microsoft.com/office/drawing/2014/main" id="{47C961AC-0AE6-433A-7EA1-65D1E6A5E032}"/>
              </a:ext>
            </a:extLst>
          </p:cNvPr>
          <p:cNvSpPr txBox="1"/>
          <p:nvPr/>
        </p:nvSpPr>
        <p:spPr>
          <a:xfrm>
            <a:off x="7297614" y="5251256"/>
            <a:ext cx="4895849" cy="1477328"/>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DAX Measures Used :</a:t>
            </a:r>
            <a:br>
              <a:rPr lang="en-IN" dirty="0"/>
            </a:br>
            <a:r>
              <a:rPr lang="en-IN" dirty="0"/>
              <a:t>Highest Earner count</a:t>
            </a:r>
          </a:p>
          <a:p>
            <a:r>
              <a:rPr lang="en-IN" dirty="0">
                <a:latin typeface="Times New Roman" panose="02020603050405020304" pitchFamily="18" charset="0"/>
                <a:cs typeface="Times New Roman" panose="02020603050405020304" pitchFamily="18" charset="0"/>
              </a:rPr>
              <a:t>Salary vs Benchmark</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Avg. salary by Tenure group</a:t>
            </a:r>
          </a:p>
          <a:p>
            <a:r>
              <a:rPr lang="en-IN" sz="1800" dirty="0">
                <a:latin typeface="Times New Roman" panose="02020603050405020304" pitchFamily="18" charset="0"/>
                <a:cs typeface="Times New Roman" panose="02020603050405020304" pitchFamily="18" charset="0"/>
              </a:rPr>
              <a:t>Avg</a:t>
            </a:r>
            <a:r>
              <a:rPr lang="en-IN" dirty="0">
                <a:latin typeface="Times New Roman" panose="02020603050405020304" pitchFamily="18" charset="0"/>
                <a:cs typeface="Times New Roman" panose="02020603050405020304" pitchFamily="18" charset="0"/>
              </a:rPr>
              <a:t>. salary by year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26163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TotalTime>
  <Words>1475</Words>
  <Application>Microsoft Office PowerPoint</Application>
  <PresentationFormat>Widescreen</PresentationFormat>
  <Paragraphs>219</Paragraphs>
  <Slides>12</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Arial</vt:lpstr>
      <vt:lpstr>Calibri</vt:lpstr>
      <vt:lpstr>Calibri Light</vt:lpstr>
      <vt:lpstr>Corbel</vt:lpstr>
      <vt:lpstr>Courier New</vt:lpstr>
      <vt:lpstr>Segoe UI</vt:lpstr>
      <vt:lpstr>Segoe UI Light</vt:lpstr>
      <vt:lpstr>Segoe UI Semibold</vt:lpstr>
      <vt:lpstr>Times New Roman</vt:lpstr>
      <vt:lpstr>Wingdings</vt:lpstr>
      <vt:lpstr>Custom Design</vt:lpstr>
      <vt:lpstr>Parallax</vt:lpstr>
      <vt:lpstr>final_hr</vt:lpstr>
      <vt:lpstr>HR Analytics Dashboard and Insights</vt:lpstr>
      <vt:lpstr>PowerPoint Presentation</vt:lpstr>
      <vt:lpstr>Workforce Demographics &amp; Diversity</vt:lpstr>
      <vt:lpstr>PowerPoint Presentation</vt:lpstr>
      <vt:lpstr>Skills, Training, and Development</vt:lpstr>
      <vt:lpstr>PowerPoint Presentation</vt:lpstr>
      <vt:lpstr>Compensation and Pay Equity</vt:lpstr>
      <vt:lpstr>PowerPoint Presentation</vt:lpstr>
      <vt:lpstr>Strategic Workforce Planning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PRIYANSHU GHOSH</cp:lastModifiedBy>
  <cp:revision>5</cp:revision>
  <dcterms:created xsi:type="dcterms:W3CDTF">2016-09-04T11:54:55Z</dcterms:created>
  <dcterms:modified xsi:type="dcterms:W3CDTF">2024-12-05T07:48:09Z</dcterms:modified>
</cp:coreProperties>
</file>