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306" r:id="rId9"/>
    <p:sldId id="307" r:id="rId10"/>
    <p:sldId id="308" r:id="rId11"/>
    <p:sldId id="309" r:id="rId12"/>
    <p:sldId id="263" r:id="rId13"/>
    <p:sldId id="264" r:id="rId14"/>
    <p:sldId id="271" r:id="rId15"/>
    <p:sldId id="285" r:id="rId16"/>
    <p:sldId id="265" r:id="rId17"/>
    <p:sldId id="274" r:id="rId18"/>
    <p:sldId id="281" r:id="rId19"/>
    <p:sldId id="282" r:id="rId20"/>
    <p:sldId id="286" r:id="rId21"/>
    <p:sldId id="287" r:id="rId22"/>
    <p:sldId id="275" r:id="rId23"/>
    <p:sldId id="276" r:id="rId24"/>
    <p:sldId id="283" r:id="rId25"/>
    <p:sldId id="284" r:id="rId26"/>
    <p:sldId id="288" r:id="rId27"/>
    <p:sldId id="289" r:id="rId28"/>
    <p:sldId id="277" r:id="rId29"/>
    <p:sldId id="278" r:id="rId30"/>
    <p:sldId id="279" r:id="rId31"/>
    <p:sldId id="280" r:id="rId32"/>
    <p:sldId id="290" r:id="rId33"/>
    <p:sldId id="291" r:id="rId34"/>
    <p:sldId id="304" r:id="rId35"/>
    <p:sldId id="305" r:id="rId36"/>
    <p:sldId id="266" r:id="rId37"/>
    <p:sldId id="310" r:id="rId38"/>
    <p:sldId id="293" r:id="rId39"/>
    <p:sldId id="267" r:id="rId40"/>
    <p:sldId id="292" r:id="rId41"/>
    <p:sldId id="294" r:id="rId42"/>
    <p:sldId id="295" r:id="rId43"/>
    <p:sldId id="296" r:id="rId44"/>
    <p:sldId id="297" r:id="rId45"/>
    <p:sldId id="298" r:id="rId46"/>
    <p:sldId id="299" r:id="rId47"/>
    <p:sldId id="300" r:id="rId48"/>
    <p:sldId id="301" r:id="rId49"/>
    <p:sldId id="302" r:id="rId50"/>
    <p:sldId id="303" r:id="rId51"/>
    <p:sldId id="268" r:id="rId52"/>
    <p:sldId id="311" r:id="rId53"/>
    <p:sldId id="26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50" y="-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74CBEAF9-9E58-4CC8-A6FF-6DD8A58DEEA4}" type="datetimeFigureOut">
              <a:rPr lang="en-US" smtClean="0"/>
              <a:pPr/>
              <a:t>7/13/2023</a:t>
            </a:fld>
            <a:endParaRPr lang="en-US"/>
          </a:p>
        </p:txBody>
      </p:sp>
      <p:sp>
        <p:nvSpPr>
          <p:cNvPr id="2" name="Footer Placeholder 1"/>
          <p:cNvSpPr>
            <a:spLocks noGrp="1"/>
          </p:cNvSpPr>
          <p:nvPr>
            <p:ph type="ftr" sz="quarter" idx="11"/>
          </p:nvPr>
        </p:nvSpPr>
        <p:spPr/>
        <p:txBody>
          <a:bodyPr/>
          <a:lstStyle/>
          <a:p>
            <a:endParaRPr kumimoji="0" lang="en-US"/>
          </a:p>
        </p:txBody>
      </p:sp>
      <p:sp>
        <p:nvSpPr>
          <p:cNvPr id="15" name="Slide Number Placeholder 14"/>
          <p:cNvSpPr>
            <a:spLocks noGrp="1"/>
          </p:cNvSpPr>
          <p:nvPr>
            <p:ph type="sldNum" sz="quarter" idx="12"/>
          </p:nvPr>
        </p:nvSpPr>
        <p:spPr>
          <a:xfrm>
            <a:off x="8229600" y="6473952"/>
            <a:ext cx="758952" cy="246888"/>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CBEAF9-9E58-4CC8-A6FF-6DD8A58DEEA4}"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CBEAF9-9E58-4CC8-A6FF-6DD8A58DEEA4}"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4CBEAF9-9E58-4CC8-A6FF-6DD8A58DEEA4}" type="datetimeFigureOut">
              <a:rPr lang="en-US" smtClean="0"/>
              <a:pPr/>
              <a:t>7/13/2023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kumimoji="0" lang="en-US"/>
          </a:p>
        </p:txBody>
      </p:sp>
      <p:sp>
        <p:nvSpPr>
          <p:cNvPr id="16" name="Slide Number Placeholder 15"/>
          <p:cNvSpPr>
            <a:spLocks noGrp="1"/>
          </p:cNvSpPr>
          <p:nvPr>
            <p:ph type="sldNum" sz="quarter" idx="12"/>
          </p:nvPr>
        </p:nvSpPr>
        <p:spPr>
          <a:xfrm>
            <a:off x="8229600" y="6473952"/>
            <a:ext cx="758952" cy="246888"/>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74CBEAF9-9E58-4CC8-A6FF-6DD8A58DEEA4}" type="datetimeFigureOut">
              <a:rPr lang="en-US" smtClean="0"/>
              <a:pPr/>
              <a:t>7/13/2023</a:t>
            </a:fld>
            <a:endParaRPr lang="en-US"/>
          </a:p>
        </p:txBody>
      </p:sp>
      <p:sp>
        <p:nvSpPr>
          <p:cNvPr id="11" name="Footer Placeholder 10"/>
          <p:cNvSpPr>
            <a:spLocks noGrp="1"/>
          </p:cNvSpPr>
          <p:nvPr>
            <p:ph type="ftr" sz="quarter" idx="11"/>
          </p:nvPr>
        </p:nvSpPr>
        <p:spPr/>
        <p:txBody>
          <a:bodyPr/>
          <a:lstStyle/>
          <a:p>
            <a:endParaRPr kumimoji="0" lang="en-US"/>
          </a:p>
        </p:txBody>
      </p:sp>
      <p:sp>
        <p:nvSpPr>
          <p:cNvPr id="16" name="Slide Number Placeholder 15"/>
          <p:cNvSpPr>
            <a:spLocks noGrp="1"/>
          </p:cNvSpPr>
          <p:nvPr>
            <p:ph type="sldNum" sz="quarter" idx="12"/>
          </p:nvPr>
        </p:nvSpPr>
        <p:spPr/>
        <p:txBody>
          <a:bodyPr/>
          <a:lstStyle/>
          <a:p>
            <a:fld id="{CA15C064-DD44-4CAC-873E-2D1F54821676}" type="slidenum">
              <a:rPr kumimoji="0" lang="en-US" smtClean="0"/>
              <a:pPr/>
              <a:t>‹#›</a:t>
            </a:fld>
            <a:endParaRPr kumimoji="0"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74CBEAF9-9E58-4CC8-A6FF-6DD8A58DEEA4}" type="datetimeFigureOut">
              <a:rPr lang="en-US" smtClean="0"/>
              <a:pPr/>
              <a:t>7/13/2023</a:t>
            </a:fld>
            <a:endParaRPr lang="en-US"/>
          </a:p>
        </p:txBody>
      </p:sp>
      <p:sp>
        <p:nvSpPr>
          <p:cNvPr id="10" name="Footer Placeholder 9"/>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74CBEAF9-9E58-4CC8-A6FF-6DD8A58DEEA4}" type="datetimeFigureOut">
              <a:rPr lang="en-US" smtClean="0"/>
              <a:pPr/>
              <a:t>7/13/2023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229600" y="6477000"/>
            <a:ext cx="762000" cy="246888"/>
          </a:xfrm>
        </p:spPr>
        <p:txBody>
          <a:bodyPr/>
          <a:lstStyle/>
          <a:p>
            <a:fld id="{CA15C064-DD44-4CAC-873E-2D1F54821676}" type="slidenum">
              <a:rPr kumimoji="0" lang="en-US" smtClean="0"/>
              <a:pPr/>
              <a:t>‹#›</a:t>
            </a:fld>
            <a:endParaRPr kumimoji="0"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4CBEAF9-9E58-4CC8-A6FF-6DD8A58DEEA4}" type="datetimeFigureOut">
              <a:rPr lang="en-US" smtClean="0"/>
              <a:pPr/>
              <a:t>7/13/2023</a:t>
            </a:fld>
            <a:endParaRPr lang="en-US"/>
          </a:p>
        </p:txBody>
      </p:sp>
      <p:sp>
        <p:nvSpPr>
          <p:cNvPr id="21" name="Footer Placeholder 20"/>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4CBEAF9-9E58-4CC8-A6FF-6DD8A58DEEA4}" type="datetimeFigureOut">
              <a:rPr lang="en-US" smtClean="0"/>
              <a:pPr/>
              <a:t>7/13/2023</a:t>
            </a:fld>
            <a:endParaRPr lang="en-US"/>
          </a:p>
        </p:txBody>
      </p:sp>
      <p:sp>
        <p:nvSpPr>
          <p:cNvPr id="24" name="Footer Placeholder 23"/>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4CBEAF9-9E58-4CC8-A6FF-6DD8A58DEEA4}" type="datetimeFigureOut">
              <a:rPr lang="en-US" smtClean="0"/>
              <a:pPr/>
              <a:t>7/13/2023</a:t>
            </a:fld>
            <a:endParaRPr lang="en-US"/>
          </a:p>
        </p:txBody>
      </p:sp>
      <p:sp>
        <p:nvSpPr>
          <p:cNvPr id="29" name="Footer Placeholder 28"/>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74CBEAF9-9E58-4CC8-A6FF-6DD8A58DEEA4}"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CA15C064-DD44-4CAC-873E-2D1F54821676}" type="slidenum">
              <a:rPr kumimoji="0" lang="en-US" smtClean="0"/>
              <a:pPr/>
              <a:t>‹#›</a:t>
            </a:fld>
            <a:endParaRPr kumimoji="0"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lgn="l" eaLnBrk="1" latinLnBrk="0" hangingPunct="1"/>
            <a:fld id="{74CBEAF9-9E58-4CC8-A6FF-6DD8A58DEEA4}" type="datetimeFigureOut">
              <a:rPr lang="en-US" smtClean="0"/>
              <a:pPr algn="l" eaLnBrk="1" latinLnBrk="0" hangingPunct="1"/>
              <a:t>7/13/2023</a:t>
            </a:fld>
            <a:endParaRPr lang="en-US" dirty="0">
              <a:solidFill>
                <a:schemeClr val="accent1">
                  <a:shade val="75000"/>
                </a:scheme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lgn="r" eaLnBrk="1" latinLnBrk="0" hangingPunct="1"/>
            <a:endParaRPr kumimoji="0" lang="en-US" dirty="0">
              <a:solidFill>
                <a:schemeClr val="accent1">
                  <a:shade val="75000"/>
                </a:scheme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A15C064-DD44-4CAC-873E-2D1F54821676}" type="slidenum">
              <a:rPr kumimoji="0" lang="en-US" smtClean="0"/>
              <a:pPr/>
              <a:t>‹#›</a:t>
            </a:fld>
            <a:endParaRPr kumimoji="0" lang="en-US" dirty="0">
              <a:solidFill>
                <a:schemeClr val="accent1">
                  <a:shade val="75000"/>
                </a:schemeClr>
              </a:solidFill>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Team members</a:t>
            </a:r>
            <a:endParaRPr lang="en-US" dirty="0"/>
          </a:p>
        </p:txBody>
      </p:sp>
      <p:sp>
        <p:nvSpPr>
          <p:cNvPr id="3" name="Content Placeholder 2"/>
          <p:cNvSpPr>
            <a:spLocks noGrp="1"/>
          </p:cNvSpPr>
          <p:nvPr>
            <p:ph idx="1"/>
          </p:nvPr>
        </p:nvSpPr>
        <p:spPr/>
        <p:txBody>
          <a:bodyPr/>
          <a:lstStyle/>
          <a:p>
            <a:r>
              <a:rPr lang="en-IN" dirty="0" smtClean="0"/>
              <a:t>1. </a:t>
            </a:r>
            <a:r>
              <a:rPr lang="en-IN" dirty="0" err="1" smtClean="0"/>
              <a:t>Priyanshu</a:t>
            </a:r>
            <a:r>
              <a:rPr lang="en-IN" dirty="0" smtClean="0"/>
              <a:t> </a:t>
            </a:r>
            <a:r>
              <a:rPr lang="en-IN" dirty="0" err="1" smtClean="0"/>
              <a:t>Yadav</a:t>
            </a:r>
            <a:r>
              <a:rPr lang="en-IN" dirty="0" smtClean="0"/>
              <a:t>, 210050125</a:t>
            </a:r>
          </a:p>
          <a:p>
            <a:r>
              <a:rPr lang="en-IN" dirty="0" smtClean="0"/>
              <a:t>2. </a:t>
            </a:r>
            <a:r>
              <a:rPr lang="en-IN" dirty="0" err="1" smtClean="0"/>
              <a:t>Pulkit</a:t>
            </a:r>
            <a:r>
              <a:rPr lang="en-IN" dirty="0" smtClean="0"/>
              <a:t> </a:t>
            </a:r>
            <a:r>
              <a:rPr lang="en-IN" dirty="0" err="1" smtClean="0"/>
              <a:t>Goyal</a:t>
            </a:r>
            <a:r>
              <a:rPr lang="en-IN" dirty="0" smtClean="0"/>
              <a:t>, 210050126</a:t>
            </a:r>
          </a:p>
          <a:p>
            <a:r>
              <a:rPr lang="en-IN" dirty="0" smtClean="0"/>
              <a:t>3. Nikhil </a:t>
            </a:r>
            <a:r>
              <a:rPr lang="en-IN" dirty="0" err="1" smtClean="0"/>
              <a:t>Nandigama</a:t>
            </a:r>
            <a:r>
              <a:rPr lang="en-IN" dirty="0" smtClean="0"/>
              <a:t>, 210050105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Replacement policies for KISSAT</a:t>
            </a:r>
            <a:endParaRPr lang="en-US" dirty="0"/>
          </a:p>
        </p:txBody>
      </p:sp>
      <p:sp>
        <p:nvSpPr>
          <p:cNvPr id="3" name="Content Placeholder 2"/>
          <p:cNvSpPr>
            <a:spLocks noGrp="1"/>
          </p:cNvSpPr>
          <p:nvPr>
            <p:ph idx="1"/>
          </p:nvPr>
        </p:nvSpPr>
        <p:spPr/>
        <p:txBody>
          <a:bodyPr/>
          <a:lstStyle/>
          <a:p>
            <a:endParaRPr lang="en-US"/>
          </a:p>
        </p:txBody>
      </p:sp>
      <p:pic>
        <p:nvPicPr>
          <p:cNvPr id="38914" name="Picture 2" descr="C:\Users\lenovo\Desktop\hello-20230426T224240Z-001\hello\4.jfif"/>
          <p:cNvPicPr>
            <a:picLocks noChangeAspect="1" noChangeArrowheads="1"/>
          </p:cNvPicPr>
          <p:nvPr/>
        </p:nvPicPr>
        <p:blipFill>
          <a:blip r:embed="rId2" cstate="print"/>
          <a:srcRect/>
          <a:stretch>
            <a:fillRect/>
          </a:stretch>
        </p:blipFill>
        <p:spPr bwMode="auto">
          <a:xfrm>
            <a:off x="683568" y="1484784"/>
            <a:ext cx="7992888" cy="537321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Conclusion for replacement policies for different traces</a:t>
            </a:r>
            <a:endParaRPr lang="en-US" dirty="0"/>
          </a:p>
        </p:txBody>
      </p:sp>
      <p:sp>
        <p:nvSpPr>
          <p:cNvPr id="3" name="Content Placeholder 2"/>
          <p:cNvSpPr>
            <a:spLocks noGrp="1"/>
          </p:cNvSpPr>
          <p:nvPr>
            <p:ph idx="1"/>
          </p:nvPr>
        </p:nvSpPr>
        <p:spPr/>
        <p:txBody>
          <a:bodyPr>
            <a:normAutofit/>
          </a:bodyPr>
          <a:lstStyle/>
          <a:p>
            <a:r>
              <a:rPr lang="en-IN" dirty="0" smtClean="0"/>
              <a:t>According to the graphs above, it is clear that for the first two traces </a:t>
            </a:r>
            <a:r>
              <a:rPr lang="en-IN" dirty="0" err="1" smtClean="0"/>
              <a:t>lru</a:t>
            </a:r>
            <a:r>
              <a:rPr lang="en-IN" dirty="0" smtClean="0"/>
              <a:t> is one suitable option for cache replacement policy while in the </a:t>
            </a:r>
            <a:r>
              <a:rPr lang="en-IN" dirty="0" err="1" smtClean="0"/>
              <a:t>kissat</a:t>
            </a:r>
            <a:r>
              <a:rPr lang="en-IN" dirty="0" smtClean="0"/>
              <a:t> trace, </a:t>
            </a:r>
            <a:r>
              <a:rPr lang="en-IN" dirty="0" err="1" smtClean="0"/>
              <a:t>lfu</a:t>
            </a:r>
            <a:r>
              <a:rPr lang="en-IN" dirty="0" smtClean="0"/>
              <a:t> dominates. Also the difference between </a:t>
            </a:r>
            <a:r>
              <a:rPr lang="en-IN" dirty="0" err="1" smtClean="0"/>
              <a:t>lru</a:t>
            </a:r>
            <a:r>
              <a:rPr lang="en-IN" dirty="0" smtClean="0"/>
              <a:t> and </a:t>
            </a:r>
            <a:r>
              <a:rPr lang="en-IN" dirty="0" err="1" smtClean="0"/>
              <a:t>lfu</a:t>
            </a:r>
            <a:r>
              <a:rPr lang="en-IN" dirty="0" smtClean="0"/>
              <a:t> is very minimal in the first two traces, while it is somewhat significant in the third trace. Seeing these traces, the best cache replacement policy is </a:t>
            </a:r>
            <a:r>
              <a:rPr lang="en-IN" dirty="0" err="1" smtClean="0"/>
              <a:t>lfu</a:t>
            </a:r>
            <a:r>
              <a:rPr lang="en-IN" dirty="0" smtClean="0"/>
              <a:t> when needed without knowing which trace to act 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Prob-lru-lfu</a:t>
            </a:r>
            <a:r>
              <a:rPr lang="en-IN" dirty="0" smtClean="0"/>
              <a:t>, </a:t>
            </a:r>
            <a:r>
              <a:rPr lang="en-IN" dirty="0" err="1" smtClean="0"/>
              <a:t>linearcomb-lru-lfu</a:t>
            </a:r>
            <a:endParaRPr lang="en-US" dirty="0"/>
          </a:p>
        </p:txBody>
      </p:sp>
      <p:sp>
        <p:nvSpPr>
          <p:cNvPr id="3" name="Content Placeholder 2"/>
          <p:cNvSpPr>
            <a:spLocks noGrp="1"/>
          </p:cNvSpPr>
          <p:nvPr>
            <p:ph idx="1"/>
          </p:nvPr>
        </p:nvSpPr>
        <p:spPr/>
        <p:txBody>
          <a:bodyPr>
            <a:normAutofit/>
          </a:bodyPr>
          <a:lstStyle/>
          <a:p>
            <a:r>
              <a:rPr lang="en-IN" dirty="0" smtClean="0"/>
              <a:t>In </a:t>
            </a:r>
            <a:r>
              <a:rPr lang="en-IN" dirty="0" err="1" smtClean="0"/>
              <a:t>Prob-lru-lfu</a:t>
            </a:r>
            <a:r>
              <a:rPr lang="en-IN" dirty="0" smtClean="0"/>
              <a:t>, to find victim, we chose </a:t>
            </a:r>
            <a:r>
              <a:rPr lang="en-IN" dirty="0" err="1" smtClean="0"/>
              <a:t>lru</a:t>
            </a:r>
            <a:r>
              <a:rPr lang="en-IN" dirty="0" smtClean="0"/>
              <a:t> or </a:t>
            </a:r>
            <a:r>
              <a:rPr lang="en-IN" dirty="0" err="1" smtClean="0"/>
              <a:t>lfu</a:t>
            </a:r>
            <a:r>
              <a:rPr lang="en-IN" dirty="0" smtClean="0"/>
              <a:t> with 50 % </a:t>
            </a:r>
            <a:r>
              <a:rPr lang="en-IN" dirty="0" err="1" smtClean="0"/>
              <a:t>probablity</a:t>
            </a:r>
            <a:r>
              <a:rPr lang="en-IN" dirty="0" smtClean="0"/>
              <a:t> each. </a:t>
            </a:r>
          </a:p>
          <a:p>
            <a:r>
              <a:rPr lang="en-IN" dirty="0" smtClean="0"/>
              <a:t>In </a:t>
            </a:r>
            <a:r>
              <a:rPr lang="en-IN" dirty="0" err="1" smtClean="0"/>
              <a:t>LinearComb-lru-lfu</a:t>
            </a:r>
            <a:r>
              <a:rPr lang="en-IN" dirty="0" smtClean="0"/>
              <a:t>, to find victim, we chose that entry for which a*</a:t>
            </a:r>
            <a:r>
              <a:rPr lang="en-IN" dirty="0" err="1" smtClean="0"/>
              <a:t>lfu</a:t>
            </a:r>
            <a:r>
              <a:rPr lang="en-IN" dirty="0" smtClean="0"/>
              <a:t> + b*</a:t>
            </a:r>
            <a:r>
              <a:rPr lang="en-IN" dirty="0" err="1" smtClean="0"/>
              <a:t>lru</a:t>
            </a:r>
            <a:r>
              <a:rPr lang="en-IN" dirty="0" smtClean="0"/>
              <a:t> gives the highest value, i.e. a linear combination of </a:t>
            </a:r>
            <a:r>
              <a:rPr lang="en-IN" dirty="0" err="1" smtClean="0"/>
              <a:t>lru</a:t>
            </a:r>
            <a:r>
              <a:rPr lang="en-IN" dirty="0" smtClean="0"/>
              <a:t> and </a:t>
            </a:r>
            <a:r>
              <a:rPr lang="en-IN" dirty="0" err="1" smtClean="0"/>
              <a:t>lfu</a:t>
            </a:r>
            <a:r>
              <a:rPr lang="en-IN" dirty="0" smtClean="0"/>
              <a:t> values. This combines the good properties of both </a:t>
            </a:r>
            <a:r>
              <a:rPr lang="en-IN" dirty="0" err="1" smtClean="0"/>
              <a:t>lru</a:t>
            </a:r>
            <a:r>
              <a:rPr lang="en-IN" dirty="0" smtClean="0"/>
              <a:t> and </a:t>
            </a:r>
            <a:r>
              <a:rPr lang="en-IN" dirty="0" err="1" smtClean="0"/>
              <a:t>lfu</a:t>
            </a:r>
            <a:r>
              <a:rPr lang="en-IN" dirty="0" smtClean="0"/>
              <a:t>. </a:t>
            </a:r>
          </a:p>
          <a:p>
            <a:pPr>
              <a:buNone/>
            </a:pP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Lru</a:t>
            </a:r>
            <a:r>
              <a:rPr lang="en-IN" dirty="0" smtClean="0"/>
              <a:t>-k</a:t>
            </a:r>
            <a:endParaRPr lang="en-US" dirty="0"/>
          </a:p>
        </p:txBody>
      </p:sp>
      <p:sp>
        <p:nvSpPr>
          <p:cNvPr id="3" name="Content Placeholder 2"/>
          <p:cNvSpPr>
            <a:spLocks noGrp="1"/>
          </p:cNvSpPr>
          <p:nvPr>
            <p:ph idx="1"/>
          </p:nvPr>
        </p:nvSpPr>
        <p:spPr/>
        <p:txBody>
          <a:bodyPr/>
          <a:lstStyle/>
          <a:p>
            <a:r>
              <a:rPr lang="en-IN" dirty="0" smtClean="0"/>
              <a:t>This Policy is similar to LRU</a:t>
            </a:r>
          </a:p>
          <a:p>
            <a:r>
              <a:rPr lang="en-IN" dirty="0" smtClean="0"/>
              <a:t>Here the victim should have frequency less than k and it should be least recently used one</a:t>
            </a:r>
          </a:p>
          <a:p>
            <a:r>
              <a:rPr lang="en-IN" dirty="0" smtClean="0"/>
              <a:t>If all the blocks have frequency more than k then we choose the least recently used block among them.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err="1" smtClean="0"/>
              <a:t>Prefetchers</a:t>
            </a:r>
            <a:r>
              <a:rPr lang="en-IN" sz="3200" dirty="0" smtClean="0"/>
              <a:t> ...</a:t>
            </a:r>
            <a:endParaRPr lang="en-US" sz="3200" dirty="0"/>
          </a:p>
        </p:txBody>
      </p:sp>
      <p:sp>
        <p:nvSpPr>
          <p:cNvPr id="3" name="Content Placeholder 2"/>
          <p:cNvSpPr>
            <a:spLocks noGrp="1"/>
          </p:cNvSpPr>
          <p:nvPr>
            <p:ph idx="1"/>
          </p:nvPr>
        </p:nvSpPr>
        <p:spPr/>
        <p:txBody>
          <a:bodyPr/>
          <a:lstStyle/>
          <a:p>
            <a:pPr>
              <a:buNone/>
            </a:pPr>
            <a:r>
              <a:rPr lang="en-IN" sz="2800" dirty="0" smtClean="0"/>
              <a:t>	</a:t>
            </a:r>
            <a:r>
              <a:rPr lang="en-IN" sz="2000" dirty="0" smtClean="0"/>
              <a:t>Among next-line </a:t>
            </a:r>
            <a:r>
              <a:rPr lang="en-IN" sz="2000" dirty="0" err="1" smtClean="0"/>
              <a:t>prefetcher</a:t>
            </a:r>
            <a:r>
              <a:rPr lang="en-IN" sz="2000" dirty="0" smtClean="0"/>
              <a:t> and Best-offset </a:t>
            </a:r>
            <a:r>
              <a:rPr lang="en-IN" sz="2000" dirty="0" err="1" smtClean="0"/>
              <a:t>prefetcher</a:t>
            </a:r>
            <a:r>
              <a:rPr lang="en-IN" sz="2000" dirty="0" smtClean="0"/>
              <a:t>, BO </a:t>
            </a:r>
            <a:r>
              <a:rPr lang="en-IN" sz="2000" dirty="0" err="1" smtClean="0"/>
              <a:t>prefetcher</a:t>
            </a:r>
            <a:r>
              <a:rPr lang="en-IN" sz="2000" dirty="0" smtClean="0"/>
              <a:t> is better(theoretically, while competing with the next line </a:t>
            </a:r>
            <a:r>
              <a:rPr lang="en-IN" sz="2000" dirty="0" err="1" smtClean="0"/>
              <a:t>prefetcher</a:t>
            </a:r>
            <a:r>
              <a:rPr lang="en-IN" sz="2000" dirty="0" smtClean="0"/>
              <a:t> as shown below). Therefore, we have used BO </a:t>
            </a:r>
            <a:r>
              <a:rPr lang="en-IN" sz="2000" dirty="0" err="1" smtClean="0"/>
              <a:t>prefetcher</a:t>
            </a:r>
            <a:r>
              <a:rPr lang="en-IN" sz="2000" dirty="0" smtClean="0"/>
              <a:t> for all our activity.</a:t>
            </a:r>
            <a:endParaRPr lang="en-US" sz="2000" dirty="0"/>
          </a:p>
        </p:txBody>
      </p:sp>
      <p:pic>
        <p:nvPicPr>
          <p:cNvPr id="35842" name="Picture 2" descr="C:\Users\lenovo\Desktop\hello-20230426T224240Z-001\hello\pref.jfif"/>
          <p:cNvPicPr>
            <a:picLocks noChangeAspect="1" noChangeArrowheads="1"/>
          </p:cNvPicPr>
          <p:nvPr/>
        </p:nvPicPr>
        <p:blipFill>
          <a:blip r:embed="rId2" cstate="print"/>
          <a:srcRect/>
          <a:stretch>
            <a:fillRect/>
          </a:stretch>
        </p:blipFill>
        <p:spPr bwMode="auto">
          <a:xfrm>
            <a:off x="1187624" y="2996952"/>
            <a:ext cx="6552728" cy="386104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123928"/>
          </a:xfrm>
        </p:spPr>
        <p:txBody>
          <a:bodyPr/>
          <a:lstStyle/>
          <a:p>
            <a:endParaRPr lang="en-US" dirty="0"/>
          </a:p>
        </p:txBody>
      </p:sp>
      <p:sp>
        <p:nvSpPr>
          <p:cNvPr id="3" name="Content Placeholder 2"/>
          <p:cNvSpPr>
            <a:spLocks noGrp="1"/>
          </p:cNvSpPr>
          <p:nvPr>
            <p:ph idx="1"/>
          </p:nvPr>
        </p:nvSpPr>
        <p: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a:normAutofit/>
          </a:bodyPr>
          <a:lstStyle/>
          <a:p>
            <a:pPr algn="ctr">
              <a:buNone/>
            </a:pPr>
            <a:r>
              <a:rPr lang="en-IN" sz="4800" dirty="0" smtClean="0">
                <a:solidFill>
                  <a:schemeClr val="bg1"/>
                </a:solidFill>
              </a:rPr>
              <a:t>SIZE VARIATION WITH AND WITHOUT EFFECT OF LATENCY FOR EACH CACHE</a:t>
            </a:r>
            <a:endParaRPr lang="en-US" sz="48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IN" dirty="0" smtClean="0"/>
          </a:p>
          <a:p>
            <a:pPr>
              <a:buNone/>
            </a:pPr>
            <a:endParaRPr lang="en-US" dirty="0"/>
          </a:p>
        </p:txBody>
      </p:sp>
      <p:pic>
        <p:nvPicPr>
          <p:cNvPr id="1028" name="Picture 4" descr="C:\Users\lenovo\Desktop\hello-20230426T224240Z-001\hello\set-plot-L1d-cadical-high-60K-134B.champsimtrace.xz-bimodal-no-no-best_offset_prefetcher-no-lfu-1core.txt.png"/>
          <p:cNvPicPr>
            <a:picLocks noChangeAspect="1" noChangeArrowheads="1"/>
          </p:cNvPicPr>
          <p:nvPr/>
        </p:nvPicPr>
        <p:blipFill>
          <a:blip r:embed="rId2" cstate="print"/>
          <a:srcRect/>
          <a:stretch>
            <a:fillRect/>
          </a:stretch>
        </p:blipFill>
        <p:spPr bwMode="auto">
          <a:xfrm>
            <a:off x="0" y="1484784"/>
            <a:ext cx="4464496" cy="4536504"/>
          </a:xfrm>
          <a:prstGeom prst="rect">
            <a:avLst/>
          </a:prstGeom>
          <a:noFill/>
        </p:spPr>
      </p:pic>
      <p:pic>
        <p:nvPicPr>
          <p:cNvPr id="1029" name="Picture 5" descr="C:\Users\lenovo\Desktop\hello-20230426T224240Z-001\hello\set-plot-L1d-cadical-high-60K-1227B.champsimtrace.xz-bimodal-no-no-best_offset_prefetcher-no-lfu-1core.txt.png"/>
          <p:cNvPicPr>
            <a:picLocks noChangeAspect="1" noChangeArrowheads="1"/>
          </p:cNvPicPr>
          <p:nvPr/>
        </p:nvPicPr>
        <p:blipFill>
          <a:blip r:embed="rId3" cstate="print"/>
          <a:srcRect/>
          <a:stretch>
            <a:fillRect/>
          </a:stretch>
        </p:blipFill>
        <p:spPr bwMode="auto">
          <a:xfrm>
            <a:off x="4788024" y="1556792"/>
            <a:ext cx="4248472" cy="4536504"/>
          </a:xfrm>
          <a:prstGeom prst="rect">
            <a:avLst/>
          </a:prstGeom>
          <a:noFill/>
        </p:spPr>
      </p:pic>
      <p:sp>
        <p:nvSpPr>
          <p:cNvPr id="8" name="Title 7"/>
          <p:cNvSpPr>
            <a:spLocks noGrp="1"/>
          </p:cNvSpPr>
          <p:nvPr>
            <p:ph type="title"/>
          </p:nvPr>
        </p:nvSpPr>
        <p:spPr/>
        <p:txBody>
          <a:bodyPr/>
          <a:lstStyle/>
          <a:p>
            <a:r>
              <a:rPr lang="en-IN" dirty="0" smtClean="0"/>
              <a:t>L1D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L1d</a:t>
            </a:r>
            <a:endParaRPr lang="en-US" dirty="0"/>
          </a:p>
        </p:txBody>
      </p:sp>
      <p:sp>
        <p:nvSpPr>
          <p:cNvPr id="3" name="Content Placeholder 2"/>
          <p:cNvSpPr>
            <a:spLocks noGrp="1"/>
          </p:cNvSpPr>
          <p:nvPr>
            <p:ph idx="1"/>
          </p:nvPr>
        </p:nvSpPr>
        <p:spPr>
          <a:xfrm>
            <a:off x="5508104" y="1772816"/>
            <a:ext cx="3339480" cy="4824536"/>
          </a:xfrm>
        </p:spPr>
        <p:txBody>
          <a:bodyPr>
            <a:normAutofit lnSpcReduction="10000"/>
          </a:bodyPr>
          <a:lstStyle/>
          <a:p>
            <a:r>
              <a:rPr lang="en-IN" sz="2000" dirty="0" smtClean="0"/>
              <a:t>Changing number of sets in L1d without changing the latency slightly improves the IPC for the given range of values. But the change is negligible. For much more higher values, it is expected that the IPC will increase. That’s natural for the simulator to show, but in the real world, the latency effects, cost of technology etc. make it impractical to increase L1d above a certain value.</a:t>
            </a:r>
            <a:endParaRPr lang="en-US" sz="2000" dirty="0"/>
          </a:p>
        </p:txBody>
      </p:sp>
      <p:pic>
        <p:nvPicPr>
          <p:cNvPr id="3074" name="Picture 2" descr="C:\Users\lenovo\Desktop\hello-20230426T224240Z-001\hello\set-plot-L1d-kissat-inc-high-30K-1802B.champsimtrace.xz-bimodal-no-no-best_offset_prefetcher-no-lfu-1core.txt.png"/>
          <p:cNvPicPr>
            <a:picLocks noChangeAspect="1" noChangeArrowheads="1"/>
          </p:cNvPicPr>
          <p:nvPr/>
        </p:nvPicPr>
        <p:blipFill>
          <a:blip r:embed="rId2" cstate="print"/>
          <a:srcRect/>
          <a:stretch>
            <a:fillRect/>
          </a:stretch>
        </p:blipFill>
        <p:spPr bwMode="auto">
          <a:xfrm>
            <a:off x="323528" y="1772816"/>
            <a:ext cx="4893444" cy="4389437"/>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L1D (with latency)</a:t>
            </a:r>
            <a:endParaRPr lang="en-US" dirty="0"/>
          </a:p>
        </p:txBody>
      </p:sp>
      <p:sp>
        <p:nvSpPr>
          <p:cNvPr id="3" name="Content Placeholder 2"/>
          <p:cNvSpPr>
            <a:spLocks noGrp="1"/>
          </p:cNvSpPr>
          <p:nvPr>
            <p:ph idx="1"/>
          </p:nvPr>
        </p:nvSpPr>
        <p:spPr/>
        <p:txBody>
          <a:bodyPr/>
          <a:lstStyle/>
          <a:p>
            <a:endParaRPr lang="en-US"/>
          </a:p>
        </p:txBody>
      </p:sp>
      <p:pic>
        <p:nvPicPr>
          <p:cNvPr id="8194" name="Picture 2" descr="C:\Users\lenovo\Desktop\hello-20230426T224240Z-001\hello\set-lat-plot-L1d-cadical-high-60K-134B.champsimtrace.xz-bimodal-no-no-best_offset_prefetcher-no-lfu-1core.txt.png"/>
          <p:cNvPicPr>
            <a:picLocks noChangeAspect="1" noChangeArrowheads="1"/>
          </p:cNvPicPr>
          <p:nvPr/>
        </p:nvPicPr>
        <p:blipFill>
          <a:blip r:embed="rId2" cstate="print"/>
          <a:srcRect/>
          <a:stretch>
            <a:fillRect/>
          </a:stretch>
        </p:blipFill>
        <p:spPr bwMode="auto">
          <a:xfrm>
            <a:off x="0" y="1556792"/>
            <a:ext cx="4427984" cy="4389437"/>
          </a:xfrm>
          <a:prstGeom prst="rect">
            <a:avLst/>
          </a:prstGeom>
          <a:noFill/>
        </p:spPr>
      </p:pic>
      <p:pic>
        <p:nvPicPr>
          <p:cNvPr id="8195" name="Picture 3" descr="C:\Users\lenovo\Desktop\hello-20230426T224240Z-001\hello\set-lat-plot-L1d-cadical-high-60K-1227B.champsimtrace.xz-bimodal-no-no-best_offset_prefetcher-no-lfu-1core.txt.png"/>
          <p:cNvPicPr>
            <a:picLocks noChangeAspect="1" noChangeArrowheads="1"/>
          </p:cNvPicPr>
          <p:nvPr/>
        </p:nvPicPr>
        <p:blipFill>
          <a:blip r:embed="rId3" cstate="print"/>
          <a:srcRect/>
          <a:stretch>
            <a:fillRect/>
          </a:stretch>
        </p:blipFill>
        <p:spPr bwMode="auto">
          <a:xfrm>
            <a:off x="4656386" y="1556792"/>
            <a:ext cx="4487614" cy="4389437"/>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L1D (With latency)</a:t>
            </a:r>
            <a:endParaRPr lang="en-US" dirty="0"/>
          </a:p>
        </p:txBody>
      </p:sp>
      <p:sp>
        <p:nvSpPr>
          <p:cNvPr id="3" name="Content Placeholder 2"/>
          <p:cNvSpPr>
            <a:spLocks noGrp="1"/>
          </p:cNvSpPr>
          <p:nvPr>
            <p:ph idx="1"/>
          </p:nvPr>
        </p:nvSpPr>
        <p:spPr>
          <a:xfrm>
            <a:off x="5220072" y="1556792"/>
            <a:ext cx="3771528" cy="4824536"/>
          </a:xfrm>
        </p:spPr>
        <p:txBody>
          <a:bodyPr>
            <a:normAutofit/>
          </a:bodyPr>
          <a:lstStyle/>
          <a:p>
            <a:r>
              <a:rPr lang="en-IN" sz="2000" dirty="0" smtClean="0"/>
              <a:t>In L1d cache, increasing number of sets with increasing latency first increases IPC, then it remains almost constant and then it  decreases. This behaviour is justified, since we face a trade-off between latency and cache size. Latency increase outweighs the IPC increase due to size at larger size values. </a:t>
            </a:r>
            <a:endParaRPr lang="en-US" sz="2000" dirty="0"/>
          </a:p>
        </p:txBody>
      </p:sp>
      <p:pic>
        <p:nvPicPr>
          <p:cNvPr id="9218" name="Picture 2" descr="C:\Users\lenovo\Desktop\hello-20230426T224240Z-001\hello\set-lat-plot-L1d-kissat-inc-high-30K-1802B.champsimtrace.xz-bimodal-no-no-best_offset_prefetcher-no-lfu-1core.txt.png"/>
          <p:cNvPicPr>
            <a:picLocks noChangeAspect="1" noChangeArrowheads="1"/>
          </p:cNvPicPr>
          <p:nvPr/>
        </p:nvPicPr>
        <p:blipFill>
          <a:blip r:embed="rId2" cstate="print"/>
          <a:srcRect/>
          <a:stretch>
            <a:fillRect/>
          </a:stretch>
        </p:blipFill>
        <p:spPr bwMode="auto">
          <a:xfrm>
            <a:off x="228600" y="1812925"/>
            <a:ext cx="4703439" cy="438943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MEMORY/CACHE optimisation for sat</a:t>
            </a:r>
            <a:endParaRPr lang="en-US" dirty="0"/>
          </a:p>
        </p:txBody>
      </p:sp>
      <p:sp>
        <p:nvSpPr>
          <p:cNvPr id="3" name="Subtitle 2"/>
          <p:cNvSpPr>
            <a:spLocks noGrp="1"/>
          </p:cNvSpPr>
          <p:nvPr>
            <p:ph type="subTitle" idx="1"/>
          </p:nvPr>
        </p:nvSpPr>
        <p:spPr/>
        <p:txBody>
          <a:bodyPr/>
          <a:lstStyle/>
          <a:p>
            <a:r>
              <a:rPr lang="en-IN" dirty="0" smtClean="0"/>
              <a:t>CS 230 PROJECT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L1d (ways)</a:t>
            </a:r>
            <a:endParaRPr lang="en-US" dirty="0"/>
          </a:p>
        </p:txBody>
      </p:sp>
      <p:sp>
        <p:nvSpPr>
          <p:cNvPr id="3" name="Content Placeholder 2"/>
          <p:cNvSpPr>
            <a:spLocks noGrp="1"/>
          </p:cNvSpPr>
          <p:nvPr>
            <p:ph idx="1"/>
          </p:nvPr>
        </p:nvSpPr>
        <p:spPr/>
        <p:txBody>
          <a:bodyPr/>
          <a:lstStyle/>
          <a:p>
            <a:endParaRPr lang="en-US"/>
          </a:p>
        </p:txBody>
      </p:sp>
      <p:pic>
        <p:nvPicPr>
          <p:cNvPr id="14338" name="Picture 2" descr="C:\Users\lenovo\Desktop\hello-20230426T224240Z-001\hello\way-plot-L1d-cadical-high-60K-134B.champsimtrace.xz-bimodal-no-no-best_offset_prefetcher-no-lfu-1core.txt.png"/>
          <p:cNvPicPr>
            <a:picLocks noChangeAspect="1" noChangeArrowheads="1"/>
          </p:cNvPicPr>
          <p:nvPr/>
        </p:nvPicPr>
        <p:blipFill>
          <a:blip r:embed="rId2" cstate="print"/>
          <a:srcRect/>
          <a:stretch>
            <a:fillRect/>
          </a:stretch>
        </p:blipFill>
        <p:spPr bwMode="auto">
          <a:xfrm>
            <a:off x="179512" y="1700808"/>
            <a:ext cx="4214564" cy="4389438"/>
          </a:xfrm>
          <a:prstGeom prst="rect">
            <a:avLst/>
          </a:prstGeom>
          <a:noFill/>
        </p:spPr>
      </p:pic>
      <p:pic>
        <p:nvPicPr>
          <p:cNvPr id="14339" name="Picture 3" descr="C:\Users\lenovo\Desktop\hello-20230426T224240Z-001\hello\way-plot-L1d-cadical-high-60K-1227B.champsimtrace.xz-bimodal-no-no-best_offset_prefetcher-no-lfu-1core.txt.png"/>
          <p:cNvPicPr>
            <a:picLocks noChangeAspect="1" noChangeArrowheads="1"/>
          </p:cNvPicPr>
          <p:nvPr/>
        </p:nvPicPr>
        <p:blipFill>
          <a:blip r:embed="rId3" cstate="print"/>
          <a:srcRect/>
          <a:stretch>
            <a:fillRect/>
          </a:stretch>
        </p:blipFill>
        <p:spPr bwMode="auto">
          <a:xfrm>
            <a:off x="4788024" y="1700808"/>
            <a:ext cx="4156595" cy="4389437"/>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L1d (ways)</a:t>
            </a:r>
            <a:endParaRPr lang="en-US" dirty="0"/>
          </a:p>
        </p:txBody>
      </p:sp>
      <p:sp>
        <p:nvSpPr>
          <p:cNvPr id="3" name="Content Placeholder 2"/>
          <p:cNvSpPr>
            <a:spLocks noGrp="1"/>
          </p:cNvSpPr>
          <p:nvPr>
            <p:ph idx="1"/>
          </p:nvPr>
        </p:nvSpPr>
        <p:spPr>
          <a:xfrm>
            <a:off x="4860032" y="1556792"/>
            <a:ext cx="4131568" cy="4523333"/>
          </a:xfrm>
        </p:spPr>
        <p:txBody>
          <a:bodyPr>
            <a:normAutofit/>
          </a:bodyPr>
          <a:lstStyle/>
          <a:p>
            <a:r>
              <a:rPr lang="en-IN" sz="2000" dirty="0" smtClean="0"/>
              <a:t>Increasing Ways have an effect of increasing IPC till a saturation point beyond which IPC won’t increase and mostly remains constant or may even decrease.</a:t>
            </a:r>
            <a:endParaRPr lang="en-US" sz="2000" dirty="0"/>
          </a:p>
        </p:txBody>
      </p:sp>
      <p:pic>
        <p:nvPicPr>
          <p:cNvPr id="15362" name="Picture 2" descr="C:\Users\lenovo\Desktop\hello-20230426T224240Z-001\hello\way-plot-L1d-kissat-inc-high-30K-1802B.champsimtrace.xz-bimodal-no-no-best_offset_prefetcher-no-lfu-1core.txt.png"/>
          <p:cNvPicPr>
            <a:picLocks noChangeAspect="1" noChangeArrowheads="1"/>
          </p:cNvPicPr>
          <p:nvPr/>
        </p:nvPicPr>
        <p:blipFill>
          <a:blip r:embed="rId2" cstate="print"/>
          <a:srcRect/>
          <a:stretch>
            <a:fillRect/>
          </a:stretch>
        </p:blipFill>
        <p:spPr bwMode="auto">
          <a:xfrm>
            <a:off x="251520" y="1700808"/>
            <a:ext cx="4248473" cy="4389437"/>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L2</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C:\Users\lenovo\Desktop\hello-20230426T224240Z-001\hello\set-plot-L2-cadical-high-60K-134B.champsimtrace.xz-bimodal-no-no-best_offset_prefetcher-no-lfu-1core.txt.png"/>
          <p:cNvPicPr>
            <a:picLocks noChangeAspect="1" noChangeArrowheads="1"/>
          </p:cNvPicPr>
          <p:nvPr/>
        </p:nvPicPr>
        <p:blipFill>
          <a:blip r:embed="rId2" cstate="print"/>
          <a:srcRect/>
          <a:stretch>
            <a:fillRect/>
          </a:stretch>
        </p:blipFill>
        <p:spPr bwMode="auto">
          <a:xfrm>
            <a:off x="1" y="1700808"/>
            <a:ext cx="4499991" cy="4389438"/>
          </a:xfrm>
          <a:prstGeom prst="rect">
            <a:avLst/>
          </a:prstGeom>
          <a:noFill/>
        </p:spPr>
      </p:pic>
      <p:pic>
        <p:nvPicPr>
          <p:cNvPr id="4099" name="Picture 3" descr="C:\Users\lenovo\Desktop\hello-20230426T224240Z-001\hello\set-plot-L2-cadical-high-60K-1227B.champsimtrace.xz-bimodal-no-no-best_offset_prefetcher-no-lfu-1core.txt.png"/>
          <p:cNvPicPr>
            <a:picLocks noChangeAspect="1" noChangeArrowheads="1"/>
          </p:cNvPicPr>
          <p:nvPr/>
        </p:nvPicPr>
        <p:blipFill>
          <a:blip r:embed="rId3" cstate="print"/>
          <a:srcRect/>
          <a:stretch>
            <a:fillRect/>
          </a:stretch>
        </p:blipFill>
        <p:spPr bwMode="auto">
          <a:xfrm>
            <a:off x="4644008" y="1700808"/>
            <a:ext cx="4499992" cy="4389437"/>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L2</a:t>
            </a:r>
            <a:endParaRPr lang="en-US" dirty="0"/>
          </a:p>
        </p:txBody>
      </p:sp>
      <p:sp>
        <p:nvSpPr>
          <p:cNvPr id="3" name="Content Placeholder 2"/>
          <p:cNvSpPr>
            <a:spLocks noGrp="1"/>
          </p:cNvSpPr>
          <p:nvPr>
            <p:ph idx="1"/>
          </p:nvPr>
        </p:nvSpPr>
        <p:spPr>
          <a:xfrm>
            <a:off x="5004048" y="1556792"/>
            <a:ext cx="3987552" cy="4523333"/>
          </a:xfrm>
        </p:spPr>
        <p:txBody>
          <a:bodyPr>
            <a:normAutofit/>
          </a:bodyPr>
          <a:lstStyle/>
          <a:p>
            <a:r>
              <a:rPr lang="en-IN" sz="2000" dirty="0" smtClean="0"/>
              <a:t>Increasing number of sets in L2 cache without any change in latency slightly increases the IPC.</a:t>
            </a:r>
            <a:endParaRPr lang="en-US" sz="2000" dirty="0"/>
          </a:p>
        </p:txBody>
      </p:sp>
      <p:pic>
        <p:nvPicPr>
          <p:cNvPr id="5122" name="Picture 2" descr="C:\Users\lenovo\Desktop\hello-20230426T224240Z-001\hello\set-plot-L2-kissat-inc-high-30K-1802B.champsimtrace.xz-bimodal-no-no-best_offset_prefetcher-no-lfu-1core.txt.png"/>
          <p:cNvPicPr>
            <a:picLocks noChangeAspect="1" noChangeArrowheads="1"/>
          </p:cNvPicPr>
          <p:nvPr/>
        </p:nvPicPr>
        <p:blipFill>
          <a:blip r:embed="rId2" cstate="print"/>
          <a:srcRect/>
          <a:stretch>
            <a:fillRect/>
          </a:stretch>
        </p:blipFill>
        <p:spPr bwMode="auto">
          <a:xfrm>
            <a:off x="107504" y="1700808"/>
            <a:ext cx="4780781" cy="4389438"/>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L2 (with latency)</a:t>
            </a:r>
            <a:endParaRPr lang="en-US" dirty="0"/>
          </a:p>
        </p:txBody>
      </p:sp>
      <p:pic>
        <p:nvPicPr>
          <p:cNvPr id="10242" name="Picture 2" descr="C:\Users\lenovo\Desktop\hello-20230426T224240Z-001\hello\set-lat-plot-L2-cadical-high-60K-134B.champsimtrace.xz-bimodal-no-no-best_offset_prefetcher-no-lfu-1core.txt.png"/>
          <p:cNvPicPr>
            <a:picLocks noChangeAspect="1" noChangeArrowheads="1"/>
          </p:cNvPicPr>
          <p:nvPr/>
        </p:nvPicPr>
        <p:blipFill>
          <a:blip r:embed="rId2" cstate="print"/>
          <a:srcRect/>
          <a:stretch>
            <a:fillRect/>
          </a:stretch>
        </p:blipFill>
        <p:spPr bwMode="auto">
          <a:xfrm>
            <a:off x="251520" y="1741488"/>
            <a:ext cx="4410968" cy="4389437"/>
          </a:xfrm>
          <a:prstGeom prst="rect">
            <a:avLst/>
          </a:prstGeom>
          <a:noFill/>
        </p:spPr>
      </p:pic>
      <p:pic>
        <p:nvPicPr>
          <p:cNvPr id="10243" name="Picture 3" descr="C:\Users\lenovo\Desktop\hello-20230426T224240Z-001\hello\set-lat-plot-L2-cadical-high-60K-1227B.champsimtrace.xz-bimodal-no-no-best_offset_prefetcher-no-lfu-1core.txt.png"/>
          <p:cNvPicPr>
            <a:picLocks noChangeAspect="1" noChangeArrowheads="1"/>
          </p:cNvPicPr>
          <p:nvPr/>
        </p:nvPicPr>
        <p:blipFill>
          <a:blip r:embed="rId3" cstate="print"/>
          <a:srcRect/>
          <a:stretch>
            <a:fillRect/>
          </a:stretch>
        </p:blipFill>
        <p:spPr bwMode="auto">
          <a:xfrm>
            <a:off x="5004048" y="1772816"/>
            <a:ext cx="3884885" cy="4389437"/>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L2 (with latency)</a:t>
            </a:r>
            <a:endParaRPr lang="en-US" dirty="0"/>
          </a:p>
        </p:txBody>
      </p:sp>
      <p:sp>
        <p:nvSpPr>
          <p:cNvPr id="3" name="Content Placeholder 2"/>
          <p:cNvSpPr>
            <a:spLocks noGrp="1"/>
          </p:cNvSpPr>
          <p:nvPr>
            <p:ph idx="1"/>
          </p:nvPr>
        </p:nvSpPr>
        <p:spPr>
          <a:xfrm>
            <a:off x="4716016" y="1628800"/>
            <a:ext cx="4275584" cy="4536504"/>
          </a:xfrm>
        </p:spPr>
        <p:txBody>
          <a:bodyPr>
            <a:normAutofit/>
          </a:bodyPr>
          <a:lstStyle/>
          <a:p>
            <a:r>
              <a:rPr lang="en-IN" sz="2000" dirty="0" smtClean="0"/>
              <a:t>Increasing number of sets while increasing latency decreases the IPC. The latency increase due to the function chosen has a more profound impact in decreasing IPC as compared to increase in IPC due to change in size(number of sets). </a:t>
            </a:r>
            <a:endParaRPr lang="en-US" sz="2000" dirty="0"/>
          </a:p>
        </p:txBody>
      </p:sp>
      <p:pic>
        <p:nvPicPr>
          <p:cNvPr id="11266" name="Picture 2" descr="C:\Users\lenovo\Desktop\hello-20230426T224240Z-001\hello\set-lat-plot-L2-kissat-inc-high-30K-1802B.champsimtrace.xz-bimodal-no-no-best_offset_prefetcher-no-lfu-1core.txt.png"/>
          <p:cNvPicPr>
            <a:picLocks noChangeAspect="1" noChangeArrowheads="1"/>
          </p:cNvPicPr>
          <p:nvPr/>
        </p:nvPicPr>
        <p:blipFill>
          <a:blip r:embed="rId2" cstate="print"/>
          <a:srcRect/>
          <a:stretch>
            <a:fillRect/>
          </a:stretch>
        </p:blipFill>
        <p:spPr bwMode="auto">
          <a:xfrm>
            <a:off x="467544" y="1628800"/>
            <a:ext cx="4096966" cy="4389438"/>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L2 (ways)</a:t>
            </a:r>
            <a:endParaRPr lang="en-US" dirty="0"/>
          </a:p>
        </p:txBody>
      </p:sp>
      <p:pic>
        <p:nvPicPr>
          <p:cNvPr id="16386" name="Picture 2" descr="C:\Users\lenovo\Desktop\hello-20230426T224240Z-001\hello\way-plot-L2-cadical-high-60K-134B.champsimtrace.xz-bimodal-no-no-best_offset_prefetcher-no-lfu-1core.txt.png"/>
          <p:cNvPicPr>
            <a:picLocks noChangeAspect="1" noChangeArrowheads="1"/>
          </p:cNvPicPr>
          <p:nvPr/>
        </p:nvPicPr>
        <p:blipFill>
          <a:blip r:embed="rId2" cstate="print"/>
          <a:srcRect/>
          <a:stretch>
            <a:fillRect/>
          </a:stretch>
        </p:blipFill>
        <p:spPr bwMode="auto">
          <a:xfrm>
            <a:off x="179512" y="1844824"/>
            <a:ext cx="4320480" cy="4389438"/>
          </a:xfrm>
          <a:prstGeom prst="rect">
            <a:avLst/>
          </a:prstGeom>
          <a:noFill/>
        </p:spPr>
      </p:pic>
      <p:pic>
        <p:nvPicPr>
          <p:cNvPr id="16387" name="Picture 3" descr="C:\Users\lenovo\Desktop\hello-20230426T224240Z-001\hello\way-plot-L2-cadical-high-60K-1227B.champsimtrace.xz-bimodal-no-no-best_offset_prefetcher-no-lfu-1core.txt.png"/>
          <p:cNvPicPr>
            <a:picLocks noChangeAspect="1" noChangeArrowheads="1"/>
          </p:cNvPicPr>
          <p:nvPr/>
        </p:nvPicPr>
        <p:blipFill>
          <a:blip r:embed="rId3" cstate="print"/>
          <a:srcRect/>
          <a:stretch>
            <a:fillRect/>
          </a:stretch>
        </p:blipFill>
        <p:spPr bwMode="auto">
          <a:xfrm>
            <a:off x="4860032" y="1844824"/>
            <a:ext cx="4104456" cy="4389438"/>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L2 (ways)</a:t>
            </a:r>
            <a:endParaRPr lang="en-US" dirty="0"/>
          </a:p>
        </p:txBody>
      </p:sp>
      <p:sp>
        <p:nvSpPr>
          <p:cNvPr id="3" name="Content Placeholder 2"/>
          <p:cNvSpPr>
            <a:spLocks noGrp="1"/>
          </p:cNvSpPr>
          <p:nvPr>
            <p:ph idx="1"/>
          </p:nvPr>
        </p:nvSpPr>
        <p:spPr>
          <a:xfrm>
            <a:off x="5436096" y="1556792"/>
            <a:ext cx="3555504" cy="4523333"/>
          </a:xfrm>
        </p:spPr>
        <p:txBody>
          <a:bodyPr>
            <a:normAutofit/>
          </a:bodyPr>
          <a:lstStyle/>
          <a:p>
            <a:r>
              <a:rPr lang="en-IN" sz="2000" dirty="0" smtClean="0"/>
              <a:t>Increasing number of ways increases the IPC till a saturation point where IPC doesn’t change and then IPC starts decreasing slightly.</a:t>
            </a:r>
            <a:endParaRPr lang="en-US" sz="2000" dirty="0"/>
          </a:p>
        </p:txBody>
      </p:sp>
      <p:pic>
        <p:nvPicPr>
          <p:cNvPr id="17410" name="Picture 2" descr="C:\Users\lenovo\Desktop\hello-20230426T224240Z-001\hello\way-plot-L2-kissat-inc-high-30K-1802B.champsimtrace.xz-bimodal-no-no-best_offset_prefetcher-no-lfu-1core.txt.png"/>
          <p:cNvPicPr>
            <a:picLocks noChangeAspect="1" noChangeArrowheads="1"/>
          </p:cNvPicPr>
          <p:nvPr/>
        </p:nvPicPr>
        <p:blipFill>
          <a:blip r:embed="rId2" cstate="print"/>
          <a:srcRect/>
          <a:stretch>
            <a:fillRect/>
          </a:stretch>
        </p:blipFill>
        <p:spPr bwMode="auto">
          <a:xfrm>
            <a:off x="251520" y="1700808"/>
            <a:ext cx="4934595" cy="4389438"/>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LLC</a:t>
            </a:r>
            <a:endParaRPr lang="en-US" dirty="0"/>
          </a:p>
        </p:txBody>
      </p:sp>
      <p:pic>
        <p:nvPicPr>
          <p:cNvPr id="6146" name="Picture 2" descr="C:\Users\lenovo\Desktop\hello-20230426T224240Z-001\hello\set-plot-LLC-cadical-high-60K-134B.champsimtrace.xz-bimodal-no-no-best_offset_prefetcher-no-lfu-1core.txt.png"/>
          <p:cNvPicPr>
            <a:picLocks noChangeAspect="1" noChangeArrowheads="1"/>
          </p:cNvPicPr>
          <p:nvPr/>
        </p:nvPicPr>
        <p:blipFill>
          <a:blip r:embed="rId2" cstate="print"/>
          <a:srcRect/>
          <a:stretch>
            <a:fillRect/>
          </a:stretch>
        </p:blipFill>
        <p:spPr bwMode="auto">
          <a:xfrm>
            <a:off x="0" y="1628800"/>
            <a:ext cx="4283968" cy="4389437"/>
          </a:xfrm>
          <a:prstGeom prst="rect">
            <a:avLst/>
          </a:prstGeom>
          <a:noFill/>
        </p:spPr>
      </p:pic>
      <p:pic>
        <p:nvPicPr>
          <p:cNvPr id="6147" name="Picture 3" descr="C:\Users\lenovo\Desktop\hello-20230426T224240Z-001\hello\set-plot-LLC-cadical-high-60K-1227B.champsimtrace.xz-bimodal-no-no-best_offset_prefetcher-no-lfu-1core.txt.png"/>
          <p:cNvPicPr>
            <a:picLocks noChangeAspect="1" noChangeArrowheads="1"/>
          </p:cNvPicPr>
          <p:nvPr/>
        </p:nvPicPr>
        <p:blipFill>
          <a:blip r:embed="rId3" cstate="print"/>
          <a:srcRect/>
          <a:stretch>
            <a:fillRect/>
          </a:stretch>
        </p:blipFill>
        <p:spPr bwMode="auto">
          <a:xfrm>
            <a:off x="4644008" y="1628800"/>
            <a:ext cx="4267349" cy="4389438"/>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LLC</a:t>
            </a:r>
            <a:endParaRPr lang="en-US" dirty="0"/>
          </a:p>
        </p:txBody>
      </p:sp>
      <p:sp>
        <p:nvSpPr>
          <p:cNvPr id="3" name="Content Placeholder 2"/>
          <p:cNvSpPr>
            <a:spLocks noGrp="1"/>
          </p:cNvSpPr>
          <p:nvPr>
            <p:ph idx="1"/>
          </p:nvPr>
        </p:nvSpPr>
        <p:spPr>
          <a:xfrm>
            <a:off x="5148064" y="1556792"/>
            <a:ext cx="3843536" cy="4523333"/>
          </a:xfrm>
        </p:spPr>
        <p:txBody>
          <a:bodyPr>
            <a:normAutofit/>
          </a:bodyPr>
          <a:lstStyle/>
          <a:p>
            <a:r>
              <a:rPr lang="en-IN" sz="2000" dirty="0" smtClean="0"/>
              <a:t>Increasing number of sets in LLC without changing latency increases the IPC. </a:t>
            </a:r>
            <a:endParaRPr lang="en-US" sz="2000" dirty="0"/>
          </a:p>
        </p:txBody>
      </p:sp>
      <p:pic>
        <p:nvPicPr>
          <p:cNvPr id="7170" name="Picture 2" descr="C:\Users\lenovo\Desktop\hello-20230426T224240Z-001\hello\set-plot-LLC-kissat-inc-high-30K-1802B.champsimtrace.xz-bimodal-no-no-best_offset_prefetcher-no-lfu-1core.txt.png"/>
          <p:cNvPicPr>
            <a:picLocks noChangeAspect="1" noChangeArrowheads="1"/>
          </p:cNvPicPr>
          <p:nvPr/>
        </p:nvPicPr>
        <p:blipFill>
          <a:blip r:embed="rId2" cstate="print"/>
          <a:srcRect/>
          <a:stretch>
            <a:fillRect/>
          </a:stretch>
        </p:blipFill>
        <p:spPr bwMode="auto">
          <a:xfrm>
            <a:off x="323528" y="1700808"/>
            <a:ext cx="4483373" cy="438943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CACHE HIERARCHY POLICIES</a:t>
            </a:r>
            <a:endParaRPr lang="en-US" dirty="0"/>
          </a:p>
        </p:txBody>
      </p:sp>
      <p:sp>
        <p:nvSpPr>
          <p:cNvPr id="3" name="Content Placeholder 2"/>
          <p:cNvSpPr>
            <a:spLocks noGrp="1"/>
          </p:cNvSpPr>
          <p:nvPr>
            <p:ph idx="1"/>
          </p:nvPr>
        </p:nvSpPr>
        <p:spPr/>
        <p:txBody>
          <a:bodyPr>
            <a:normAutofit/>
          </a:bodyPr>
          <a:lstStyle/>
          <a:p>
            <a:r>
              <a:rPr lang="en-IN" sz="2800" dirty="0" smtClean="0"/>
              <a:t>We are using three cache hierarchy policies. They are inclusive, exclusive and non-inclusive-non-exclusive (NINE) hierarchies.</a:t>
            </a:r>
          </a:p>
          <a:p>
            <a:r>
              <a:rPr lang="en-IN" sz="2800" dirty="0" err="1" smtClean="0"/>
              <a:t>Champsim</a:t>
            </a:r>
            <a:r>
              <a:rPr lang="en-IN" sz="2800" dirty="0" smtClean="0"/>
              <a:t> implements NINE by default. </a:t>
            </a:r>
          </a:p>
          <a:p>
            <a:r>
              <a:rPr lang="en-IN" sz="2800" dirty="0" smtClean="0"/>
              <a:t>We have implemented inclusive and exclusive policies for the purpose of comparison. </a:t>
            </a:r>
          </a:p>
          <a:p>
            <a:r>
              <a:rPr lang="en-IN" sz="2800" dirty="0" smtClean="0"/>
              <a:t>Next, we will briefly explain about the implementation of these policies. </a:t>
            </a:r>
            <a:r>
              <a:rPr lang="en-IN" sz="2400" dirty="0" smtClean="0"/>
              <a:t> </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LLC (With Latency)</a:t>
            </a:r>
            <a:endParaRPr lang="en-US" dirty="0"/>
          </a:p>
        </p:txBody>
      </p:sp>
      <p:pic>
        <p:nvPicPr>
          <p:cNvPr id="12292" name="Picture 4" descr="C:\Users\lenovo\Desktop\hello-20230426T224240Z-001\hello\set-lat-plot-LLC-cadical-high-60K-134B.champsimtrace.xz-bimodal-no-no-best_offset_prefetcher-no-lfu-1core.txt.png"/>
          <p:cNvPicPr>
            <a:picLocks noChangeAspect="1" noChangeArrowheads="1"/>
          </p:cNvPicPr>
          <p:nvPr/>
        </p:nvPicPr>
        <p:blipFill>
          <a:blip r:embed="rId2" cstate="print"/>
          <a:srcRect/>
          <a:stretch>
            <a:fillRect/>
          </a:stretch>
        </p:blipFill>
        <p:spPr bwMode="auto">
          <a:xfrm>
            <a:off x="0" y="1916832"/>
            <a:ext cx="4176463" cy="4389438"/>
          </a:xfrm>
          <a:prstGeom prst="rect">
            <a:avLst/>
          </a:prstGeom>
          <a:noFill/>
        </p:spPr>
      </p:pic>
      <p:pic>
        <p:nvPicPr>
          <p:cNvPr id="12293" name="Picture 5" descr="C:\Users\lenovo\Desktop\hello-20230426T224240Z-001\hello\set-lat-plot-LLC-cadical-high-60K-1227B.champsimtrace.xz-bimodal-no-no-best_offset_prefetcher-no-lfu-1core.txt.png"/>
          <p:cNvPicPr>
            <a:picLocks noChangeAspect="1" noChangeArrowheads="1"/>
          </p:cNvPicPr>
          <p:nvPr/>
        </p:nvPicPr>
        <p:blipFill>
          <a:blip r:embed="rId3" cstate="print"/>
          <a:srcRect/>
          <a:stretch>
            <a:fillRect/>
          </a:stretch>
        </p:blipFill>
        <p:spPr bwMode="auto">
          <a:xfrm>
            <a:off x="4860032" y="1988840"/>
            <a:ext cx="3995936" cy="4389437"/>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LLC (with latency)</a:t>
            </a:r>
            <a:endParaRPr lang="en-US" dirty="0"/>
          </a:p>
        </p:txBody>
      </p:sp>
      <p:sp>
        <p:nvSpPr>
          <p:cNvPr id="3" name="Content Placeholder 2"/>
          <p:cNvSpPr>
            <a:spLocks noGrp="1"/>
          </p:cNvSpPr>
          <p:nvPr>
            <p:ph idx="1"/>
          </p:nvPr>
        </p:nvSpPr>
        <p:spPr>
          <a:xfrm>
            <a:off x="5364088" y="1844824"/>
            <a:ext cx="3627512" cy="4235301"/>
          </a:xfrm>
        </p:spPr>
        <p:txBody>
          <a:bodyPr>
            <a:normAutofit/>
          </a:bodyPr>
          <a:lstStyle/>
          <a:p>
            <a:r>
              <a:rPr lang="en-IN" sz="2000" dirty="0" smtClean="0"/>
              <a:t>Increasing LLC number of sets while changing latency clearly brings a negative impact on the IPC recorded. It decreases on increasing size which is because of increasing latency.</a:t>
            </a:r>
            <a:endParaRPr lang="en-US" sz="2000" dirty="0"/>
          </a:p>
        </p:txBody>
      </p:sp>
      <p:pic>
        <p:nvPicPr>
          <p:cNvPr id="13315" name="Picture 3" descr="C:\Users\lenovo\Desktop\hello-20230426T224240Z-001\hello\set-lat-plot-LLC-kissat-inc-high-30K-1802B.champsimtrace.xz-bimodal-no-no-best_offset_prefetcher-no-lfu-1core.txt.png"/>
          <p:cNvPicPr>
            <a:picLocks noChangeAspect="1" noChangeArrowheads="1"/>
          </p:cNvPicPr>
          <p:nvPr/>
        </p:nvPicPr>
        <p:blipFill>
          <a:blip r:embed="rId2" cstate="print"/>
          <a:srcRect/>
          <a:stretch>
            <a:fillRect/>
          </a:stretch>
        </p:blipFill>
        <p:spPr bwMode="auto">
          <a:xfrm>
            <a:off x="179512" y="1628800"/>
            <a:ext cx="4896544" cy="4389438"/>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Llc</a:t>
            </a:r>
            <a:r>
              <a:rPr lang="en-IN" dirty="0" smtClean="0"/>
              <a:t> (ways)</a:t>
            </a:r>
            <a:endParaRPr lang="en-US" dirty="0"/>
          </a:p>
        </p:txBody>
      </p:sp>
      <p:pic>
        <p:nvPicPr>
          <p:cNvPr id="18434" name="Picture 2" descr="C:\Users\lenovo\Desktop\hello-20230426T224240Z-001\hello\way-plot-LLC-cadical-high-60K-134B.champsimtrace.xz-bimodal-no-no-best_offset_prefetcher-no-lfu-1core.txt.png"/>
          <p:cNvPicPr>
            <a:picLocks noChangeAspect="1" noChangeArrowheads="1"/>
          </p:cNvPicPr>
          <p:nvPr/>
        </p:nvPicPr>
        <p:blipFill>
          <a:blip r:embed="rId2" cstate="print"/>
          <a:srcRect/>
          <a:stretch>
            <a:fillRect/>
          </a:stretch>
        </p:blipFill>
        <p:spPr bwMode="auto">
          <a:xfrm>
            <a:off x="251520" y="1772816"/>
            <a:ext cx="4176464" cy="4389437"/>
          </a:xfrm>
          <a:prstGeom prst="rect">
            <a:avLst/>
          </a:prstGeom>
          <a:noFill/>
        </p:spPr>
      </p:pic>
      <p:pic>
        <p:nvPicPr>
          <p:cNvPr id="18435" name="Picture 3" descr="C:\Users\lenovo\Desktop\hello-20230426T224240Z-001\hello\way-plot-LLC-cadical-high-60K-1227B.champsimtrace.xz-bimodal-no-no-best_offset_prefetcher-no-lfu-1core.txt.png"/>
          <p:cNvPicPr>
            <a:picLocks noChangeAspect="1" noChangeArrowheads="1"/>
          </p:cNvPicPr>
          <p:nvPr/>
        </p:nvPicPr>
        <p:blipFill>
          <a:blip r:embed="rId3" cstate="print"/>
          <a:srcRect/>
          <a:stretch>
            <a:fillRect/>
          </a:stretch>
        </p:blipFill>
        <p:spPr bwMode="auto">
          <a:xfrm>
            <a:off x="4644008" y="1844824"/>
            <a:ext cx="4283968" cy="4389438"/>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Llc</a:t>
            </a:r>
            <a:r>
              <a:rPr lang="en-IN" dirty="0" smtClean="0"/>
              <a:t> (ways)</a:t>
            </a:r>
            <a:endParaRPr lang="en-US" dirty="0"/>
          </a:p>
        </p:txBody>
      </p:sp>
      <p:sp>
        <p:nvSpPr>
          <p:cNvPr id="3" name="Content Placeholder 2"/>
          <p:cNvSpPr>
            <a:spLocks noGrp="1"/>
          </p:cNvSpPr>
          <p:nvPr>
            <p:ph idx="1"/>
          </p:nvPr>
        </p:nvSpPr>
        <p:spPr>
          <a:xfrm>
            <a:off x="5292080" y="1916832"/>
            <a:ext cx="3699520" cy="4163293"/>
          </a:xfrm>
        </p:spPr>
        <p:txBody>
          <a:bodyPr>
            <a:normAutofit/>
          </a:bodyPr>
          <a:lstStyle/>
          <a:p>
            <a:r>
              <a:rPr lang="en-IN" sz="2000" dirty="0" smtClean="0"/>
              <a:t>Increasing number of ways in LLC increases IPC. But increasing too much will cause a stable value or a slightly decreasing IPC value.</a:t>
            </a:r>
            <a:endParaRPr lang="en-US" sz="2000" dirty="0"/>
          </a:p>
        </p:txBody>
      </p:sp>
      <p:pic>
        <p:nvPicPr>
          <p:cNvPr id="19458" name="Picture 2" descr="C:\Users\lenovo\Desktop\hello-20230426T224240Z-001\hello\way-plot-LLC-kissat-inc-high-30K-1802B.champsimtrace.xz-bimodal-no-no-best_offset_prefetcher-no-lfu-1core.txt.png"/>
          <p:cNvPicPr>
            <a:picLocks noChangeAspect="1" noChangeArrowheads="1"/>
          </p:cNvPicPr>
          <p:nvPr/>
        </p:nvPicPr>
        <p:blipFill>
          <a:blip r:embed="rId2" cstate="print"/>
          <a:srcRect/>
          <a:stretch>
            <a:fillRect/>
          </a:stretch>
        </p:blipFill>
        <p:spPr bwMode="auto">
          <a:xfrm>
            <a:off x="179512" y="1844824"/>
            <a:ext cx="4896544" cy="4389437"/>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size variation</a:t>
            </a:r>
            <a:endParaRPr lang="en-US" dirty="0"/>
          </a:p>
        </p:txBody>
      </p:sp>
      <p:sp>
        <p:nvSpPr>
          <p:cNvPr id="3" name="Content Placeholder 2"/>
          <p:cNvSpPr>
            <a:spLocks noGrp="1"/>
          </p:cNvSpPr>
          <p:nvPr>
            <p:ph idx="1"/>
          </p:nvPr>
        </p:nvSpPr>
        <p:spPr/>
        <p:txBody>
          <a:bodyPr/>
          <a:lstStyle/>
          <a:p>
            <a:endParaRPr lang="en-US"/>
          </a:p>
        </p:txBody>
      </p:sp>
      <p:pic>
        <p:nvPicPr>
          <p:cNvPr id="33794" name="Picture 2" descr="C:\Users\lenovo\Desktop\hello-20230426T224240Z-001\hello\block-plot-cadical-high-60K-134B.champsimtrace.xz-bimodal-no-no-best_offset_prefetcher-no-lfu-1core.txt.png"/>
          <p:cNvPicPr>
            <a:picLocks noChangeAspect="1" noChangeArrowheads="1"/>
          </p:cNvPicPr>
          <p:nvPr/>
        </p:nvPicPr>
        <p:blipFill>
          <a:blip r:embed="rId2" cstate="print"/>
          <a:srcRect/>
          <a:stretch>
            <a:fillRect/>
          </a:stretch>
        </p:blipFill>
        <p:spPr bwMode="auto">
          <a:xfrm>
            <a:off x="0" y="1628800"/>
            <a:ext cx="4464495" cy="4389437"/>
          </a:xfrm>
          <a:prstGeom prst="rect">
            <a:avLst/>
          </a:prstGeom>
          <a:noFill/>
        </p:spPr>
      </p:pic>
      <p:pic>
        <p:nvPicPr>
          <p:cNvPr id="33795" name="Picture 3" descr="C:\Users\lenovo\Desktop\hello-20230426T224240Z-001\hello\block-plot-cadical-high-60K-1227B.champsimtrace.xz-bimodal-no-no-best_offset_prefetcher-no-lfu-1core.txt.png"/>
          <p:cNvPicPr>
            <a:picLocks noChangeAspect="1" noChangeArrowheads="1"/>
          </p:cNvPicPr>
          <p:nvPr/>
        </p:nvPicPr>
        <p:blipFill>
          <a:blip r:embed="rId3" cstate="print"/>
          <a:srcRect/>
          <a:stretch>
            <a:fillRect/>
          </a:stretch>
        </p:blipFill>
        <p:spPr bwMode="auto">
          <a:xfrm>
            <a:off x="4644008" y="1628800"/>
            <a:ext cx="4339357" cy="4389438"/>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size variation</a:t>
            </a:r>
            <a:endParaRPr lang="en-US" dirty="0"/>
          </a:p>
        </p:txBody>
      </p:sp>
      <p:sp>
        <p:nvSpPr>
          <p:cNvPr id="3" name="Content Placeholder 2"/>
          <p:cNvSpPr>
            <a:spLocks noGrp="1"/>
          </p:cNvSpPr>
          <p:nvPr>
            <p:ph idx="1"/>
          </p:nvPr>
        </p:nvSpPr>
        <p:spPr>
          <a:xfrm>
            <a:off x="5004048" y="1628800"/>
            <a:ext cx="3987552" cy="4451325"/>
          </a:xfrm>
        </p:spPr>
        <p:txBody>
          <a:bodyPr>
            <a:normAutofit/>
          </a:bodyPr>
          <a:lstStyle/>
          <a:p>
            <a:r>
              <a:rPr lang="en-IN" sz="2000" dirty="0" smtClean="0"/>
              <a:t>Increasing block size first increases IPC, then keeps it constant for a while before decreasing it  slightly. This is due to the fact that too lower block size decreases the benefits of the block while too large just increases the baggage carried with each block which results in lowering of IPC.</a:t>
            </a:r>
            <a:endParaRPr lang="en-US" sz="2000" dirty="0"/>
          </a:p>
        </p:txBody>
      </p:sp>
      <p:pic>
        <p:nvPicPr>
          <p:cNvPr id="34818" name="Picture 2" descr="C:\Users\lenovo\Desktop\hello-20230426T224240Z-001\hello\block-plot-kissat-inc-high-30K-1802B.champsimtrace.xz-bimodal-no-no-best_offset_prefetcher-no-lfu-1core.txt.png"/>
          <p:cNvPicPr>
            <a:picLocks noChangeAspect="1" noChangeArrowheads="1"/>
          </p:cNvPicPr>
          <p:nvPr/>
        </p:nvPicPr>
        <p:blipFill>
          <a:blip r:embed="rId2" cstate="print"/>
          <a:srcRect/>
          <a:stretch>
            <a:fillRect/>
          </a:stretch>
        </p:blipFill>
        <p:spPr bwMode="auto">
          <a:xfrm>
            <a:off x="251520" y="1700808"/>
            <a:ext cx="4536504" cy="4389438"/>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Latency variation with size</a:t>
            </a:r>
            <a:endParaRPr lang="en-US" sz="3200" dirty="0"/>
          </a:p>
        </p:txBody>
      </p:sp>
      <p:sp>
        <p:nvSpPr>
          <p:cNvPr id="3" name="Content Placeholder 2"/>
          <p:cNvSpPr>
            <a:spLocks noGrp="1"/>
          </p:cNvSpPr>
          <p:nvPr>
            <p:ph idx="1"/>
          </p:nvPr>
        </p:nvSpPr>
        <p:spPr/>
        <p:txBody>
          <a:bodyPr>
            <a:normAutofit fontScale="92500"/>
          </a:bodyPr>
          <a:lstStyle/>
          <a:p>
            <a:pPr>
              <a:buFont typeface="Arial" charset="0"/>
              <a:buChar char="•"/>
            </a:pPr>
            <a:r>
              <a:rPr lang="en-IN" sz="2400" dirty="0" smtClean="0"/>
              <a:t>We had three points for (</a:t>
            </a:r>
            <a:r>
              <a:rPr lang="en-IN" sz="2400" dirty="0" err="1" smtClean="0"/>
              <a:t>size,latency</a:t>
            </a:r>
            <a:r>
              <a:rPr lang="en-IN" sz="2400" dirty="0" smtClean="0"/>
              <a:t>), from the hardcoded values in </a:t>
            </a:r>
            <a:r>
              <a:rPr lang="en-IN" sz="2400" dirty="0" err="1" smtClean="0"/>
              <a:t>ChampSim</a:t>
            </a:r>
            <a:r>
              <a:rPr lang="en-IN" sz="2400" dirty="0" smtClean="0"/>
              <a:t>. For L1D cache, we have size = 64 sets*12 ways = 768 and latency = 5 cycles. </a:t>
            </a:r>
          </a:p>
          <a:p>
            <a:pPr>
              <a:buFont typeface="Arial" charset="0"/>
              <a:buChar char="•"/>
            </a:pPr>
            <a:r>
              <a:rPr lang="en-IN" sz="2400" dirty="0" err="1" smtClean="0"/>
              <a:t>Similarily</a:t>
            </a:r>
            <a:r>
              <a:rPr lang="en-IN" sz="2400" dirty="0" smtClean="0"/>
              <a:t>, for L2 cache, we have size = 1024*8 = 8192 and latency of 10 cycles.</a:t>
            </a:r>
          </a:p>
          <a:p>
            <a:pPr>
              <a:buFont typeface="Arial" charset="0"/>
              <a:buChar char="•"/>
            </a:pPr>
            <a:r>
              <a:rPr lang="en-IN" sz="2400" dirty="0" smtClean="0"/>
              <a:t>For LLC, we have size = 2048*16 = 32768 and latency of 20 cycles.</a:t>
            </a:r>
          </a:p>
          <a:p>
            <a:pPr>
              <a:buFont typeface="Arial" charset="0"/>
              <a:buChar char="•"/>
            </a:pPr>
            <a:r>
              <a:rPr lang="en-IN" sz="2400" dirty="0" smtClean="0"/>
              <a:t> Size values vary much more compared to latency values, therefore we took log of size with base 10 to get following three points : (2.88, 5), (3.91, 10) and (4.51, 20). </a:t>
            </a:r>
          </a:p>
          <a:p>
            <a:pPr>
              <a:buFont typeface="Arial" charset="0"/>
              <a:buChar char="•"/>
            </a:pPr>
            <a:r>
              <a:rPr lang="en-IN" sz="2400" dirty="0" smtClean="0"/>
              <a:t>We made the hypothesis that y varies </a:t>
            </a:r>
            <a:r>
              <a:rPr lang="en-IN" sz="2400" dirty="0" err="1" smtClean="0"/>
              <a:t>parabolically</a:t>
            </a:r>
            <a:r>
              <a:rPr lang="en-IN" sz="2400" dirty="0" smtClean="0"/>
              <a:t> with x for these 3 points.</a:t>
            </a:r>
          </a:p>
          <a:p>
            <a:pPr>
              <a:buFont typeface="Arial" charset="0"/>
              <a:buChar char="•"/>
            </a:pPr>
            <a:r>
              <a:rPr lang="en-IN" sz="2400" dirty="0" smtClean="0"/>
              <a:t>We found the parabola that contains these three points. </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039272"/>
            <a:ext cx="8686800" cy="818728"/>
          </a:xfrm>
        </p:spPr>
        <p:txBody>
          <a:bodyPr/>
          <a:lstStyle/>
          <a:p>
            <a:endParaRPr lang="en-US" dirty="0"/>
          </a:p>
        </p:txBody>
      </p:sp>
      <p:sp>
        <p:nvSpPr>
          <p:cNvPr id="3" name="Content Placeholder 2"/>
          <p:cNvSpPr>
            <a:spLocks noGrp="1"/>
          </p:cNvSpPr>
          <p:nvPr>
            <p:ph idx="1"/>
          </p:nvPr>
        </p:nvSpPr>
        <p:spPr>
          <a:xfrm>
            <a:off x="304800" y="908720"/>
            <a:ext cx="8686800" cy="5171405"/>
          </a:xfrm>
        </p:spPr>
        <p:txBody>
          <a:bodyPr>
            <a:normAutofit/>
          </a:bodyPr>
          <a:lstStyle/>
          <a:p>
            <a:endParaRPr lang="en-IN" sz="2400" dirty="0" smtClean="0"/>
          </a:p>
          <a:p>
            <a:r>
              <a:rPr lang="en-IN" sz="2400" dirty="0" smtClean="0"/>
              <a:t>The parabola is : y = 7.21*(</a:t>
            </a:r>
            <a:r>
              <a:rPr lang="en-IN" sz="2400" dirty="0" err="1" smtClean="0"/>
              <a:t>logx</a:t>
            </a:r>
            <a:r>
              <a:rPr lang="en-IN" sz="2400" dirty="0" smtClean="0"/>
              <a:t>)^2  -  44.16*(</a:t>
            </a:r>
            <a:r>
              <a:rPr lang="en-IN" sz="2400" dirty="0" err="1" smtClean="0"/>
              <a:t>logx</a:t>
            </a:r>
            <a:r>
              <a:rPr lang="en-IN" sz="2400" dirty="0" smtClean="0"/>
              <a:t>)  +  72.38</a:t>
            </a:r>
            <a:r>
              <a:rPr lang="en-US" sz="2400" dirty="0" smtClean="0"/>
              <a:t>, where x is the size of the cache, i.e. sets * ways.  y is the latency in number of cycles. </a:t>
            </a:r>
          </a:p>
          <a:p>
            <a:r>
              <a:rPr lang="en-IN" sz="2400" dirty="0" smtClean="0"/>
              <a:t>We used this function to find the latency of the cache when we change its size. </a:t>
            </a:r>
          </a:p>
          <a:p>
            <a:r>
              <a:rPr lang="en-IN" sz="2400" dirty="0" smtClean="0"/>
              <a:t>This function is based on our hypothesis that latency varies as parabolic function of log(size). We have demonstrated the results we got from using this function under the latency sections.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5276056"/>
          </a:xfrm>
        </p:spPr>
        <p:txBody>
          <a:bodyPr/>
          <a:lstStyle/>
          <a:p>
            <a:endParaRPr lang="en-US" dirty="0"/>
          </a:p>
        </p:txBody>
      </p:sp>
      <p:sp>
        <p:nvSpPr>
          <p:cNvPr id="3" name="Content Placeholder 2"/>
          <p:cNvSpPr>
            <a:spLocks noGrp="1"/>
          </p:cNvSpPr>
          <p:nvPr>
            <p:ph idx="1"/>
          </p:nvPr>
        </p:nvSpPr>
        <p: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solidFill>
              <a:schemeClr val="bg1"/>
            </a:solidFill>
          </a:ln>
        </p:spPr>
        <p:txBody>
          <a:bodyPr>
            <a:normAutofit/>
          </a:bodyPr>
          <a:lstStyle/>
          <a:p>
            <a:pPr algn="ctr"/>
            <a:r>
              <a:rPr lang="en-IN" sz="6000" dirty="0" smtClean="0">
                <a:solidFill>
                  <a:schemeClr val="bg1"/>
                </a:solidFill>
              </a:rPr>
              <a:t>REPLACEMENT POLICY CHANGE WITH SIZE OF CACHES</a:t>
            </a:r>
            <a:endParaRPr lang="en-US" sz="6000" dirty="0">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L1d</a:t>
            </a:r>
            <a:endParaRPr lang="en-US" dirty="0"/>
          </a:p>
        </p:txBody>
      </p:sp>
      <p:sp>
        <p:nvSpPr>
          <p:cNvPr id="3" name="Content Placeholder 2"/>
          <p:cNvSpPr>
            <a:spLocks noGrp="1"/>
          </p:cNvSpPr>
          <p:nvPr>
            <p:ph idx="1"/>
          </p:nvPr>
        </p:nvSpPr>
        <p:spPr/>
        <p:txBody>
          <a:bodyPr/>
          <a:lstStyle/>
          <a:p>
            <a:endParaRPr lang="en-US" dirty="0"/>
          </a:p>
        </p:txBody>
      </p:sp>
      <p:pic>
        <p:nvPicPr>
          <p:cNvPr id="20482" name="Picture 2" descr="C:\Users\lenovo\Desktop\hello-20230426T224240Z-001\hello\repl-size-plot-L1d-cadical-high-60K-134B.champsimtrace.xz-bimodal-no-no-best_offset_prefetcher-no.png"/>
          <p:cNvPicPr>
            <a:picLocks noChangeAspect="1" noChangeArrowheads="1"/>
          </p:cNvPicPr>
          <p:nvPr/>
        </p:nvPicPr>
        <p:blipFill>
          <a:blip r:embed="rId2" cstate="print"/>
          <a:srcRect/>
          <a:stretch>
            <a:fillRect/>
          </a:stretch>
        </p:blipFill>
        <p:spPr bwMode="auto">
          <a:xfrm>
            <a:off x="251520" y="1700808"/>
            <a:ext cx="4176464" cy="4389438"/>
          </a:xfrm>
          <a:prstGeom prst="rect">
            <a:avLst/>
          </a:prstGeom>
          <a:noFill/>
        </p:spPr>
      </p:pic>
      <p:pic>
        <p:nvPicPr>
          <p:cNvPr id="20483" name="Picture 3" descr="C:\Users\lenovo\Desktop\hello-20230426T224240Z-001\hello\repl-size-plot-L1d-cadical-high-60K-1227B.champsimtrace.xz-bimodal-no-no-best_offset_prefetcher-no.png"/>
          <p:cNvPicPr>
            <a:picLocks noChangeAspect="1" noChangeArrowheads="1"/>
          </p:cNvPicPr>
          <p:nvPr/>
        </p:nvPicPr>
        <p:blipFill>
          <a:blip r:embed="rId3" cstate="print"/>
          <a:srcRect/>
          <a:stretch>
            <a:fillRect/>
          </a:stretch>
        </p:blipFill>
        <p:spPr bwMode="auto">
          <a:xfrm>
            <a:off x="4499992" y="1700808"/>
            <a:ext cx="4499992" cy="438943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INCLUSION POLICY</a:t>
            </a:r>
            <a:endParaRPr lang="en-US" dirty="0"/>
          </a:p>
        </p:txBody>
      </p:sp>
      <p:sp>
        <p:nvSpPr>
          <p:cNvPr id="3" name="Content Placeholder 2"/>
          <p:cNvSpPr>
            <a:spLocks noGrp="1"/>
          </p:cNvSpPr>
          <p:nvPr>
            <p:ph idx="1"/>
          </p:nvPr>
        </p:nvSpPr>
        <p:spPr/>
        <p:txBody>
          <a:bodyPr>
            <a:normAutofit/>
          </a:bodyPr>
          <a:lstStyle/>
          <a:p>
            <a:r>
              <a:rPr lang="en-IN" sz="2400" dirty="0" smtClean="0"/>
              <a:t>We have made changes at two places in the cache.cc to implement inclusion policy. </a:t>
            </a:r>
          </a:p>
          <a:p>
            <a:r>
              <a:rPr lang="en-IN" sz="2400" dirty="0" smtClean="0"/>
              <a:t>First change is made in “</a:t>
            </a:r>
            <a:r>
              <a:rPr lang="en-IN" sz="2400" dirty="0" err="1" smtClean="0"/>
              <a:t>handle_fill</a:t>
            </a:r>
            <a:r>
              <a:rPr lang="en-IN" sz="2400" dirty="0" smtClean="0"/>
              <a:t>” function in cache.cc. In this, before we evict from a cache, we make sure that this block be evicted from upper level caches as well, if it is present in them. </a:t>
            </a:r>
          </a:p>
          <a:p>
            <a:r>
              <a:rPr lang="en-IN" sz="2400" dirty="0" smtClean="0"/>
              <a:t>Second change is made in “</a:t>
            </a:r>
            <a:r>
              <a:rPr lang="en-IN" sz="2400" dirty="0" err="1" smtClean="0"/>
              <a:t>handle_writeback</a:t>
            </a:r>
            <a:r>
              <a:rPr lang="en-IN" sz="2400" dirty="0" smtClean="0"/>
              <a:t>” function. In this also, we evict the cache block from upper caches if it is being evicted in current cache. </a:t>
            </a:r>
          </a:p>
          <a:p>
            <a:r>
              <a:rPr lang="en-IN" sz="2400" dirty="0" smtClean="0"/>
              <a:t>We do this to maintain inclusivity in caches. These steps are sufficient to implement inclusive cache policy. </a:t>
            </a:r>
            <a:endParaRPr lang="en-US" sz="24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l1d</a:t>
            </a:r>
            <a:endParaRPr lang="en-US" dirty="0"/>
          </a:p>
        </p:txBody>
      </p:sp>
      <p:sp>
        <p:nvSpPr>
          <p:cNvPr id="3" name="Content Placeholder 2"/>
          <p:cNvSpPr>
            <a:spLocks noGrp="1"/>
          </p:cNvSpPr>
          <p:nvPr>
            <p:ph idx="1"/>
          </p:nvPr>
        </p:nvSpPr>
        <p:spPr>
          <a:xfrm>
            <a:off x="5220072" y="1556792"/>
            <a:ext cx="3718248" cy="4525963"/>
          </a:xfrm>
        </p:spPr>
        <p:txBody>
          <a:bodyPr>
            <a:normAutofit/>
          </a:bodyPr>
          <a:lstStyle/>
          <a:p>
            <a:r>
              <a:rPr lang="en-IN" sz="2000" dirty="0" smtClean="0"/>
              <a:t>Changing the L1D cache size(number of sets), we notice that there isn’t much difference in IPC that specifically makes one cache replacement policy too good at certain cache size as compared to other sizes. Also the trend of all caches is similar to the general template of IPC </a:t>
            </a:r>
            <a:r>
              <a:rPr lang="en-IN" sz="2000" dirty="0" err="1" smtClean="0"/>
              <a:t>vs</a:t>
            </a:r>
            <a:r>
              <a:rPr lang="en-IN" sz="2000" dirty="0" smtClean="0"/>
              <a:t> Increasing number of sets.</a:t>
            </a:r>
            <a:endParaRPr lang="en-US" sz="2000" dirty="0"/>
          </a:p>
        </p:txBody>
      </p:sp>
      <p:pic>
        <p:nvPicPr>
          <p:cNvPr id="22530" name="Picture 2" descr="C:\Users\lenovo\Desktop\hello-20230426T224240Z-001\hello\repl-size-plot-L1d-kissat-inc-high-30K-1802B.champsimtrace.xz-bimodal-no-no-best_offset_prefetcher-no.png"/>
          <p:cNvPicPr>
            <a:picLocks noChangeAspect="1" noChangeArrowheads="1"/>
          </p:cNvPicPr>
          <p:nvPr/>
        </p:nvPicPr>
        <p:blipFill>
          <a:blip r:embed="rId2" cstate="print"/>
          <a:srcRect/>
          <a:stretch>
            <a:fillRect/>
          </a:stretch>
        </p:blipFill>
        <p:spPr bwMode="auto">
          <a:xfrm>
            <a:off x="395536" y="1772816"/>
            <a:ext cx="4644008" cy="4389438"/>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L1d (latency)</a:t>
            </a:r>
            <a:endParaRPr lang="en-US" dirty="0"/>
          </a:p>
        </p:txBody>
      </p:sp>
      <p:sp>
        <p:nvSpPr>
          <p:cNvPr id="3" name="Content Placeholder 2"/>
          <p:cNvSpPr>
            <a:spLocks noGrp="1"/>
          </p:cNvSpPr>
          <p:nvPr>
            <p:ph idx="1"/>
          </p:nvPr>
        </p:nvSpPr>
        <p:spPr/>
        <p:txBody>
          <a:bodyPr/>
          <a:lstStyle/>
          <a:p>
            <a:endParaRPr lang="en-US"/>
          </a:p>
        </p:txBody>
      </p:sp>
      <p:pic>
        <p:nvPicPr>
          <p:cNvPr id="23554" name="Picture 2" descr="C:\Users\lenovo\Desktop\hello-20230426T224240Z-001\hello\repl-size-latency-plot-L1d-cadical-high-60K-134B.champsimtrace.xz-bimodal-no-no-best_offset_prefetcher-no.png"/>
          <p:cNvPicPr>
            <a:picLocks noChangeAspect="1" noChangeArrowheads="1"/>
          </p:cNvPicPr>
          <p:nvPr/>
        </p:nvPicPr>
        <p:blipFill>
          <a:blip r:embed="rId2" cstate="print"/>
          <a:srcRect/>
          <a:stretch>
            <a:fillRect/>
          </a:stretch>
        </p:blipFill>
        <p:spPr bwMode="auto">
          <a:xfrm>
            <a:off x="323528" y="1484784"/>
            <a:ext cx="4248471" cy="4389437"/>
          </a:xfrm>
          <a:prstGeom prst="rect">
            <a:avLst/>
          </a:prstGeom>
          <a:noFill/>
        </p:spPr>
      </p:pic>
      <p:pic>
        <p:nvPicPr>
          <p:cNvPr id="23555" name="Picture 3" descr="C:\Users\lenovo\Desktop\hello-20230426T224240Z-001\hello\repl-size-latency-plot-L1d-cadical-high-60K-1227B.champsimtrace.xz-bimodal-no-no-best_offset_prefetcher-no.png"/>
          <p:cNvPicPr>
            <a:picLocks noChangeAspect="1" noChangeArrowheads="1"/>
          </p:cNvPicPr>
          <p:nvPr/>
        </p:nvPicPr>
        <p:blipFill>
          <a:blip r:embed="rId3" cstate="print"/>
          <a:srcRect/>
          <a:stretch>
            <a:fillRect/>
          </a:stretch>
        </p:blipFill>
        <p:spPr bwMode="auto">
          <a:xfrm>
            <a:off x="4716016" y="1484784"/>
            <a:ext cx="4267349" cy="4389437"/>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L1d (latency)</a:t>
            </a:r>
            <a:endParaRPr lang="en-US" dirty="0"/>
          </a:p>
        </p:txBody>
      </p:sp>
      <p:sp>
        <p:nvSpPr>
          <p:cNvPr id="3" name="Content Placeholder 2"/>
          <p:cNvSpPr>
            <a:spLocks noGrp="1"/>
          </p:cNvSpPr>
          <p:nvPr>
            <p:ph idx="1"/>
          </p:nvPr>
        </p:nvSpPr>
        <p:spPr>
          <a:xfrm>
            <a:off x="4932040" y="1484784"/>
            <a:ext cx="4059560" cy="4595341"/>
          </a:xfrm>
        </p:spPr>
        <p:txBody>
          <a:bodyPr>
            <a:normAutofit/>
          </a:bodyPr>
          <a:lstStyle/>
          <a:p>
            <a:r>
              <a:rPr lang="en-IN" sz="2000" dirty="0" smtClean="0"/>
              <a:t>Changing number of sets with corresponding change in the latency first increases then decreases the IPC. All Cache replacement policies follow the above stated trend as well.</a:t>
            </a:r>
            <a:endParaRPr lang="en-US" sz="2000" dirty="0"/>
          </a:p>
        </p:txBody>
      </p:sp>
      <p:pic>
        <p:nvPicPr>
          <p:cNvPr id="24578" name="Picture 2" descr="C:\Users\lenovo\Desktop\hello-20230426T224240Z-001\hello\repl-size-latency-plot-L1d-kissat-inc-high-30K-1802B.champsimtrace.xz-bimodal-no-no-best_offset_prefetcher-no.png"/>
          <p:cNvPicPr>
            <a:picLocks noChangeAspect="1" noChangeArrowheads="1"/>
          </p:cNvPicPr>
          <p:nvPr/>
        </p:nvPicPr>
        <p:blipFill>
          <a:blip r:embed="rId2" cstate="print"/>
          <a:srcRect/>
          <a:stretch>
            <a:fillRect/>
          </a:stretch>
        </p:blipFill>
        <p:spPr bwMode="auto">
          <a:xfrm>
            <a:off x="179513" y="1484784"/>
            <a:ext cx="4608512" cy="4389437"/>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l2</a:t>
            </a:r>
            <a:endParaRPr lang="en-US" dirty="0"/>
          </a:p>
        </p:txBody>
      </p:sp>
      <p:sp>
        <p:nvSpPr>
          <p:cNvPr id="3" name="Content Placeholder 2"/>
          <p:cNvSpPr>
            <a:spLocks noGrp="1"/>
          </p:cNvSpPr>
          <p:nvPr>
            <p:ph idx="1"/>
          </p:nvPr>
        </p:nvSpPr>
        <p:spPr/>
        <p:txBody>
          <a:bodyPr/>
          <a:lstStyle/>
          <a:p>
            <a:endParaRPr lang="en-US"/>
          </a:p>
        </p:txBody>
      </p:sp>
      <p:pic>
        <p:nvPicPr>
          <p:cNvPr id="25602" name="Picture 2" descr="C:\Users\lenovo\Desktop\hello-20230426T224240Z-001\hello\repl-size-plot-L2-cadical-high-60K-134B.champsimtrace.xz-bimodal-no-no-best_offset_prefetcher-no.png"/>
          <p:cNvPicPr>
            <a:picLocks noChangeAspect="1" noChangeArrowheads="1"/>
          </p:cNvPicPr>
          <p:nvPr/>
        </p:nvPicPr>
        <p:blipFill>
          <a:blip r:embed="rId2" cstate="print"/>
          <a:srcRect/>
          <a:stretch>
            <a:fillRect/>
          </a:stretch>
        </p:blipFill>
        <p:spPr bwMode="auto">
          <a:xfrm>
            <a:off x="251520" y="1628800"/>
            <a:ext cx="4392488" cy="4389437"/>
          </a:xfrm>
          <a:prstGeom prst="rect">
            <a:avLst/>
          </a:prstGeom>
          <a:noFill/>
        </p:spPr>
      </p:pic>
      <p:pic>
        <p:nvPicPr>
          <p:cNvPr id="25603" name="Picture 3" descr="C:\Users\lenovo\Desktop\hello-20230426T224240Z-001\hello\repl-size-plot-L2-cadical-high-60K-1227B.champsimtrace.xz-bimodal-no-no-best_offset_prefetcher-no.png"/>
          <p:cNvPicPr>
            <a:picLocks noChangeAspect="1" noChangeArrowheads="1"/>
          </p:cNvPicPr>
          <p:nvPr/>
        </p:nvPicPr>
        <p:blipFill>
          <a:blip r:embed="rId3" cstate="print"/>
          <a:srcRect/>
          <a:stretch>
            <a:fillRect/>
          </a:stretch>
        </p:blipFill>
        <p:spPr bwMode="auto">
          <a:xfrm>
            <a:off x="4788024" y="1628800"/>
            <a:ext cx="4195341" cy="4389438"/>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l2</a:t>
            </a:r>
            <a:endParaRPr lang="en-US" dirty="0"/>
          </a:p>
        </p:txBody>
      </p:sp>
      <p:pic>
        <p:nvPicPr>
          <p:cNvPr id="26626" name="Picture 2" descr="C:\Users\lenovo\Desktop\hello-20230426T224240Z-001\hello\repl-size-plot-L2-kissat-inc-high-30K-1802B.champsimtrace.xz-bimodal-no-no-best_offset_prefetcher-no.png"/>
          <p:cNvPicPr>
            <a:picLocks noChangeAspect="1" noChangeArrowheads="1"/>
          </p:cNvPicPr>
          <p:nvPr/>
        </p:nvPicPr>
        <p:blipFill>
          <a:blip r:embed="rId2" cstate="print"/>
          <a:srcRect/>
          <a:stretch>
            <a:fillRect/>
          </a:stretch>
        </p:blipFill>
        <p:spPr bwMode="auto">
          <a:xfrm>
            <a:off x="2123728" y="1628800"/>
            <a:ext cx="4536504" cy="4389437"/>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L2 (latency)</a:t>
            </a:r>
            <a:endParaRPr lang="en-US" dirty="0"/>
          </a:p>
        </p:txBody>
      </p:sp>
      <p:sp>
        <p:nvSpPr>
          <p:cNvPr id="3" name="Content Placeholder 2"/>
          <p:cNvSpPr>
            <a:spLocks noGrp="1"/>
          </p:cNvSpPr>
          <p:nvPr>
            <p:ph idx="1"/>
          </p:nvPr>
        </p:nvSpPr>
        <p:spPr/>
        <p:txBody>
          <a:bodyPr/>
          <a:lstStyle/>
          <a:p>
            <a:endParaRPr lang="en-US"/>
          </a:p>
        </p:txBody>
      </p:sp>
      <p:pic>
        <p:nvPicPr>
          <p:cNvPr id="27650" name="Picture 2" descr="C:\Users\lenovo\Desktop\hello-20230426T224240Z-001\hello\repl-size-latency-plot-L2-cadical-high-60K-134B.champsimtrace.xz-bimodal-no-no-best_offset_prefetcher-no.png"/>
          <p:cNvPicPr>
            <a:picLocks noChangeAspect="1" noChangeArrowheads="1"/>
          </p:cNvPicPr>
          <p:nvPr/>
        </p:nvPicPr>
        <p:blipFill>
          <a:blip r:embed="rId2" cstate="print"/>
          <a:srcRect/>
          <a:stretch>
            <a:fillRect/>
          </a:stretch>
        </p:blipFill>
        <p:spPr bwMode="auto">
          <a:xfrm>
            <a:off x="179513" y="1628800"/>
            <a:ext cx="4392487" cy="4389438"/>
          </a:xfrm>
          <a:prstGeom prst="rect">
            <a:avLst/>
          </a:prstGeom>
          <a:noFill/>
        </p:spPr>
      </p:pic>
      <p:pic>
        <p:nvPicPr>
          <p:cNvPr id="27651" name="Picture 3" descr="C:\Users\lenovo\Desktop\hello-20230426T224240Z-001\hello\repl-size-latency-plot-L2-cadical-high-60K-1227B.champsimtrace.xz-bimodal-no-no-best_offset_prefetcher-no.png"/>
          <p:cNvPicPr>
            <a:picLocks noChangeAspect="1" noChangeArrowheads="1"/>
          </p:cNvPicPr>
          <p:nvPr/>
        </p:nvPicPr>
        <p:blipFill>
          <a:blip r:embed="rId3" cstate="print"/>
          <a:srcRect/>
          <a:stretch>
            <a:fillRect/>
          </a:stretch>
        </p:blipFill>
        <p:spPr bwMode="auto">
          <a:xfrm>
            <a:off x="4788024" y="1628800"/>
            <a:ext cx="4211960" cy="4389438"/>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L2 (latency)</a:t>
            </a:r>
            <a:endParaRPr lang="en-US" dirty="0"/>
          </a:p>
        </p:txBody>
      </p:sp>
      <p:pic>
        <p:nvPicPr>
          <p:cNvPr id="28674" name="Picture 2" descr="C:\Users\lenovo\Desktop\hello-20230426T224240Z-001\hello\repl-size-latency-plot-L2-kissat-inc-high-30K-1802B.champsimtrace.xz-bimodal-no-no-best_offset_prefetcher-no.png"/>
          <p:cNvPicPr>
            <a:picLocks noChangeAspect="1" noChangeArrowheads="1"/>
          </p:cNvPicPr>
          <p:nvPr/>
        </p:nvPicPr>
        <p:blipFill>
          <a:blip r:embed="rId2" cstate="print"/>
          <a:srcRect/>
          <a:stretch>
            <a:fillRect/>
          </a:stretch>
        </p:blipFill>
        <p:spPr bwMode="auto">
          <a:xfrm>
            <a:off x="2699792" y="1628800"/>
            <a:ext cx="4104456" cy="4389438"/>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llc</a:t>
            </a:r>
            <a:endParaRPr lang="en-US" dirty="0"/>
          </a:p>
        </p:txBody>
      </p:sp>
      <p:sp>
        <p:nvSpPr>
          <p:cNvPr id="3" name="Content Placeholder 2"/>
          <p:cNvSpPr>
            <a:spLocks noGrp="1"/>
          </p:cNvSpPr>
          <p:nvPr>
            <p:ph idx="1"/>
          </p:nvPr>
        </p:nvSpPr>
        <p:spPr/>
        <p:txBody>
          <a:bodyPr/>
          <a:lstStyle/>
          <a:p>
            <a:endParaRPr lang="en-US"/>
          </a:p>
        </p:txBody>
      </p:sp>
      <p:pic>
        <p:nvPicPr>
          <p:cNvPr id="29698" name="Picture 2" descr="C:\Users\lenovo\Desktop\hello-20230426T224240Z-001\hello\repl-size-plot-LLC-cadical-high-60K-134B.champsimtrace.xz-bimodal-no-no-best_offset_prefetcher-no.png"/>
          <p:cNvPicPr>
            <a:picLocks noChangeAspect="1" noChangeArrowheads="1"/>
          </p:cNvPicPr>
          <p:nvPr/>
        </p:nvPicPr>
        <p:blipFill>
          <a:blip r:embed="rId2" cstate="print"/>
          <a:srcRect/>
          <a:stretch>
            <a:fillRect/>
          </a:stretch>
        </p:blipFill>
        <p:spPr bwMode="auto">
          <a:xfrm>
            <a:off x="179512" y="1556792"/>
            <a:ext cx="4248472" cy="4389438"/>
          </a:xfrm>
          <a:prstGeom prst="rect">
            <a:avLst/>
          </a:prstGeom>
          <a:noFill/>
        </p:spPr>
      </p:pic>
      <p:pic>
        <p:nvPicPr>
          <p:cNvPr id="29699" name="Picture 3" descr="C:\Users\lenovo\Desktop\hello-20230426T224240Z-001\hello\repl-size-plot-LLC-cadical-high-60K-1227B.champsimtrace.xz-bimodal-no-no-best_offset_prefetcher-no.png"/>
          <p:cNvPicPr>
            <a:picLocks noChangeAspect="1" noChangeArrowheads="1"/>
          </p:cNvPicPr>
          <p:nvPr/>
        </p:nvPicPr>
        <p:blipFill>
          <a:blip r:embed="rId3" cstate="print"/>
          <a:srcRect/>
          <a:stretch>
            <a:fillRect/>
          </a:stretch>
        </p:blipFill>
        <p:spPr bwMode="auto">
          <a:xfrm>
            <a:off x="4788024" y="1556792"/>
            <a:ext cx="4139952" cy="4389437"/>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llc</a:t>
            </a:r>
            <a:endParaRPr lang="en-US" dirty="0"/>
          </a:p>
        </p:txBody>
      </p:sp>
      <p:sp>
        <p:nvSpPr>
          <p:cNvPr id="3" name="Content Placeholder 2"/>
          <p:cNvSpPr>
            <a:spLocks noGrp="1"/>
          </p:cNvSpPr>
          <p:nvPr>
            <p:ph idx="1"/>
          </p:nvPr>
        </p:nvSpPr>
        <p:spPr/>
        <p:txBody>
          <a:bodyPr/>
          <a:lstStyle/>
          <a:p>
            <a:endParaRPr lang="en-US" dirty="0"/>
          </a:p>
        </p:txBody>
      </p:sp>
      <p:pic>
        <p:nvPicPr>
          <p:cNvPr id="30722" name="Picture 2" descr="C:\Users\lenovo\Desktop\hello-20230426T224240Z-001\hello\repl-size-plot-LLC-kissat-inc-high-30K-1802B.champsimtrace.xz-bimodal-no-no-best_offset_prefetcher-no.png"/>
          <p:cNvPicPr>
            <a:picLocks noChangeAspect="1" noChangeArrowheads="1"/>
          </p:cNvPicPr>
          <p:nvPr/>
        </p:nvPicPr>
        <p:blipFill>
          <a:blip r:embed="rId2" cstate="print"/>
          <a:srcRect/>
          <a:stretch>
            <a:fillRect/>
          </a:stretch>
        </p:blipFill>
        <p:spPr bwMode="auto">
          <a:xfrm>
            <a:off x="2267744" y="1628800"/>
            <a:ext cx="4536504" cy="4389437"/>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Llc</a:t>
            </a:r>
            <a:r>
              <a:rPr lang="en-IN" dirty="0" smtClean="0"/>
              <a:t> (with latency)</a:t>
            </a:r>
            <a:endParaRPr lang="en-US" dirty="0"/>
          </a:p>
        </p:txBody>
      </p:sp>
      <p:sp>
        <p:nvSpPr>
          <p:cNvPr id="3" name="Content Placeholder 2"/>
          <p:cNvSpPr>
            <a:spLocks noGrp="1"/>
          </p:cNvSpPr>
          <p:nvPr>
            <p:ph idx="1"/>
          </p:nvPr>
        </p:nvSpPr>
        <p:spPr/>
        <p:txBody>
          <a:bodyPr/>
          <a:lstStyle/>
          <a:p>
            <a:endParaRPr lang="en-US"/>
          </a:p>
        </p:txBody>
      </p:sp>
      <p:pic>
        <p:nvPicPr>
          <p:cNvPr id="31746" name="Picture 2" descr="C:\Users\lenovo\Desktop\hello-20230426T224240Z-001\hello\repl-size-latency-plot-LLC-cadical-high-60K-134B.champsimtrace.xz-bimodal-no-no-best_offset_prefetcher-no.png"/>
          <p:cNvPicPr>
            <a:picLocks noChangeAspect="1" noChangeArrowheads="1"/>
          </p:cNvPicPr>
          <p:nvPr/>
        </p:nvPicPr>
        <p:blipFill>
          <a:blip r:embed="rId2" cstate="print"/>
          <a:srcRect/>
          <a:stretch>
            <a:fillRect/>
          </a:stretch>
        </p:blipFill>
        <p:spPr bwMode="auto">
          <a:xfrm>
            <a:off x="251521" y="1556792"/>
            <a:ext cx="4248472" cy="4389437"/>
          </a:xfrm>
          <a:prstGeom prst="rect">
            <a:avLst/>
          </a:prstGeom>
          <a:noFill/>
        </p:spPr>
      </p:pic>
      <p:pic>
        <p:nvPicPr>
          <p:cNvPr id="31747" name="Picture 3" descr="C:\Users\lenovo\Desktop\hello-20230426T224240Z-001\hello\repl-size-latency-plot-LLC-cadical-high-60K-1227B.champsimtrace.xz-bimodal-no-no-best_offset_prefetcher-no.png"/>
          <p:cNvPicPr>
            <a:picLocks noChangeAspect="1" noChangeArrowheads="1"/>
          </p:cNvPicPr>
          <p:nvPr/>
        </p:nvPicPr>
        <p:blipFill>
          <a:blip r:embed="rId3" cstate="print"/>
          <a:srcRect/>
          <a:stretch>
            <a:fillRect/>
          </a:stretch>
        </p:blipFill>
        <p:spPr bwMode="auto">
          <a:xfrm>
            <a:off x="4644008" y="1628800"/>
            <a:ext cx="4267349" cy="438943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EXCLUSION POLICY</a:t>
            </a:r>
            <a:endParaRPr lang="en-US" dirty="0"/>
          </a:p>
        </p:txBody>
      </p:sp>
      <p:sp>
        <p:nvSpPr>
          <p:cNvPr id="3" name="Content Placeholder 2"/>
          <p:cNvSpPr>
            <a:spLocks noGrp="1"/>
          </p:cNvSpPr>
          <p:nvPr>
            <p:ph idx="1"/>
          </p:nvPr>
        </p:nvSpPr>
        <p:spPr/>
        <p:txBody>
          <a:bodyPr>
            <a:normAutofit fontScale="92500"/>
          </a:bodyPr>
          <a:lstStyle/>
          <a:p>
            <a:r>
              <a:rPr lang="en-IN" sz="2400" dirty="0" smtClean="0"/>
              <a:t>For exclusion policy, we have made changes at three places in cache.cc. </a:t>
            </a:r>
          </a:p>
          <a:p>
            <a:pPr marL="457200" indent="-457200">
              <a:buFont typeface="+mj-lt"/>
              <a:buAutoNum type="arabicParenR"/>
            </a:pPr>
            <a:r>
              <a:rPr lang="en-IN" sz="2400" dirty="0" smtClean="0"/>
              <a:t>In </a:t>
            </a:r>
            <a:r>
              <a:rPr lang="en-IN" sz="2400" dirty="0" err="1" smtClean="0"/>
              <a:t>handle_fill</a:t>
            </a:r>
            <a:r>
              <a:rPr lang="en-IN" sz="2400" dirty="0" smtClean="0"/>
              <a:t>(), we don’t write into lower level caches if the entry’s fill level corresponds to higher level cache, i.e. we bypass them in this case. Also, whenever we evict a block, we copy it to lower level cache. Note that this is the only way L2 and LLC caches are filled. </a:t>
            </a:r>
          </a:p>
          <a:p>
            <a:pPr marL="457200" indent="-457200">
              <a:buFont typeface="+mj-lt"/>
              <a:buAutoNum type="arabicParenR"/>
            </a:pPr>
            <a:r>
              <a:rPr lang="en-IN" sz="2400" dirty="0" smtClean="0"/>
              <a:t>In </a:t>
            </a:r>
            <a:r>
              <a:rPr lang="en-IN" sz="2400" dirty="0" err="1" smtClean="0"/>
              <a:t>handle_write</a:t>
            </a:r>
            <a:r>
              <a:rPr lang="en-IN" sz="2400" dirty="0" smtClean="0"/>
              <a:t>(), again </a:t>
            </a:r>
            <a:r>
              <a:rPr lang="en-IN" sz="2400" dirty="0" err="1" smtClean="0"/>
              <a:t>whenver</a:t>
            </a:r>
            <a:r>
              <a:rPr lang="en-IN" sz="2400" dirty="0" smtClean="0"/>
              <a:t> we evict a block, we fill it in lower cache. </a:t>
            </a:r>
          </a:p>
          <a:p>
            <a:pPr marL="457200" indent="-457200">
              <a:buFont typeface="+mj-lt"/>
              <a:buAutoNum type="arabicParenR"/>
            </a:pPr>
            <a:r>
              <a:rPr lang="en-IN" sz="2400" dirty="0" smtClean="0"/>
              <a:t>In </a:t>
            </a:r>
            <a:r>
              <a:rPr lang="en-IN" sz="2400" dirty="0" err="1" smtClean="0"/>
              <a:t>handle_read</a:t>
            </a:r>
            <a:r>
              <a:rPr lang="en-IN" sz="2400" dirty="0" smtClean="0"/>
              <a:t>(), whenever we send return data to higher level cache, we invalidate it in current cache to maintain exclusivity. </a:t>
            </a:r>
          </a:p>
          <a:p>
            <a:pPr marL="457200" indent="-457200">
              <a:buNone/>
            </a:pPr>
            <a:endParaRPr lang="en-IN" sz="2400" dirty="0" smtClean="0"/>
          </a:p>
          <a:p>
            <a:pPr marL="457200" indent="-457200">
              <a:buNone/>
            </a:pPr>
            <a:r>
              <a:rPr lang="en-IN" sz="2400" dirty="0" smtClean="0"/>
              <a:t>These changes suffices to make exclusive cache policy. 	</a:t>
            </a:r>
            <a:endParaRPr 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Llc</a:t>
            </a:r>
            <a:r>
              <a:rPr lang="en-IN" dirty="0" smtClean="0"/>
              <a:t> (with latency)</a:t>
            </a:r>
            <a:endParaRPr lang="en-US" dirty="0"/>
          </a:p>
        </p:txBody>
      </p:sp>
      <p:sp>
        <p:nvSpPr>
          <p:cNvPr id="3" name="Content Placeholder 2"/>
          <p:cNvSpPr>
            <a:spLocks noGrp="1"/>
          </p:cNvSpPr>
          <p:nvPr>
            <p:ph idx="1"/>
          </p:nvPr>
        </p:nvSpPr>
        <p:spPr/>
        <p:txBody>
          <a:bodyPr/>
          <a:lstStyle/>
          <a:p>
            <a:endParaRPr lang="en-US" dirty="0"/>
          </a:p>
        </p:txBody>
      </p:sp>
      <p:pic>
        <p:nvPicPr>
          <p:cNvPr id="32770" name="Picture 2" descr="C:\Users\lenovo\Desktop\hello-20230426T224240Z-001\hello\repl-size-latency-plot-LLC-kissat-inc-high-30K-1802B.champsimtrace.xz-bimodal-no-no-best_offset_prefetcher-no.png"/>
          <p:cNvPicPr>
            <a:picLocks noChangeAspect="1" noChangeArrowheads="1"/>
          </p:cNvPicPr>
          <p:nvPr/>
        </p:nvPicPr>
        <p:blipFill>
          <a:blip r:embed="rId2" cstate="print"/>
          <a:srcRect/>
          <a:stretch>
            <a:fillRect/>
          </a:stretch>
        </p:blipFill>
        <p:spPr bwMode="auto">
          <a:xfrm>
            <a:off x="2267744" y="1556792"/>
            <a:ext cx="4416549" cy="4389437"/>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2656"/>
            <a:ext cx="8686800" cy="962744"/>
          </a:xfrm>
        </p:spPr>
        <p:txBody>
          <a:bodyPr>
            <a:normAutofit fontScale="90000"/>
          </a:bodyPr>
          <a:lstStyle/>
          <a:p>
            <a:r>
              <a:rPr lang="en-IN" sz="3200" dirty="0" smtClean="0"/>
              <a:t>Comparison of BEST Possible optimizations vs. Baseline implementation</a:t>
            </a:r>
            <a:endParaRPr lang="en-US" sz="3200" dirty="0"/>
          </a:p>
        </p:txBody>
      </p:sp>
      <p:sp>
        <p:nvSpPr>
          <p:cNvPr id="3" name="Content Placeholder 2"/>
          <p:cNvSpPr>
            <a:spLocks noGrp="1"/>
          </p:cNvSpPr>
          <p:nvPr>
            <p:ph idx="1"/>
          </p:nvPr>
        </p:nvSpPr>
        <p:spPr/>
        <p:txBody>
          <a:bodyPr/>
          <a:lstStyle/>
          <a:p>
            <a:endParaRPr lang="en-US" dirty="0"/>
          </a:p>
        </p:txBody>
      </p:sp>
      <p:pic>
        <p:nvPicPr>
          <p:cNvPr id="21507" name="Picture 3" descr="C:\Users\lenovo\Desktop\hello-20230426T224240Z-001\hello\5.jfif"/>
          <p:cNvPicPr>
            <a:picLocks noChangeAspect="1" noChangeArrowheads="1"/>
          </p:cNvPicPr>
          <p:nvPr/>
        </p:nvPicPr>
        <p:blipFill>
          <a:blip r:embed="rId2" cstate="print"/>
          <a:srcRect/>
          <a:stretch>
            <a:fillRect/>
          </a:stretch>
        </p:blipFill>
        <p:spPr bwMode="auto">
          <a:xfrm>
            <a:off x="539552" y="1340768"/>
            <a:ext cx="8064896" cy="50927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Comparison of BEST Possible optimizations vs. Baseline implementation</a:t>
            </a:r>
            <a:endParaRPr lang="en-US" dirty="0"/>
          </a:p>
        </p:txBody>
      </p:sp>
      <p:sp>
        <p:nvSpPr>
          <p:cNvPr id="3" name="Content Placeholder 2"/>
          <p:cNvSpPr>
            <a:spLocks noGrp="1"/>
          </p:cNvSpPr>
          <p:nvPr>
            <p:ph idx="1"/>
          </p:nvPr>
        </p:nvSpPr>
        <p:spPr/>
        <p:txBody>
          <a:bodyPr>
            <a:normAutofit/>
          </a:bodyPr>
          <a:lstStyle/>
          <a:p>
            <a:r>
              <a:rPr lang="en-IN" sz="2400" dirty="0" smtClean="0"/>
              <a:t>We have changed the size of caches to accommodate the best possible theoretical plus practical sizes. L1D </a:t>
            </a:r>
            <a:r>
              <a:rPr lang="en-IN" sz="2400" dirty="0" err="1" smtClean="0"/>
              <a:t>numsets</a:t>
            </a:r>
            <a:r>
              <a:rPr lang="en-IN" sz="2400" dirty="0" smtClean="0"/>
              <a:t> = 128 and </a:t>
            </a:r>
            <a:r>
              <a:rPr lang="en-IN" sz="2400" dirty="0" err="1" smtClean="0"/>
              <a:t>numways</a:t>
            </a:r>
            <a:r>
              <a:rPr lang="en-IN" sz="2400" dirty="0" smtClean="0"/>
              <a:t> = 12, L2 </a:t>
            </a:r>
            <a:r>
              <a:rPr lang="en-IN" sz="2400" dirty="0" err="1" smtClean="0"/>
              <a:t>numsets</a:t>
            </a:r>
            <a:r>
              <a:rPr lang="en-IN" sz="2400" dirty="0" smtClean="0"/>
              <a:t> = 1024, </a:t>
            </a:r>
            <a:r>
              <a:rPr lang="en-IN" sz="2400" dirty="0" err="1" smtClean="0"/>
              <a:t>numways</a:t>
            </a:r>
            <a:r>
              <a:rPr lang="en-IN" sz="2400" dirty="0" smtClean="0"/>
              <a:t> = 16, LLC </a:t>
            </a:r>
            <a:r>
              <a:rPr lang="en-IN" sz="2400" dirty="0" err="1" smtClean="0"/>
              <a:t>numsets</a:t>
            </a:r>
            <a:r>
              <a:rPr lang="en-IN" sz="2400" dirty="0" smtClean="0"/>
              <a:t> = 2048, </a:t>
            </a:r>
            <a:r>
              <a:rPr lang="en-IN" sz="2400" dirty="0" err="1" smtClean="0"/>
              <a:t>numways</a:t>
            </a:r>
            <a:r>
              <a:rPr lang="en-IN" sz="2400" dirty="0" smtClean="0"/>
              <a:t> = 32.</a:t>
            </a:r>
          </a:p>
          <a:p>
            <a:r>
              <a:rPr lang="en-IN" sz="2400" dirty="0" smtClean="0"/>
              <a:t>Block size is kept at 64.</a:t>
            </a:r>
          </a:p>
          <a:p>
            <a:r>
              <a:rPr lang="en-IN" sz="2400" dirty="0" smtClean="0"/>
              <a:t>We use </a:t>
            </a:r>
            <a:r>
              <a:rPr lang="en-IN" sz="2400" dirty="0" err="1" smtClean="0"/>
              <a:t>lfu</a:t>
            </a:r>
            <a:r>
              <a:rPr lang="en-IN" sz="2400" dirty="0" smtClean="0"/>
              <a:t> as our first priority cache replacement policy.</a:t>
            </a:r>
          </a:p>
          <a:p>
            <a:r>
              <a:rPr lang="en-IN" sz="2400" dirty="0" smtClean="0"/>
              <a:t>NINE(Non Inclusive and Non Exclusive) cache policy is best, followed by Inclusive cache policy which is then followed by Exclusive cache policy. So NINE is used.</a:t>
            </a:r>
          </a:p>
          <a:p>
            <a:r>
              <a:rPr lang="en-IN" sz="2400" dirty="0" smtClean="0"/>
              <a:t>We get an improvement of 1% each in </a:t>
            </a:r>
            <a:r>
              <a:rPr lang="en-IN" sz="2400" dirty="0" err="1" smtClean="0"/>
              <a:t>cadical</a:t>
            </a:r>
            <a:r>
              <a:rPr lang="en-IN" sz="2400" dirty="0" smtClean="0"/>
              <a:t> traces, while 3% improvement in </a:t>
            </a:r>
            <a:r>
              <a:rPr lang="en-IN" sz="2400" dirty="0" err="1" smtClean="0"/>
              <a:t>kissat</a:t>
            </a:r>
            <a:r>
              <a:rPr lang="en-IN" sz="2400" dirty="0" smtClean="0"/>
              <a:t> trace.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IN" dirty="0" smtClean="0"/>
              <a:t>We saw how the size of the cache affects the </a:t>
            </a:r>
            <a:r>
              <a:rPr lang="en-IN" dirty="0" err="1" smtClean="0"/>
              <a:t>perfomance</a:t>
            </a:r>
            <a:r>
              <a:rPr lang="en-IN" dirty="0" smtClean="0"/>
              <a:t>. </a:t>
            </a:r>
          </a:p>
          <a:p>
            <a:pPr>
              <a:buFont typeface="Wingdings" pitchFamily="2" charset="2"/>
              <a:buChar char="q"/>
            </a:pPr>
            <a:r>
              <a:rPr lang="en-IN" dirty="0" smtClean="0"/>
              <a:t>We looked at different cache replacement policies and evaluated their performance. </a:t>
            </a:r>
          </a:p>
          <a:p>
            <a:pPr>
              <a:buFont typeface="Wingdings" pitchFamily="2" charset="2"/>
              <a:buChar char="q"/>
            </a:pPr>
            <a:r>
              <a:rPr lang="en-IN" dirty="0" smtClean="0"/>
              <a:t>We implemented cache hierarchy policies and analysed them in different scenarios. </a:t>
            </a:r>
          </a:p>
          <a:p>
            <a:pPr>
              <a:buFont typeface="Wingdings" pitchFamily="2" charset="2"/>
              <a:buChar char="q"/>
            </a:pPr>
            <a:r>
              <a:rPr lang="en-IN" dirty="0" smtClean="0"/>
              <a:t>We made a hypothesis about variation of cache latency with size of cache and analysed its behaviour, gaining useful insights.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NON-INCLUSIVE POLICY</a:t>
            </a:r>
            <a:endParaRPr lang="en-US" dirty="0"/>
          </a:p>
        </p:txBody>
      </p:sp>
      <p:sp>
        <p:nvSpPr>
          <p:cNvPr id="3" name="Content Placeholder 2"/>
          <p:cNvSpPr>
            <a:spLocks noGrp="1"/>
          </p:cNvSpPr>
          <p:nvPr>
            <p:ph idx="1"/>
          </p:nvPr>
        </p:nvSpPr>
        <p:spPr/>
        <p:txBody>
          <a:bodyPr/>
          <a:lstStyle/>
          <a:p>
            <a:r>
              <a:rPr lang="en-IN" dirty="0" smtClean="0"/>
              <a:t>This is the default policy in </a:t>
            </a:r>
            <a:r>
              <a:rPr lang="en-IN" dirty="0" err="1" smtClean="0"/>
              <a:t>ChampSim</a:t>
            </a:r>
            <a:r>
              <a:rPr lang="en-IN" dirty="0" smtClean="0"/>
              <a:t>.</a:t>
            </a:r>
          </a:p>
          <a:p>
            <a:r>
              <a:rPr lang="en-IN" dirty="0" smtClean="0"/>
              <a:t>It will be referred to as NINE, Non-inclusive non-exclusive.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REPLACEMENT POLICIES</a:t>
            </a:r>
            <a:endParaRPr lang="en-US" dirty="0"/>
          </a:p>
        </p:txBody>
      </p:sp>
      <p:sp>
        <p:nvSpPr>
          <p:cNvPr id="3" name="Content Placeholder 2"/>
          <p:cNvSpPr>
            <a:spLocks noGrp="1"/>
          </p:cNvSpPr>
          <p:nvPr>
            <p:ph idx="1"/>
          </p:nvPr>
        </p:nvSpPr>
        <p:spPr/>
        <p:txBody>
          <a:bodyPr/>
          <a:lstStyle/>
          <a:p>
            <a:pPr>
              <a:buNone/>
            </a:pPr>
            <a:r>
              <a:rPr lang="en-IN" sz="2400" dirty="0" smtClean="0"/>
              <a:t>The replacement policies used are as follows: </a:t>
            </a:r>
          </a:p>
          <a:p>
            <a:r>
              <a:rPr lang="en-IN" sz="2400" dirty="0" smtClean="0"/>
              <a:t>LFU</a:t>
            </a:r>
          </a:p>
          <a:p>
            <a:r>
              <a:rPr lang="en-IN" sz="2400" dirty="0" smtClean="0"/>
              <a:t>LRU</a:t>
            </a:r>
          </a:p>
          <a:p>
            <a:r>
              <a:rPr lang="en-IN" sz="2400" dirty="0" smtClean="0"/>
              <a:t>LRU-K</a:t>
            </a:r>
          </a:p>
          <a:p>
            <a:r>
              <a:rPr lang="en-IN" sz="2400" dirty="0" err="1" smtClean="0"/>
              <a:t>Prob-lru-lfu</a:t>
            </a:r>
            <a:endParaRPr lang="en-IN" sz="2400" dirty="0" smtClean="0"/>
          </a:p>
          <a:p>
            <a:r>
              <a:rPr lang="en-IN" sz="2400" dirty="0" err="1" smtClean="0"/>
              <a:t>LinearComb-lru-lfu</a:t>
            </a:r>
            <a:endParaRPr lang="en-IN" sz="2400" dirty="0" smtClean="0"/>
          </a:p>
          <a:p>
            <a:r>
              <a:rPr lang="en-IN" sz="2400" dirty="0" smtClean="0"/>
              <a:t>SSRIP</a:t>
            </a:r>
          </a:p>
          <a:p>
            <a:r>
              <a:rPr lang="en-IN" sz="2400" dirty="0" smtClean="0"/>
              <a:t>MRU</a:t>
            </a:r>
          </a:p>
          <a:p>
            <a:r>
              <a:rPr lang="en-IN" sz="2400" dirty="0" smtClean="0"/>
              <a:t>FIFO</a:t>
            </a:r>
          </a:p>
          <a:p>
            <a:r>
              <a:rPr lang="en-IN" sz="2400" dirty="0" smtClean="0"/>
              <a:t>FILO</a:t>
            </a:r>
          </a:p>
          <a:p>
            <a:pPr>
              <a:buNone/>
            </a:pPr>
            <a:endParaRPr lang="en-IN" sz="2400" dirty="0" smtClean="0"/>
          </a:p>
          <a:p>
            <a:endParaRPr lang="en-IN" sz="2400" dirty="0" smtClean="0"/>
          </a:p>
          <a:p>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Replacement policies for cadical-134</a:t>
            </a:r>
            <a:endParaRPr lang="en-US" sz="2400" dirty="0"/>
          </a:p>
        </p:txBody>
      </p:sp>
      <p:sp>
        <p:nvSpPr>
          <p:cNvPr id="3" name="Content Placeholder 2"/>
          <p:cNvSpPr>
            <a:spLocks noGrp="1"/>
          </p:cNvSpPr>
          <p:nvPr>
            <p:ph idx="1"/>
          </p:nvPr>
        </p:nvSpPr>
        <p:spPr/>
        <p:txBody>
          <a:bodyPr/>
          <a:lstStyle/>
          <a:p>
            <a:endParaRPr lang="en-US"/>
          </a:p>
        </p:txBody>
      </p:sp>
      <p:pic>
        <p:nvPicPr>
          <p:cNvPr id="36866" name="Picture 2" descr="C:\Users\lenovo\Desktop\hello-20230426T224240Z-001\hello\2.jfif"/>
          <p:cNvPicPr>
            <a:picLocks noChangeAspect="1" noChangeArrowheads="1"/>
          </p:cNvPicPr>
          <p:nvPr/>
        </p:nvPicPr>
        <p:blipFill>
          <a:blip r:embed="rId2" cstate="print"/>
          <a:srcRect/>
          <a:stretch>
            <a:fillRect/>
          </a:stretch>
        </p:blipFill>
        <p:spPr bwMode="auto">
          <a:xfrm>
            <a:off x="179512" y="1556792"/>
            <a:ext cx="8568952" cy="518457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Replacement policies for cadical-1227</a:t>
            </a:r>
            <a:endParaRPr lang="en-US" dirty="0"/>
          </a:p>
        </p:txBody>
      </p:sp>
      <p:sp>
        <p:nvSpPr>
          <p:cNvPr id="3" name="Content Placeholder 2"/>
          <p:cNvSpPr>
            <a:spLocks noGrp="1"/>
          </p:cNvSpPr>
          <p:nvPr>
            <p:ph idx="1"/>
          </p:nvPr>
        </p:nvSpPr>
        <p:spPr/>
        <p:txBody>
          <a:bodyPr/>
          <a:lstStyle/>
          <a:p>
            <a:endParaRPr lang="en-US"/>
          </a:p>
        </p:txBody>
      </p:sp>
      <p:pic>
        <p:nvPicPr>
          <p:cNvPr id="37890" name="Picture 2" descr="C:\Users\lenovo\Desktop\hello-20230426T224240Z-001\hello\3.jfif"/>
          <p:cNvPicPr>
            <a:picLocks noChangeAspect="1" noChangeArrowheads="1"/>
          </p:cNvPicPr>
          <p:nvPr/>
        </p:nvPicPr>
        <p:blipFill>
          <a:blip r:embed="rId2" cstate="print"/>
          <a:srcRect/>
          <a:stretch>
            <a:fillRect/>
          </a:stretch>
        </p:blipFill>
        <p:spPr bwMode="auto">
          <a:xfrm>
            <a:off x="323528" y="1765300"/>
            <a:ext cx="8496945" cy="50927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808</TotalTime>
  <Words>1548</Words>
  <Application>Microsoft Office PowerPoint</Application>
  <PresentationFormat>On-screen Show (4:3)</PresentationFormat>
  <Paragraphs>121</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Trek</vt:lpstr>
      <vt:lpstr>Team members</vt:lpstr>
      <vt:lpstr>MEMORY/CACHE optimisation for sat</vt:lpstr>
      <vt:lpstr>CACHE HIERARCHY POLICIES</vt:lpstr>
      <vt:lpstr>INCLUSION POLICY</vt:lpstr>
      <vt:lpstr>EXCLUSION POLICY</vt:lpstr>
      <vt:lpstr>NON-INCLUSIVE POLICY</vt:lpstr>
      <vt:lpstr>REPLACEMENT POLICIES</vt:lpstr>
      <vt:lpstr>Replacement policies for cadical-134</vt:lpstr>
      <vt:lpstr>Replacement policies for cadical-1227</vt:lpstr>
      <vt:lpstr>Replacement policies for KISSAT</vt:lpstr>
      <vt:lpstr>Conclusion for replacement policies for different traces</vt:lpstr>
      <vt:lpstr>Prob-lru-lfu, linearcomb-lru-lfu</vt:lpstr>
      <vt:lpstr>Lru-k</vt:lpstr>
      <vt:lpstr>Prefetchers ...</vt:lpstr>
      <vt:lpstr>Slide 15</vt:lpstr>
      <vt:lpstr>L1D</vt:lpstr>
      <vt:lpstr>L1d</vt:lpstr>
      <vt:lpstr>L1D (with latency)</vt:lpstr>
      <vt:lpstr>L1D (With latency)</vt:lpstr>
      <vt:lpstr>L1d (ways)</vt:lpstr>
      <vt:lpstr>L1d (ways)</vt:lpstr>
      <vt:lpstr>L2</vt:lpstr>
      <vt:lpstr>L2</vt:lpstr>
      <vt:lpstr>L2 (with latency)</vt:lpstr>
      <vt:lpstr>L2 (with latency)</vt:lpstr>
      <vt:lpstr>L2 (ways)</vt:lpstr>
      <vt:lpstr>L2 (ways)</vt:lpstr>
      <vt:lpstr>LLC</vt:lpstr>
      <vt:lpstr>LLC</vt:lpstr>
      <vt:lpstr>LLC (With Latency)</vt:lpstr>
      <vt:lpstr>LLC (with latency)</vt:lpstr>
      <vt:lpstr>Llc (ways)</vt:lpstr>
      <vt:lpstr>Llc (ways)</vt:lpstr>
      <vt:lpstr>Block size variation</vt:lpstr>
      <vt:lpstr>Block size variation</vt:lpstr>
      <vt:lpstr>Latency variation with size</vt:lpstr>
      <vt:lpstr>Slide 37</vt:lpstr>
      <vt:lpstr>Slide 38</vt:lpstr>
      <vt:lpstr>L1d</vt:lpstr>
      <vt:lpstr>l1d</vt:lpstr>
      <vt:lpstr>L1d (latency)</vt:lpstr>
      <vt:lpstr>L1d (latency)</vt:lpstr>
      <vt:lpstr>l2</vt:lpstr>
      <vt:lpstr>l2</vt:lpstr>
      <vt:lpstr>L2 (latency)</vt:lpstr>
      <vt:lpstr>L2 (latency)</vt:lpstr>
      <vt:lpstr>llc</vt:lpstr>
      <vt:lpstr>llc</vt:lpstr>
      <vt:lpstr>Llc (with latency)</vt:lpstr>
      <vt:lpstr>Llc (with latency)</vt:lpstr>
      <vt:lpstr>Comparison of BEST Possible optimizations vs. Baseline implementation</vt:lpstr>
      <vt:lpstr>Comparison of BEST Possible optimizations vs. Baseline implementation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MEMORY/CACHE optimisation for sat</dc:title>
  <dc:creator>lenovo</dc:creator>
  <cp:lastModifiedBy>lenovo</cp:lastModifiedBy>
  <cp:revision>56</cp:revision>
  <dcterms:created xsi:type="dcterms:W3CDTF">2023-04-26T16:38:42Z</dcterms:created>
  <dcterms:modified xsi:type="dcterms:W3CDTF">2023-07-13T17:49:10Z</dcterms:modified>
</cp:coreProperties>
</file>