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096B38-E955-42B1-B74F-0E87283AD298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u manke" userId="8cee08473bc4b173" providerId="LiveId" clId="{3A064985-1ECD-40E4-91AC-96F54A677D41}"/>
    <pc:docChg chg="custSel addSld modSld modSection">
      <pc:chgData name="priyanshu manke" userId="8cee08473bc4b173" providerId="LiveId" clId="{3A064985-1ECD-40E4-91AC-96F54A677D41}" dt="2025-09-16T17:38:25.204" v="68" actId="1076"/>
      <pc:docMkLst>
        <pc:docMk/>
      </pc:docMkLst>
      <pc:sldChg chg="modSp mod">
        <pc:chgData name="priyanshu manke" userId="8cee08473bc4b173" providerId="LiveId" clId="{3A064985-1ECD-40E4-91AC-96F54A677D41}" dt="2025-09-16T17:35:29.534" v="19" actId="1076"/>
        <pc:sldMkLst>
          <pc:docMk/>
          <pc:sldMk cId="1981001534" sldId="259"/>
        </pc:sldMkLst>
        <pc:spChg chg="mod">
          <ac:chgData name="priyanshu manke" userId="8cee08473bc4b173" providerId="LiveId" clId="{3A064985-1ECD-40E4-91AC-96F54A677D41}" dt="2025-09-16T17:35:29.534" v="19" actId="1076"/>
          <ac:spMkLst>
            <pc:docMk/>
            <pc:sldMk cId="1981001534" sldId="259"/>
            <ac:spMk id="2" creationId="{77413300-9A4C-E3EF-1DEC-2B7D26F7BD90}"/>
          </ac:spMkLst>
        </pc:spChg>
        <pc:spChg chg="mod">
          <ac:chgData name="priyanshu manke" userId="8cee08473bc4b173" providerId="LiveId" clId="{3A064985-1ECD-40E4-91AC-96F54A677D41}" dt="2025-09-16T17:35:17.146" v="18" actId="1076"/>
          <ac:spMkLst>
            <pc:docMk/>
            <pc:sldMk cId="1981001534" sldId="259"/>
            <ac:spMk id="9" creationId="{9DDC1C6D-FE03-7371-ABAD-F92D6E799B7F}"/>
          </ac:spMkLst>
        </pc:spChg>
      </pc:sldChg>
      <pc:sldChg chg="modSp mod">
        <pc:chgData name="priyanshu manke" userId="8cee08473bc4b173" providerId="LiveId" clId="{3A064985-1ECD-40E4-91AC-96F54A677D41}" dt="2025-09-16T17:35:51.499" v="23" actId="20577"/>
        <pc:sldMkLst>
          <pc:docMk/>
          <pc:sldMk cId="2241273720" sldId="261"/>
        </pc:sldMkLst>
        <pc:spChg chg="mod">
          <ac:chgData name="priyanshu manke" userId="8cee08473bc4b173" providerId="LiveId" clId="{3A064985-1ECD-40E4-91AC-96F54A677D41}" dt="2025-09-16T17:35:51.499" v="23" actId="20577"/>
          <ac:spMkLst>
            <pc:docMk/>
            <pc:sldMk cId="2241273720" sldId="261"/>
            <ac:spMk id="3" creationId="{D6E6AD0C-EE6F-65DF-D962-E3E2000BF147}"/>
          </ac:spMkLst>
        </pc:spChg>
      </pc:sldChg>
      <pc:sldChg chg="modSp mod">
        <pc:chgData name="priyanshu manke" userId="8cee08473bc4b173" providerId="LiveId" clId="{3A064985-1ECD-40E4-91AC-96F54A677D41}" dt="2025-09-16T17:36:11.163" v="26" actId="113"/>
        <pc:sldMkLst>
          <pc:docMk/>
          <pc:sldMk cId="494329303" sldId="262"/>
        </pc:sldMkLst>
        <pc:spChg chg="mod">
          <ac:chgData name="priyanshu manke" userId="8cee08473bc4b173" providerId="LiveId" clId="{3A064985-1ECD-40E4-91AC-96F54A677D41}" dt="2025-09-16T17:36:11.163" v="26" actId="113"/>
          <ac:spMkLst>
            <pc:docMk/>
            <pc:sldMk cId="494329303" sldId="262"/>
            <ac:spMk id="2" creationId="{8A1F1190-921E-B674-00C6-D608B02D658F}"/>
          </ac:spMkLst>
        </pc:spChg>
        <pc:spChg chg="mod">
          <ac:chgData name="priyanshu manke" userId="8cee08473bc4b173" providerId="LiveId" clId="{3A064985-1ECD-40E4-91AC-96F54A677D41}" dt="2025-09-16T17:36:08.113" v="25" actId="113"/>
          <ac:spMkLst>
            <pc:docMk/>
            <pc:sldMk cId="494329303" sldId="262"/>
            <ac:spMk id="3" creationId="{940CAFD6-7D76-163A-1F2A-27B2523D3FDF}"/>
          </ac:spMkLst>
        </pc:spChg>
      </pc:sldChg>
      <pc:sldChg chg="modSp mod">
        <pc:chgData name="priyanshu manke" userId="8cee08473bc4b173" providerId="LiveId" clId="{3A064985-1ECD-40E4-91AC-96F54A677D41}" dt="2025-09-16T17:36:27.878" v="29" actId="14100"/>
        <pc:sldMkLst>
          <pc:docMk/>
          <pc:sldMk cId="3508190708" sldId="263"/>
        </pc:sldMkLst>
        <pc:spChg chg="mod">
          <ac:chgData name="priyanshu manke" userId="8cee08473bc4b173" providerId="LiveId" clId="{3A064985-1ECD-40E4-91AC-96F54A677D41}" dt="2025-09-16T17:36:20.501" v="27" actId="113"/>
          <ac:spMkLst>
            <pc:docMk/>
            <pc:sldMk cId="3508190708" sldId="263"/>
            <ac:spMk id="2" creationId="{3C040F12-6CE1-F40F-74E3-AE2627B5943E}"/>
          </ac:spMkLst>
        </pc:spChg>
        <pc:spChg chg="mod">
          <ac:chgData name="priyanshu manke" userId="8cee08473bc4b173" providerId="LiveId" clId="{3A064985-1ECD-40E4-91AC-96F54A677D41}" dt="2025-09-16T17:36:27.878" v="29" actId="14100"/>
          <ac:spMkLst>
            <pc:docMk/>
            <pc:sldMk cId="3508190708" sldId="263"/>
            <ac:spMk id="8" creationId="{72F9D9C2-EC0E-2267-A322-5F91144173BE}"/>
          </ac:spMkLst>
        </pc:spChg>
      </pc:sldChg>
      <pc:sldChg chg="modSp mod">
        <pc:chgData name="priyanshu manke" userId="8cee08473bc4b173" providerId="LiveId" clId="{3A064985-1ECD-40E4-91AC-96F54A677D41}" dt="2025-09-16T17:36:54.865" v="32" actId="14100"/>
        <pc:sldMkLst>
          <pc:docMk/>
          <pc:sldMk cId="119093924" sldId="264"/>
        </pc:sldMkLst>
        <pc:spChg chg="mod">
          <ac:chgData name="priyanshu manke" userId="8cee08473bc4b173" providerId="LiveId" clId="{3A064985-1ECD-40E4-91AC-96F54A677D41}" dt="2025-09-16T17:36:54.865" v="32" actId="14100"/>
          <ac:spMkLst>
            <pc:docMk/>
            <pc:sldMk cId="119093924" sldId="264"/>
            <ac:spMk id="2" creationId="{D6770FBE-8FE5-7F5C-A2FA-DC33D7D6E089}"/>
          </ac:spMkLst>
        </pc:spChg>
      </pc:sldChg>
      <pc:sldChg chg="modSp mod">
        <pc:chgData name="priyanshu manke" userId="8cee08473bc4b173" providerId="LiveId" clId="{3A064985-1ECD-40E4-91AC-96F54A677D41}" dt="2025-09-16T17:37:10.570" v="33" actId="1076"/>
        <pc:sldMkLst>
          <pc:docMk/>
          <pc:sldMk cId="339509122" sldId="265"/>
        </pc:sldMkLst>
        <pc:spChg chg="mod">
          <ac:chgData name="priyanshu manke" userId="8cee08473bc4b173" providerId="LiveId" clId="{3A064985-1ECD-40E4-91AC-96F54A677D41}" dt="2025-09-16T17:37:10.570" v="33" actId="1076"/>
          <ac:spMkLst>
            <pc:docMk/>
            <pc:sldMk cId="339509122" sldId="265"/>
            <ac:spMk id="3" creationId="{E25A9547-0B40-8B8B-3A58-1EC9F82A6942}"/>
          </ac:spMkLst>
        </pc:spChg>
      </pc:sldChg>
      <pc:sldChg chg="modSp new mod">
        <pc:chgData name="priyanshu manke" userId="8cee08473bc4b173" providerId="LiveId" clId="{3A064985-1ECD-40E4-91AC-96F54A677D41}" dt="2025-09-16T17:38:25.204" v="68" actId="1076"/>
        <pc:sldMkLst>
          <pc:docMk/>
          <pc:sldMk cId="3535830310" sldId="266"/>
        </pc:sldMkLst>
        <pc:spChg chg="mod">
          <ac:chgData name="priyanshu manke" userId="8cee08473bc4b173" providerId="LiveId" clId="{3A064985-1ECD-40E4-91AC-96F54A677D41}" dt="2025-09-16T17:38:25.204" v="68" actId="1076"/>
          <ac:spMkLst>
            <pc:docMk/>
            <pc:sldMk cId="3535830310" sldId="266"/>
            <ac:spMk id="2" creationId="{0B07DBB4-30D2-EE36-D9E7-8026CB5B5D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3D8B-5C0F-B236-9C30-DBF58454A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7CC73-FEE9-886E-2E94-92FD4613E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DF4CC-ECB0-5D36-2994-1BC0918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0E69-6923-3F24-B51A-4ACA92F0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1CC4-F969-8142-5B45-33A04416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80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EAB0-2B39-E7BF-83E3-5BAE2710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A5D89-F234-5C77-25FE-69FB9017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5247-8BFD-3055-8D79-F53EF797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0825-4BC6-06EC-57CE-7D5DA92F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D44B-B13A-AF2A-3ECD-AA29B0B1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5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D57D1-332C-31E2-DC44-82E59C330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40A3D-6876-96E5-931E-87A7537D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6785-E99E-0435-6CA9-6C7FAC7C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7A37-C23D-C60A-FD69-2DA9E9F6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158B8-3B57-497F-B992-6D3E2E5B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7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CFC5-41B9-8CD4-7B8D-8F9D2966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39A7-1D97-D2CC-5CB3-F9A86309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9B62-1639-5C69-E7B2-44D6508A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E9D7-7F41-98F8-02E6-A4A29232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5F5A9-35BB-5986-FBCE-0D234D9E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0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8DB4-EACD-3861-6D13-1BBB1CB7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B0F7-277F-5810-CCE9-E3BBEFC2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C552-7D0F-3405-27F7-8F593EED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D0C0-AC64-6A49-757F-A2F8DC3A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B5DD-906F-5B2A-DBC4-314B2952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1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695F-03FA-2E6F-C128-CEB599CE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CF21-A4B6-C071-50CA-B6B6D6ADB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C3824-2A4A-5210-6021-E40FBD8CB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BB0F3-7DEC-A3CE-DD72-922A86BA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2BEA9-FB92-440D-8818-80A6480B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2A6D9-9530-0296-4B73-5E46228E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4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3BA6-FE12-A63D-89F4-CB510077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4740-9789-48B1-6544-C87D5690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77EEE-C7B8-7910-C2D0-7627AAD4B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839B0-0EB8-B57C-E808-0E55C1AA5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31925-2321-5C4E-4C4D-3C9E4A008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EB1BC-EB7C-0EBE-1F64-D378C27C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43824-40E1-661D-EA97-21EC5AC1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CA705-AC2C-0192-B094-20C2BE70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B9B-E8A9-D215-6708-A80E1276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8F89E-EFAE-BD27-4B75-236A0020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416EA-7FBB-5268-6F7C-7436135C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B8EFA-DBDE-1671-FC5F-6D9DA1C3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0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2A430-EE0D-2C0C-B666-A1409A37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AE5D1-8B0C-62AA-E891-41813852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9A9AF-C464-F704-6E6E-42B4BF3D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49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3FEC-65DB-54EE-E09A-7B9E4C6D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A27D-C543-2CF6-898B-9D23D0D40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1651F-911E-A8EF-E06F-B358D744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03BBD-505C-91E0-29AE-D53B0AAF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0EBB-B943-822B-D715-D4C6D095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BBA4E-F6B8-F87E-8C92-C1E79A13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2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9A99-BA74-BEC4-2126-736E5F3E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DDA0C-4307-58C0-9002-D66D3A057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AD280-29ED-1732-BE57-5CF6B77E1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AEC2D-71FB-4429-6E64-B4CCC800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BC81F-4284-B468-4510-C6BD91A0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17A8E-9291-8B54-714C-97889FFA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34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C5B5E-648C-05D6-BD06-4C64FAF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AFEF-66A5-9106-8B34-F9A5DE4B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A851-3BAB-2A8E-788E-1C57D07C7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651F5-C95A-4EB8-8247-6B0AD323383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4027-8C65-7A61-AB01-402271963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9216-246B-723A-A078-870E295C9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3D9F-99CE-43C7-97A4-B462A6C1D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9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E9A9-63DF-EE62-8898-2A5C6DB8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045" y="1761460"/>
            <a:ext cx="11493910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Banking Management System in Python using OOP’S Concepts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33CB-F7D1-4470-869A-5A66D0FAE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4066" y="6069934"/>
            <a:ext cx="3519948" cy="527511"/>
          </a:xfrm>
        </p:spPr>
        <p:txBody>
          <a:bodyPr>
            <a:normAutofit fontScale="925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By Priyanshu B. Manke</a:t>
            </a:r>
          </a:p>
        </p:txBody>
      </p:sp>
    </p:spTree>
    <p:extLst>
      <p:ext uri="{BB962C8B-B14F-4D97-AF65-F5344CB8AC3E}">
        <p14:creationId xmlns:p14="http://schemas.microsoft.com/office/powerpoint/2010/main" val="110506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736B-6AAE-EE0B-C457-15D53B98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16045" cy="884903"/>
          </a:xfrm>
        </p:spPr>
        <p:txBody>
          <a:bodyPr/>
          <a:lstStyle/>
          <a:p>
            <a:r>
              <a:rPr lang="en-IN" b="1" dirty="0"/>
              <a:t>Conclusion:-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9547-0B40-8B8B-3A58-1EC9F82A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24464"/>
            <a:ext cx="11434916" cy="5702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Object-Oriented Programming (OOPs)</a:t>
            </a:r>
            <a:r>
              <a:rPr lang="en-US" dirty="0"/>
              <a:t> principles simplify real-world problems like banking systems.</a:t>
            </a:r>
          </a:p>
          <a:p>
            <a:pPr marL="0" indent="0">
              <a:buNone/>
            </a:pPr>
            <a:r>
              <a:rPr lang="en-US" b="1" dirty="0"/>
              <a:t> Encapsulation</a:t>
            </a:r>
            <a:r>
              <a:rPr lang="en-US" dirty="0"/>
              <a:t> secures account details by restricting direct access to sensitive data (e.g., balance).</a:t>
            </a:r>
          </a:p>
          <a:p>
            <a:pPr marL="0" indent="0">
              <a:buNone/>
            </a:pPr>
            <a:r>
              <a:rPr lang="en-US" b="1" dirty="0"/>
              <a:t>Inheritance</a:t>
            </a:r>
            <a:r>
              <a:rPr lang="en-US" dirty="0"/>
              <a:t> allows code reusability by extending the core </a:t>
            </a:r>
            <a:r>
              <a:rPr lang="en-US" dirty="0" err="1"/>
              <a:t>BankAccount</a:t>
            </a:r>
            <a:r>
              <a:rPr lang="en-US" dirty="0"/>
              <a:t> class into </a:t>
            </a:r>
            <a:r>
              <a:rPr lang="en-US" dirty="0" err="1"/>
              <a:t>SavingsAccount</a:t>
            </a:r>
            <a:r>
              <a:rPr lang="en-US" dirty="0"/>
              <a:t> and </a:t>
            </a:r>
            <a:r>
              <a:rPr lang="en-US" dirty="0" err="1"/>
              <a:t>CurrentAccount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 Polymorphism</a:t>
            </a:r>
            <a:r>
              <a:rPr lang="en-US" dirty="0"/>
              <a:t> ensures that the same method (e.g., withdraw) behaves differently depending on the account type.</a:t>
            </a:r>
          </a:p>
          <a:p>
            <a:pPr marL="0" indent="0">
              <a:buNone/>
            </a:pPr>
            <a:r>
              <a:rPr lang="en-US" b="1" dirty="0"/>
              <a:t> Abstraction</a:t>
            </a:r>
            <a:r>
              <a:rPr lang="en-US" dirty="0"/>
              <a:t> hides complex implementation details and provides user-friendly methods (deposit, withdraw, </a:t>
            </a:r>
            <a:r>
              <a:rPr lang="en-US" dirty="0" err="1"/>
              <a:t>add_interest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Overall, OOP makes the system </a:t>
            </a:r>
            <a:r>
              <a:rPr lang="en-US" b="1" dirty="0"/>
              <a:t>modular, scalable, and maintainable</a:t>
            </a:r>
            <a:r>
              <a:rPr lang="en-US" dirty="0"/>
              <a:t>, closely reflecting real-world banking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0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DBB4-30D2-EE36-D9E7-8026CB5B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16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583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A3DC-C3D9-85E2-A794-A59D50FC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06529" cy="835743"/>
          </a:xfrm>
        </p:spPr>
        <p:txBody>
          <a:bodyPr>
            <a:normAutofit/>
          </a:bodyPr>
          <a:lstStyle/>
          <a:p>
            <a:r>
              <a:rPr lang="en-IN" b="1" dirty="0"/>
              <a:t>Project Overview:-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65DE-64BD-A3F3-8E46-BFA50E13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61" y="1052053"/>
            <a:ext cx="11491452" cy="5420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1] About the Project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mini Banking Management System</a:t>
            </a:r>
            <a:r>
              <a:rPr lang="en-US" dirty="0"/>
              <a:t> built using Python and Object-Oriented Programming (OOP).</a:t>
            </a:r>
          </a:p>
          <a:p>
            <a:r>
              <a:rPr lang="en-US" dirty="0"/>
              <a:t>Implements three main account types:</a:t>
            </a:r>
          </a:p>
          <a:p>
            <a:pPr lvl="1"/>
            <a:r>
              <a:rPr lang="en-US" b="1" dirty="0" err="1"/>
              <a:t>BankAccount</a:t>
            </a:r>
            <a:r>
              <a:rPr lang="en-US" dirty="0"/>
              <a:t> (base class with common features)</a:t>
            </a:r>
          </a:p>
          <a:p>
            <a:pPr lvl="1"/>
            <a:r>
              <a:rPr lang="en-US" b="1" dirty="0" err="1"/>
              <a:t>SavingsAccount</a:t>
            </a:r>
            <a:r>
              <a:rPr lang="en-US" dirty="0"/>
              <a:t> (adds interest handling)</a:t>
            </a:r>
          </a:p>
          <a:p>
            <a:pPr lvl="1"/>
            <a:r>
              <a:rPr lang="en-US" b="1" dirty="0" err="1"/>
              <a:t>CurrentAccount</a:t>
            </a:r>
            <a:r>
              <a:rPr lang="en-US" dirty="0"/>
              <a:t> (adds overdraft facility)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2] Key Features</a:t>
            </a:r>
            <a:endParaRPr lang="en-US" dirty="0"/>
          </a:p>
          <a:p>
            <a:r>
              <a:rPr lang="en-US" b="1" dirty="0"/>
              <a:t>Deposit &amp; Withdraw</a:t>
            </a:r>
            <a:r>
              <a:rPr lang="en-US" dirty="0"/>
              <a:t> operations with validations.</a:t>
            </a:r>
          </a:p>
          <a:p>
            <a:r>
              <a:rPr lang="en-US" b="1" dirty="0"/>
              <a:t>Balance Enquiry</a:t>
            </a:r>
            <a:r>
              <a:rPr lang="en-US" dirty="0"/>
              <a:t> using encapsulation (private balance attribute).</a:t>
            </a:r>
          </a:p>
          <a:p>
            <a:r>
              <a:rPr lang="en-US" b="1" dirty="0"/>
              <a:t>Interest Calculation</a:t>
            </a:r>
            <a:r>
              <a:rPr lang="en-US" dirty="0"/>
              <a:t> for savings accounts.</a:t>
            </a:r>
          </a:p>
          <a:p>
            <a:r>
              <a:rPr lang="en-US" b="1" dirty="0"/>
              <a:t>Overdraft Facility</a:t>
            </a:r>
            <a:r>
              <a:rPr lang="en-US" dirty="0"/>
              <a:t> for current accounts.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19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7F6-E521-0EFB-0185-9ADC1FAC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639665" cy="865085"/>
          </a:xfrm>
        </p:spPr>
        <p:txBody>
          <a:bodyPr>
            <a:normAutofit fontScale="90000"/>
          </a:bodyPr>
          <a:lstStyle/>
          <a:p>
            <a:r>
              <a:rPr lang="en-IN" sz="4400" b="1" dirty="0" err="1"/>
              <a:t>CurrentAccount</a:t>
            </a:r>
            <a:r>
              <a:rPr lang="en-IN" sz="4400" b="1" dirty="0"/>
              <a:t> – With Overdraft:-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17EA1-8A8D-9227-F282-B158DFDA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" y="4345758"/>
            <a:ext cx="11860468" cy="21828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/>
              <a:t>Class Declaration</a:t>
            </a:r>
            <a:endParaRPr lang="en-US" dirty="0"/>
          </a:p>
          <a:p>
            <a:pPr algn="l"/>
            <a:r>
              <a:rPr lang="en-US" dirty="0" err="1"/>
              <a:t>CurrentAccount</a:t>
            </a:r>
            <a:r>
              <a:rPr lang="en-US" dirty="0"/>
              <a:t> inherits from </a:t>
            </a:r>
            <a:r>
              <a:rPr lang="en-US" dirty="0" err="1"/>
              <a:t>BankAccount</a:t>
            </a:r>
            <a:r>
              <a:rPr lang="en-US" dirty="0"/>
              <a:t>. It adds an extra feature: </a:t>
            </a:r>
            <a:r>
              <a:rPr lang="en-US" b="1" dirty="0"/>
              <a:t>overdraft facility</a:t>
            </a:r>
            <a:r>
              <a:rPr lang="en-US" dirty="0"/>
              <a:t>.</a:t>
            </a:r>
          </a:p>
          <a:p>
            <a:pPr algn="l"/>
            <a:r>
              <a:rPr lang="en-US" b="1" dirty="0"/>
              <a:t>Constructor (__</a:t>
            </a:r>
            <a:r>
              <a:rPr lang="en-US" b="1" dirty="0" err="1"/>
              <a:t>init</a:t>
            </a:r>
            <a:r>
              <a:rPr lang="en-US" b="1" dirty="0"/>
              <a:t>__)</a:t>
            </a:r>
            <a:endParaRPr lang="en-US" dirty="0"/>
          </a:p>
          <a:p>
            <a:pPr algn="l"/>
            <a:r>
              <a:rPr lang="en-US" dirty="0"/>
              <a:t>Calls parent constructor with </a:t>
            </a:r>
            <a:r>
              <a:rPr lang="en-US" dirty="0" err="1"/>
              <a:t>acc_no</a:t>
            </a:r>
            <a:r>
              <a:rPr lang="en-US" dirty="0"/>
              <a:t>, </a:t>
            </a:r>
            <a:r>
              <a:rPr lang="en-US" dirty="0" err="1"/>
              <a:t>holder_name</a:t>
            </a:r>
            <a:r>
              <a:rPr lang="en-US" dirty="0"/>
              <a:t>, and balance.</a:t>
            </a:r>
          </a:p>
          <a:p>
            <a:pPr algn="l"/>
            <a:r>
              <a:rPr lang="en-US" dirty="0"/>
              <a:t>Defines </a:t>
            </a:r>
            <a:r>
              <a:rPr lang="en-US" dirty="0" err="1"/>
              <a:t>self.overdraft_limit</a:t>
            </a:r>
            <a:r>
              <a:rPr lang="en-US" dirty="0"/>
              <a:t> (default = 5000).</a:t>
            </a:r>
          </a:p>
          <a:p>
            <a:pPr algn="l"/>
            <a:r>
              <a:rPr lang="en-US" b="1" dirty="0"/>
              <a:t>Withdraw Method</a:t>
            </a:r>
            <a:endParaRPr lang="en-US" dirty="0"/>
          </a:p>
          <a:p>
            <a:pPr algn="l"/>
            <a:r>
              <a:rPr lang="en-US" dirty="0"/>
              <a:t>Checks if amount ≤ (current balance + </a:t>
            </a:r>
            <a:r>
              <a:rPr lang="en-US" dirty="0" err="1"/>
              <a:t>overdraft_limit</a:t>
            </a:r>
            <a:r>
              <a:rPr lang="en-US" dirty="0"/>
              <a:t>).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F3F7F-1D8F-8621-2D88-46C2FE425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2" y="865085"/>
            <a:ext cx="7907901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8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EE58-CC68-9B9F-8123-7CB5CF4B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3637"/>
            <a:ext cx="10515600" cy="1325563"/>
          </a:xfrm>
        </p:spPr>
        <p:txBody>
          <a:bodyPr/>
          <a:lstStyle/>
          <a:p>
            <a:r>
              <a:rPr lang="en-IN" b="1" dirty="0" err="1">
                <a:cs typeface="Arial" panose="020B0604020202020204" pitchFamily="34" charset="0"/>
              </a:rPr>
              <a:t>Oop’s</a:t>
            </a:r>
            <a:r>
              <a:rPr lang="en-IN" b="1" dirty="0">
                <a:cs typeface="Arial" panose="020B0604020202020204" pitchFamily="34" charset="0"/>
              </a:rPr>
              <a:t> Concept Used:-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BD17-5606-AE8F-E2D1-6B78DB1C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901392"/>
            <a:ext cx="11579942" cy="58042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 Encapsulation</a:t>
            </a:r>
            <a:endParaRPr lang="en-US" dirty="0"/>
          </a:p>
          <a:p>
            <a:r>
              <a:rPr lang="en-US" dirty="0"/>
              <a:t>Wrapping data (variables) and methods into a single unit (class).</a:t>
            </a:r>
          </a:p>
          <a:p>
            <a:r>
              <a:rPr lang="en-US" dirty="0"/>
              <a:t>Protects data using private attributes (e.g., __balance).</a:t>
            </a:r>
          </a:p>
          <a:p>
            <a:pPr marL="0" indent="0">
              <a:buNone/>
            </a:pPr>
            <a:r>
              <a:rPr lang="en-US" b="1" dirty="0"/>
              <a:t>2. Inheritance</a:t>
            </a:r>
            <a:endParaRPr lang="en-US" dirty="0"/>
          </a:p>
          <a:p>
            <a:r>
              <a:rPr lang="en-US" dirty="0"/>
              <a:t>One class derives properties and methods from another.</a:t>
            </a:r>
          </a:p>
          <a:p>
            <a:r>
              <a:rPr lang="en-US" dirty="0"/>
              <a:t>Example: </a:t>
            </a:r>
            <a:r>
              <a:rPr lang="en-US" dirty="0" err="1"/>
              <a:t>SavingsAccount</a:t>
            </a:r>
            <a:r>
              <a:rPr lang="en-US" dirty="0"/>
              <a:t> and </a:t>
            </a:r>
            <a:r>
              <a:rPr lang="en-US" dirty="0" err="1"/>
              <a:t>CurrentAccount</a:t>
            </a:r>
            <a:r>
              <a:rPr lang="en-US" dirty="0"/>
              <a:t> inherit from </a:t>
            </a:r>
            <a:r>
              <a:rPr lang="en-US" dirty="0" err="1"/>
              <a:t>BankAccount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3. Polymorphism</a:t>
            </a:r>
            <a:endParaRPr lang="en-US" dirty="0"/>
          </a:p>
          <a:p>
            <a:r>
              <a:rPr lang="en-US" dirty="0"/>
              <a:t>Same method name behaves differently in different classes.</a:t>
            </a:r>
          </a:p>
          <a:p>
            <a:r>
              <a:rPr lang="en-US" dirty="0"/>
              <a:t>Example: withdraw() works uniquely in </a:t>
            </a:r>
            <a:r>
              <a:rPr lang="en-US" dirty="0" err="1"/>
              <a:t>BankAccount</a:t>
            </a:r>
            <a:r>
              <a:rPr lang="en-US" dirty="0"/>
              <a:t>, </a:t>
            </a:r>
            <a:r>
              <a:rPr lang="en-US" dirty="0" err="1"/>
              <a:t>SavingsAccount</a:t>
            </a:r>
            <a:r>
              <a:rPr lang="en-US" dirty="0"/>
              <a:t>, and </a:t>
            </a:r>
            <a:r>
              <a:rPr lang="en-US" dirty="0" err="1"/>
              <a:t>CurrentAccount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4. Abstraction</a:t>
            </a:r>
            <a:endParaRPr lang="en-US" dirty="0"/>
          </a:p>
          <a:p>
            <a:r>
              <a:rPr lang="en-US" dirty="0"/>
              <a:t>Hiding internal details and showing only essential features.</a:t>
            </a:r>
          </a:p>
          <a:p>
            <a:r>
              <a:rPr lang="en-US" dirty="0"/>
              <a:t>Users only call deposit(), withdraw(), </a:t>
            </a:r>
            <a:r>
              <a:rPr lang="en-US" dirty="0" err="1"/>
              <a:t>get_balance</a:t>
            </a:r>
            <a:r>
              <a:rPr lang="en-US" dirty="0"/>
              <a:t>() without knowing the implementation.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48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3300-9A4C-E3EF-1DEC-2B7D26F7BD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825" y="137652"/>
            <a:ext cx="7413522" cy="1041400"/>
          </a:xfrm>
        </p:spPr>
        <p:txBody>
          <a:bodyPr>
            <a:normAutofit/>
          </a:bodyPr>
          <a:lstStyle/>
          <a:p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BankAccount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– Core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16C8E-4963-B7A1-6194-DCCEEB68008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1314450"/>
            <a:ext cx="6859588" cy="42291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DC1C6D-FE03-7371-ABAD-F92D6E799B7F}"/>
              </a:ext>
            </a:extLst>
          </p:cNvPr>
          <p:cNvSpPr txBox="1"/>
          <p:nvPr/>
        </p:nvSpPr>
        <p:spPr>
          <a:xfrm>
            <a:off x="7207044" y="1314450"/>
            <a:ext cx="49849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1] __</a:t>
            </a:r>
            <a:r>
              <a:rPr lang="en-US" sz="2400" b="1" dirty="0" err="1"/>
              <a:t>init</a:t>
            </a:r>
            <a:r>
              <a:rPr lang="en-US" sz="2400" b="1" dirty="0"/>
              <a:t>__: </a:t>
            </a:r>
            <a:r>
              <a:rPr lang="en-US" sz="2400" dirty="0"/>
              <a:t>Initializes account details &amp; private balance.</a:t>
            </a:r>
          </a:p>
          <a:p>
            <a:endParaRPr lang="en-US" sz="2400" dirty="0"/>
          </a:p>
          <a:p>
            <a:r>
              <a:rPr lang="en-US" sz="2400" b="1" dirty="0"/>
              <a:t>2]deposit: </a:t>
            </a:r>
            <a:r>
              <a:rPr lang="en-US" sz="2400" dirty="0"/>
              <a:t>Adds money with validation.</a:t>
            </a:r>
          </a:p>
          <a:p>
            <a:endParaRPr lang="en-US" sz="2400" dirty="0"/>
          </a:p>
          <a:p>
            <a:r>
              <a:rPr lang="en-US" sz="2400" b="1" dirty="0"/>
              <a:t>3]withdraw: </a:t>
            </a:r>
            <a:r>
              <a:rPr lang="en-US" sz="2400" dirty="0"/>
              <a:t>Deducts money only if funds are sufficient.</a:t>
            </a:r>
          </a:p>
          <a:p>
            <a:endParaRPr lang="en-US" sz="2400" dirty="0"/>
          </a:p>
          <a:p>
            <a:r>
              <a:rPr lang="en-US" sz="2400" b="1" dirty="0"/>
              <a:t>4]</a:t>
            </a:r>
            <a:r>
              <a:rPr lang="en-US" sz="2400" b="1" dirty="0" err="1"/>
              <a:t>get_balance</a:t>
            </a:r>
            <a:r>
              <a:rPr lang="en-US" sz="2400" b="1" dirty="0"/>
              <a:t>: </a:t>
            </a:r>
            <a:r>
              <a:rPr lang="en-US" sz="2400" dirty="0"/>
              <a:t>Safely returns the private balance.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100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E6AD0C-EE6F-65DF-D962-E3E2000BF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85022"/>
            <a:ext cx="12192000" cy="367297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/>
              <a:t>Class Declaration </a:t>
            </a:r>
            <a:endParaRPr lang="en-US" dirty="0"/>
          </a:p>
          <a:p>
            <a:pPr algn="l"/>
            <a:r>
              <a:rPr lang="en-US" dirty="0" err="1"/>
              <a:t>SavingsAccount</a:t>
            </a:r>
            <a:r>
              <a:rPr lang="en-US" dirty="0"/>
              <a:t> inherits from </a:t>
            </a:r>
            <a:r>
              <a:rPr lang="en-US" dirty="0" err="1"/>
              <a:t>BankAccount</a:t>
            </a:r>
            <a:r>
              <a:rPr lang="en-US" dirty="0"/>
              <a:t> → it has all features of the base class (deposit, withdraw, </a:t>
            </a:r>
            <a:r>
              <a:rPr lang="en-US" dirty="0" err="1"/>
              <a:t>get_balance</a:t>
            </a:r>
            <a:r>
              <a:rPr lang="en-US" dirty="0"/>
              <a:t>).</a:t>
            </a:r>
          </a:p>
          <a:p>
            <a:pPr algn="l"/>
            <a:r>
              <a:rPr lang="en-IN" b="1" dirty="0"/>
              <a:t>- Constructor (__</a:t>
            </a:r>
            <a:r>
              <a:rPr lang="en-IN" b="1" dirty="0" err="1"/>
              <a:t>init</a:t>
            </a:r>
            <a:r>
              <a:rPr lang="en-IN" b="1" dirty="0"/>
              <a:t>__)</a:t>
            </a:r>
            <a:endParaRPr lang="en-IN" dirty="0"/>
          </a:p>
          <a:p>
            <a:pPr algn="l"/>
            <a:r>
              <a:rPr lang="en-IN" dirty="0"/>
              <a:t>Accepts </a:t>
            </a:r>
            <a:r>
              <a:rPr lang="en-IN" dirty="0" err="1"/>
              <a:t>acc_no</a:t>
            </a:r>
            <a:r>
              <a:rPr lang="en-IN" dirty="0"/>
              <a:t>, </a:t>
            </a:r>
            <a:r>
              <a:rPr lang="en-IN" dirty="0" err="1"/>
              <a:t>holder_name</a:t>
            </a:r>
            <a:r>
              <a:rPr lang="en-IN" dirty="0"/>
              <a:t>, initial balance (default = 0), and </a:t>
            </a:r>
            <a:r>
              <a:rPr lang="en-IN" dirty="0" err="1"/>
              <a:t>interest_rate</a:t>
            </a:r>
            <a:r>
              <a:rPr lang="en-IN" dirty="0"/>
              <a:t> (default = 5% or 0.05).</a:t>
            </a:r>
          </a:p>
          <a:p>
            <a:pPr algn="l"/>
            <a:r>
              <a:rPr lang="en-IN" dirty="0"/>
              <a:t>Calls super().__</a:t>
            </a:r>
            <a:r>
              <a:rPr lang="en-IN" dirty="0" err="1"/>
              <a:t>init</a:t>
            </a:r>
            <a:r>
              <a:rPr lang="en-IN" dirty="0"/>
              <a:t>__() → this initializes the parent </a:t>
            </a:r>
            <a:r>
              <a:rPr lang="en-IN" dirty="0" err="1"/>
              <a:t>BankAccount</a:t>
            </a:r>
            <a:r>
              <a:rPr lang="en-IN" dirty="0"/>
              <a:t> attributes.</a:t>
            </a:r>
          </a:p>
          <a:p>
            <a:pPr algn="l"/>
            <a:r>
              <a:rPr lang="en-IN" dirty="0"/>
              <a:t>Defines </a:t>
            </a:r>
            <a:r>
              <a:rPr lang="en-IN" dirty="0" err="1"/>
              <a:t>self.interest_rate</a:t>
            </a:r>
            <a:r>
              <a:rPr lang="en-IN" dirty="0"/>
              <a:t> → unique to </a:t>
            </a:r>
            <a:r>
              <a:rPr lang="en-IN" dirty="0" err="1"/>
              <a:t>SavingsAccount</a:t>
            </a:r>
            <a:r>
              <a:rPr lang="en-IN" dirty="0"/>
              <a:t>.</a:t>
            </a:r>
          </a:p>
          <a:p>
            <a:pPr algn="l"/>
            <a:r>
              <a:rPr lang="en-US" b="1" dirty="0"/>
              <a:t>- </a:t>
            </a:r>
            <a:r>
              <a:rPr lang="en-US" b="1" dirty="0" err="1"/>
              <a:t>add_interest</a:t>
            </a:r>
            <a:r>
              <a:rPr lang="en-US" b="1" dirty="0"/>
              <a:t>() Method</a:t>
            </a:r>
            <a:endParaRPr lang="en-US" dirty="0"/>
          </a:p>
          <a:p>
            <a:pPr algn="l"/>
            <a:r>
              <a:rPr lang="en-US" dirty="0"/>
              <a:t>Calculates interest = current balance × interest rate.</a:t>
            </a:r>
          </a:p>
          <a:p>
            <a:pPr algn="l"/>
            <a:r>
              <a:rPr lang="en-US" dirty="0"/>
              <a:t>Uses </a:t>
            </a:r>
            <a:r>
              <a:rPr lang="en-US" dirty="0" err="1"/>
              <a:t>self.deposit</a:t>
            </a:r>
            <a:r>
              <a:rPr lang="en-US" dirty="0"/>
              <a:t>(interest) → adds the interest amount to the account.</a:t>
            </a:r>
          </a:p>
          <a:p>
            <a:pPr algn="l"/>
            <a:r>
              <a:rPr lang="en-US" dirty="0"/>
              <a:t>Prints a confirmation message showing how much interest was added.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40B49D-91CA-F780-6C53-93313FBFF9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0" y="0"/>
            <a:ext cx="7521677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SavingsAccount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With Interest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712D3-FC8F-BBF5-D18E-D8888101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874"/>
            <a:ext cx="83915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7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1190-921E-B674-00C6-D608B02D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76103" cy="921069"/>
          </a:xfrm>
        </p:spPr>
        <p:txBody>
          <a:bodyPr/>
          <a:lstStyle/>
          <a:p>
            <a:r>
              <a:rPr lang="en-IN" b="1" dirty="0"/>
              <a:t>Example Runs &amp;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AFD6-7D76-163A-1F2A-27B2523D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1088205"/>
            <a:ext cx="10515600" cy="55878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1] </a:t>
            </a:r>
            <a:r>
              <a:rPr lang="en-US" b="1" dirty="0" err="1"/>
              <a:t>SavingsAccount</a:t>
            </a:r>
            <a:r>
              <a:rPr lang="en-US" b="1" dirty="0"/>
              <a:t> – Deposit &amp; Balance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2] </a:t>
            </a:r>
            <a:r>
              <a:rPr lang="en-IN" b="1" dirty="0" err="1"/>
              <a:t>SavingsAccount</a:t>
            </a:r>
            <a:r>
              <a:rPr lang="en-IN" b="1" dirty="0"/>
              <a:t> – Insufficient Balance Withdraw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9AB8B-659B-4CFF-DAFA-E36236EB8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4" y="1638050"/>
            <a:ext cx="5536296" cy="179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4BD13-A05B-FC99-7AB9-05B55CFFA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6" y="4367343"/>
            <a:ext cx="535585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2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0F12-6CE1-F40F-74E3-AE2627B5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7617542" cy="96356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3] </a:t>
            </a:r>
            <a:r>
              <a:rPr lang="en-IN" sz="2800" b="1" dirty="0" err="1">
                <a:latin typeface="+mn-lt"/>
              </a:rPr>
              <a:t>SavingsAccount</a:t>
            </a:r>
            <a:r>
              <a:rPr lang="en-IN" sz="2800" b="1" dirty="0">
                <a:latin typeface="+mn-lt"/>
              </a:rPr>
              <a:t> – Add Interest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BC5792-263F-3EB9-63DA-BBA0F1B87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5" y="1028365"/>
            <a:ext cx="6921508" cy="240063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F9D9C2-EC0E-2267-A322-5F91144173BE}"/>
              </a:ext>
            </a:extLst>
          </p:cNvPr>
          <p:cNvSpPr txBox="1"/>
          <p:nvPr/>
        </p:nvSpPr>
        <p:spPr>
          <a:xfrm>
            <a:off x="0" y="3814916"/>
            <a:ext cx="799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4] </a:t>
            </a:r>
            <a:r>
              <a:rPr lang="en-IN" sz="2800" b="1" dirty="0" err="1"/>
              <a:t>CurrentAccount</a:t>
            </a:r>
            <a:r>
              <a:rPr lang="en-IN" sz="2800" b="1" dirty="0"/>
              <a:t> – Withdraw with Overdraft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C3F32-5E58-4417-BD52-AA3EBB42A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5" y="4515010"/>
            <a:ext cx="6817328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9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0FBE-8FE5-7F5C-A2FA-DC33D7D6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16"/>
            <a:ext cx="9281652" cy="1071717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+mn-lt"/>
              </a:rPr>
              <a:t>5]Encapsulation Test – Direct Balance Access</a:t>
            </a:r>
            <a:br>
              <a:rPr lang="en-IN" sz="3600" b="1" dirty="0"/>
            </a:b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55AB7-FC41-737D-C009-54FE00CC6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02" y="937347"/>
            <a:ext cx="788780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597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Banking Management System in Python using OOP’S Concepts</vt:lpstr>
      <vt:lpstr>Project Overview:-</vt:lpstr>
      <vt:lpstr>CurrentAccount – With Overdraft:-</vt:lpstr>
      <vt:lpstr>Oop’s Concept Used:-</vt:lpstr>
      <vt:lpstr>BankAccount – Core Class</vt:lpstr>
      <vt:lpstr>SavingsAccount – With Interest </vt:lpstr>
      <vt:lpstr>Example Runs &amp; Outputs</vt:lpstr>
      <vt:lpstr>3] SavingsAccount – Add Interest</vt:lpstr>
      <vt:lpstr>5]Encapsulation Test – Direct Balance Access </vt:lpstr>
      <vt:lpstr>Conclusion:-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manke</dc:creator>
  <cp:lastModifiedBy>priyanshu manke</cp:lastModifiedBy>
  <cp:revision>1</cp:revision>
  <dcterms:created xsi:type="dcterms:W3CDTF">2025-09-16T09:56:32Z</dcterms:created>
  <dcterms:modified xsi:type="dcterms:W3CDTF">2025-09-16T17:38:34Z</dcterms:modified>
</cp:coreProperties>
</file>