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12D59"/>
    <a:srgbClr val="1F2227"/>
    <a:srgbClr val="2F404A"/>
    <a:srgbClr val="AD8875"/>
    <a:srgbClr val="4985BB"/>
    <a:srgbClr val="CC9230"/>
    <a:srgbClr val="02194F"/>
    <a:srgbClr val="1F30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4B90-BE42-4974-809B-4D3DB21A248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02E6F-3B78-4799-B907-5E53BF7B2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2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87BF-7D3E-BB2F-0B69-7C2A9D4C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CC8D8-669F-0372-D4CB-1DAC9B3F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1DBB-7A9B-37B0-9E54-3CF440B0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7980-8BB2-7143-6286-D0B7230E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CEB1-1AE9-0FD0-947C-E1937CEB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30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0F5F-1888-B06C-51AB-C6FC15CC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84A76-13B5-1AAB-E304-32F2519F0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BAC4-8A7C-005A-DD7B-DBBD3244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2776-B572-8CB7-9648-DADD92B1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55BA-2803-4665-D1EC-D872A1F8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80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92405A-FA0C-AD3F-4897-3A99E4356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6CEC6-C24F-DA0A-41D1-917EE436C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6768D-8EE5-25AD-3E30-8FF99E36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F629-B1A7-8775-C843-DD8B76B5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8D85-850C-2593-02B4-7B2C3459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27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05C-5E43-1D4B-A442-5DB6BBC6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207A-A1F2-30FD-775A-E4F59F90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1F510-266E-5DCC-63AE-B8E68565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0E84F-CD7E-0F55-6394-BF188278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707-05D5-5370-C525-BAF0822D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93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2501-648D-7847-0654-503761E7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40BB-0B5E-3766-CF73-D4EA582D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77EE-B438-DD28-6B58-C1630C65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4CBC-81C7-CA26-785E-6A1D46BC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2561-AF03-3B29-5EC2-F74B8A4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62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034C-C2FF-660C-3ABC-81325F75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C127-699A-D8B7-C605-C3AED3257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A08CB-CF79-A34D-0DF9-78ED6927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73758-71B6-F4AB-8EFC-7D04CC43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2E62-34B7-57C8-75BA-17D41AFF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48841-4E79-B69C-D069-2B6B1579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11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F69-C2F0-2D52-7FF6-F2686E6B4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E618D-F18D-C5FA-712C-6E65CA8C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30C4-B3D0-CBD9-0893-F17F937E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2F300-0075-4259-06D7-B1CA9F266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A54A9-5FCF-9D21-6D37-360BC8CCD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25A70-14A0-F3B1-0D5E-E06D68CD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919A0-DB37-DE25-26C6-4036130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A7DBC-4A8C-1734-150E-E4D0E0C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89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95BC-F7E2-A71B-749D-4C341E11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606D-5073-75A6-3FEF-1BC0CF7FA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8AD56-1770-D0A8-3F47-634F39B1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67FDC-9471-6365-9EBC-B5E1C528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501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7D98-E9A7-D2FE-45EB-280AFB93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641B6-93C9-073A-46F3-574E1DB0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B22D6-A71F-2C9C-9FCE-60791C3B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10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0DE8-12AB-C76C-8760-BD841ED5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6D66-EB65-B0EA-35BD-2A998785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971A-3342-8F49-BEC6-A0B6AFEE4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2531-1D16-033B-D4BF-5658A2BB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9C99-381C-7A31-B8E3-2296219B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6F8-2ED6-CC92-02B3-59DD44C2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50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0DFB-965E-E187-1C8F-3283BA8C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4390C-47F2-8278-BFBD-795B1928A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C780-4DC9-C4AB-A282-CF911660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0A274-913E-FB13-FDEA-3F90E651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5FE98-54B7-47B9-8B65-12A716BC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BC6F-670F-D573-4E27-26FC9F1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05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86E6-67A2-537F-5A0F-296B1214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9ADA-E50A-E020-D4DB-F1E7A28E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546C-A922-39F0-1370-BE4FABB03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A3DE-D659-4B3B-958B-BF877260ECDE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2634C-DE24-0603-0783-DB587628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F4DBA-FB9A-1993-4D72-3FD8243DA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CEAE-52FF-4866-BD0E-6704457D8B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2620E-4EE9-1546-8164-B553058768D0}"/>
              </a:ext>
            </a:extLst>
          </p:cNvPr>
          <p:cNvSpPr/>
          <p:nvPr/>
        </p:nvSpPr>
        <p:spPr>
          <a:xfrm>
            <a:off x="104090" y="572887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1A839-EE56-1E76-7CFA-C4BC78EE5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6" y="572887"/>
            <a:ext cx="9144000" cy="2387600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SMART TRAFFIC</a:t>
            </a:r>
            <a:br>
              <a:rPr lang="en-IN" b="1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18A1C-E060-D6CC-3314-616B5F3B3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567" y="2977445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IN" sz="1400" b="1" dirty="0">
                <a:solidFill>
                  <a:schemeClr val="bg2">
                    <a:lumMod val="90000"/>
                  </a:schemeClr>
                </a:solidFill>
              </a:rPr>
              <a:t>PRESENTED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 smtClean="0">
                <a:solidFill>
                  <a:schemeClr val="bg2">
                    <a:lumMod val="90000"/>
                  </a:schemeClr>
                </a:solidFill>
              </a:rPr>
              <a:t>Priyanshu </a:t>
            </a:r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Sinha</a:t>
            </a:r>
          </a:p>
          <a:p>
            <a:endParaRPr lang="en-IN"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CD3FF-042B-2B39-6A14-E16838883FCD}"/>
              </a:ext>
            </a:extLst>
          </p:cNvPr>
          <p:cNvSpPr txBox="1"/>
          <p:nvPr/>
        </p:nvSpPr>
        <p:spPr>
          <a:xfrm>
            <a:off x="620283" y="5937932"/>
            <a:ext cx="405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bg2">
                    <a:lumMod val="90000"/>
                  </a:schemeClr>
                </a:solidFill>
              </a:rPr>
              <a:t>Department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of EEE, SILICON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B2700-5686-BA63-DE5E-629C95959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9" y="0"/>
            <a:ext cx="7032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7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EC7E-1675-F2C0-B179-00B8B0AF4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3" y="58143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BD00-E839-F384-E6E4-38536220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3" y="1907000"/>
            <a:ext cx="4503170" cy="4351338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Smart city traffic management 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Emergency vehicle prioritization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Accident detection &amp; reporting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Scalable for multiple junctions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09188-ACA2-1BDB-6DD5-DDA454BC1C7F}"/>
              </a:ext>
            </a:extLst>
          </p:cNvPr>
          <p:cNvSpPr/>
          <p:nvPr/>
        </p:nvSpPr>
        <p:spPr>
          <a:xfrm>
            <a:off x="104090" y="572887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4691C-1893-0AC1-382E-6F5E2D94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7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1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D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EE76-F5EB-33B5-CD2D-4ECF20D7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227" y="66009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8361-2BE5-E18D-EFA9-28BD027A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718" y="1825625"/>
            <a:ext cx="5164396" cy="4351338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chemeClr val="bg2">
                    <a:lumMod val="90000"/>
                  </a:schemeClr>
                </a:solidFill>
              </a:rPr>
              <a:t>Integration with cloud for remote monitoring</a:t>
            </a:r>
          </a:p>
          <a:p>
            <a:r>
              <a:rPr lang="en-IN" sz="2500" dirty="0">
                <a:solidFill>
                  <a:schemeClr val="bg2">
                    <a:lumMod val="90000"/>
                  </a:schemeClr>
                </a:solidFill>
              </a:rPr>
              <a:t>GPS module for vehicle plate detection</a:t>
            </a:r>
          </a:p>
          <a:p>
            <a:r>
              <a:rPr lang="en-IN" sz="2500" dirty="0">
                <a:solidFill>
                  <a:schemeClr val="bg2">
                    <a:lumMod val="90000"/>
                  </a:schemeClr>
                </a:solidFill>
              </a:rPr>
              <a:t>Mobile app integration</a:t>
            </a:r>
          </a:p>
          <a:p>
            <a:r>
              <a:rPr lang="en-IN" sz="2500" dirty="0">
                <a:solidFill>
                  <a:schemeClr val="bg2">
                    <a:lumMod val="90000"/>
                  </a:schemeClr>
                </a:solidFill>
              </a:rPr>
              <a:t>Camera module for license plate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C41B5-D051-6C1D-B3D7-629350F47776}"/>
              </a:ext>
            </a:extLst>
          </p:cNvPr>
          <p:cNvSpPr/>
          <p:nvPr/>
        </p:nvSpPr>
        <p:spPr>
          <a:xfrm>
            <a:off x="6096000" y="500295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F5CD2-B0F3-B163-D9DC-C3538746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2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A17C-A494-44C7-EDED-3812D801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82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C5D5-54F5-42C6-1705-21DB9B26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7343"/>
            <a:ext cx="10515600" cy="4351338"/>
          </a:xfrm>
        </p:spPr>
        <p:txBody>
          <a:bodyPr/>
          <a:lstStyle/>
          <a:p>
            <a:r>
              <a:rPr lang="en-IN" dirty="0"/>
              <a:t>Implemented a functional smart traffic system using IOT &amp; ESP32</a:t>
            </a:r>
          </a:p>
          <a:p>
            <a:r>
              <a:rPr lang="en-IN" dirty="0"/>
              <a:t>Achieved real time traffic sensing &amp; control</a:t>
            </a:r>
          </a:p>
          <a:p>
            <a:r>
              <a:rPr lang="en-IN" dirty="0"/>
              <a:t>Project combines embedded systems with AI compiled logic</a:t>
            </a:r>
          </a:p>
        </p:txBody>
      </p:sp>
    </p:spTree>
    <p:extLst>
      <p:ext uri="{BB962C8B-B14F-4D97-AF65-F5344CB8AC3E}">
        <p14:creationId xmlns:p14="http://schemas.microsoft.com/office/powerpoint/2010/main" val="2091574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53D5F1B-6959-9539-94E3-DBE927CE4E82}"/>
              </a:ext>
            </a:extLst>
          </p:cNvPr>
          <p:cNvSpPr/>
          <p:nvPr/>
        </p:nvSpPr>
        <p:spPr>
          <a:xfrm>
            <a:off x="6096000" y="466107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6661-2890-6A33-0570-B7CE63CD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49" y="478860"/>
            <a:ext cx="10515600" cy="1325563"/>
          </a:xfrm>
        </p:spPr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5158-7F31-AAC5-AE47-1983F9EB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749" y="1668310"/>
            <a:ext cx="52283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Objective</a:t>
            </a:r>
          </a:p>
          <a:p>
            <a:r>
              <a:rPr lang="en-IN" sz="2200" dirty="0"/>
              <a:t>To design &amp; implement a Smart Traffic management System using IOT components to automate &amp; optimise traffic control.</a:t>
            </a:r>
          </a:p>
          <a:p>
            <a:pPr marL="0" indent="0">
              <a:buNone/>
            </a:pPr>
            <a:r>
              <a:rPr lang="en-IN" sz="2200" b="1" dirty="0"/>
              <a:t>Key features:</a:t>
            </a:r>
          </a:p>
          <a:p>
            <a:r>
              <a:rPr lang="en-IN" sz="2200" dirty="0"/>
              <a:t>RFID based vehicle identification</a:t>
            </a:r>
          </a:p>
          <a:p>
            <a:r>
              <a:rPr lang="en-IN" sz="2200" dirty="0"/>
              <a:t>Ultrasonic sensor for vehicle detection</a:t>
            </a:r>
          </a:p>
          <a:p>
            <a:r>
              <a:rPr lang="en-IN" sz="2200" dirty="0"/>
              <a:t>Vibration sensor for accident detection</a:t>
            </a:r>
          </a:p>
          <a:p>
            <a:r>
              <a:rPr lang="en-IN" sz="2200" dirty="0"/>
              <a:t>Automated traffic lights</a:t>
            </a:r>
          </a:p>
          <a:p>
            <a:r>
              <a:rPr lang="en-IN" sz="2200" dirty="0"/>
              <a:t>Real time control and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81648-1763-B257-7BA5-0DAB3023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9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3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8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948" y="1342219"/>
            <a:ext cx="6453052" cy="3859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3E6459-9643-BD83-CF61-89158C08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9" y="453613"/>
            <a:ext cx="10515600" cy="1325563"/>
          </a:xfrm>
        </p:spPr>
        <p:txBody>
          <a:bodyPr/>
          <a:lstStyle/>
          <a:p>
            <a:r>
              <a:rPr lang="en-IN" b="1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33CC-DFE2-D528-7604-F453BFD41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59" y="1825625"/>
            <a:ext cx="5080824" cy="4351338"/>
          </a:xfrm>
        </p:spPr>
        <p:txBody>
          <a:bodyPr>
            <a:normAutofit/>
          </a:bodyPr>
          <a:lstStyle/>
          <a:p>
            <a:r>
              <a:rPr lang="en-IN" sz="2200" b="1" dirty="0"/>
              <a:t>ESP32 Microcontroller: </a:t>
            </a:r>
            <a:r>
              <a:rPr lang="en-IN" sz="2200" dirty="0"/>
              <a:t>Core processing &amp; Wi-fi connectivity.</a:t>
            </a:r>
          </a:p>
          <a:p>
            <a:r>
              <a:rPr lang="en-IN" sz="2200" b="1" dirty="0"/>
              <a:t>RFID Module(MFRC522): </a:t>
            </a:r>
            <a:r>
              <a:rPr lang="en-IN" sz="2200" dirty="0"/>
              <a:t>Vehicle detection at </a:t>
            </a:r>
            <a:r>
              <a:rPr lang="en-IN" sz="2200"/>
              <a:t>traffic junction.</a:t>
            </a:r>
            <a:endParaRPr lang="en-IN" sz="2200" dirty="0"/>
          </a:p>
          <a:p>
            <a:r>
              <a:rPr lang="en-IN" sz="2200" b="1" dirty="0"/>
              <a:t>Traffic light LEDs &amp; Relay Modules: </a:t>
            </a:r>
            <a:r>
              <a:rPr lang="en-IN" sz="2200" dirty="0"/>
              <a:t>Light control system</a:t>
            </a:r>
          </a:p>
          <a:p>
            <a:r>
              <a:rPr lang="en-IN" sz="2200" b="1" dirty="0"/>
              <a:t>Power Supply &amp; </a:t>
            </a:r>
            <a:r>
              <a:rPr lang="en-IN" sz="2200" b="1" dirty="0" err="1"/>
              <a:t>breadbroad</a:t>
            </a:r>
            <a:r>
              <a:rPr lang="en-IN" sz="2200" b="1" dirty="0"/>
              <a:t>: </a:t>
            </a:r>
            <a:r>
              <a:rPr lang="en-IN" sz="2200" dirty="0"/>
              <a:t>Circuit support &amp; prototyping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8A3B4-CF9D-F03A-5C2E-9FBF974965D3}"/>
              </a:ext>
            </a:extLst>
          </p:cNvPr>
          <p:cNvSpPr/>
          <p:nvPr/>
        </p:nvSpPr>
        <p:spPr>
          <a:xfrm>
            <a:off x="104090" y="572887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422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88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CD73-4E5C-63B0-69DA-AF822736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666" y="572887"/>
            <a:ext cx="10515600" cy="1325563"/>
          </a:xfrm>
        </p:spPr>
        <p:txBody>
          <a:bodyPr/>
          <a:lstStyle/>
          <a:p>
            <a:r>
              <a:rPr lang="en-IN" b="1"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F93B-66B8-EBE4-481F-4CD5AE43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291" y="1746967"/>
            <a:ext cx="5069334" cy="4351338"/>
          </a:xfrm>
        </p:spPr>
        <p:txBody>
          <a:bodyPr>
            <a:normAutofit lnSpcReduction="10000"/>
          </a:bodyPr>
          <a:lstStyle/>
          <a:p>
            <a:r>
              <a:rPr lang="en-IN" sz="2200" dirty="0"/>
              <a:t>RFID tags are detected at entry points to prioritize emergency or authorized vehicles.</a:t>
            </a:r>
          </a:p>
          <a:p>
            <a:r>
              <a:rPr lang="en-IN" sz="2200" dirty="0"/>
              <a:t>Ultrasonic sensors detect vehicle density to dynamically change traffic light durations.</a:t>
            </a:r>
          </a:p>
          <a:p>
            <a:r>
              <a:rPr lang="en-IN" sz="2200" dirty="0"/>
              <a:t>Vibration sensor identifies accidents &amp; alerts control system.</a:t>
            </a:r>
          </a:p>
          <a:p>
            <a:r>
              <a:rPr lang="en-IN" sz="2200" dirty="0"/>
              <a:t>ESP32 processes all inputs &amp; controls lights via relays.</a:t>
            </a:r>
          </a:p>
          <a:p>
            <a:r>
              <a:rPr lang="en-IN" sz="2200" dirty="0"/>
              <a:t>Data is processed &amp; monitored using C++ &amp; python code compiled using ARDUINO AI compiler.</a:t>
            </a:r>
          </a:p>
          <a:p>
            <a:endParaRPr lang="en-IN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6B857-092E-3626-6128-692E7BD5DA7D}"/>
              </a:ext>
            </a:extLst>
          </p:cNvPr>
          <p:cNvSpPr/>
          <p:nvPr/>
        </p:nvSpPr>
        <p:spPr>
          <a:xfrm>
            <a:off x="6259101" y="572887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870AF-AAB9-B518-8613-752BE7021F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t="42200" r="-259" b="10939"/>
          <a:stretch/>
        </p:blipFill>
        <p:spPr>
          <a:xfrm>
            <a:off x="-204161" y="3426107"/>
            <a:ext cx="6858000" cy="3431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-12000" contrast="-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161" y="1"/>
            <a:ext cx="6853265" cy="34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09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3135-D3D4-B80C-9E79-3A8DD6DB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06" y="443680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Programming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7AAC-6C8D-C88F-DDA0-9447184D7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8" y="1809396"/>
            <a:ext cx="51152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Languages Used: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C++ for sensor interfacing and </a:t>
            </a:r>
            <a:r>
              <a:rPr lang="en-IN">
                <a:solidFill>
                  <a:schemeClr val="bg2">
                    <a:lumMod val="90000"/>
                  </a:schemeClr>
                </a:solidFill>
              </a:rPr>
              <a:t>relay control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Platform: Arduino </a:t>
            </a:r>
            <a:r>
              <a:rPr lang="en-IN">
                <a:solidFill>
                  <a:schemeClr val="bg2">
                    <a:lumMod val="90000"/>
                  </a:schemeClr>
                </a:solidFill>
              </a:rPr>
              <a:t>IDE 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Features: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Modular code structure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Real time sensor polling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Dynamic LED control logic</a:t>
            </a:r>
          </a:p>
        </p:txBody>
      </p:sp>
      <p:sp>
        <p:nvSpPr>
          <p:cNvPr id="4" name="AutoShape 2" descr="Image of ">
            <a:extLst>
              <a:ext uri="{FF2B5EF4-FFF2-40B4-BE49-F238E27FC236}">
                <a16:creationId xmlns:a16="http://schemas.microsoft.com/office/drawing/2014/main" id="{FB1AD228-64E6-448E-AE6A-530C231810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3051D-D55D-878C-437D-4A26E49AF990}"/>
              </a:ext>
            </a:extLst>
          </p:cNvPr>
          <p:cNvSpPr/>
          <p:nvPr/>
        </p:nvSpPr>
        <p:spPr>
          <a:xfrm>
            <a:off x="104090" y="572887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4F131-CCD4-0248-DD3C-A3AC6D7C8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62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2F51-2843-C2D0-DF8F-0F29CD36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061" y="67120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Results &amp;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FD65-E531-F481-2CA7-24D003FDC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856" y="1996767"/>
            <a:ext cx="5067683" cy="4351338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Successfully detected vehicle presence using ultrasonic sensors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RFID based vehicle priority worked as expected</a:t>
            </a:r>
          </a:p>
          <a:p>
            <a:r>
              <a:rPr lang="en-IN" dirty="0" smtClean="0">
                <a:solidFill>
                  <a:schemeClr val="bg2">
                    <a:lumMod val="90000"/>
                  </a:schemeClr>
                </a:solidFill>
              </a:rPr>
              <a:t>LEDs 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switched according to real-time traffic 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7DBBE-2BBB-FBBE-6214-61C960DB9A0D}"/>
              </a:ext>
            </a:extLst>
          </p:cNvPr>
          <p:cNvSpPr/>
          <p:nvPr/>
        </p:nvSpPr>
        <p:spPr>
          <a:xfrm>
            <a:off x="6286117" y="500295"/>
            <a:ext cx="5785433" cy="585741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AA030-F681-BD81-360C-900CBD044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59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C9680D-26B7-EC5E-D07C-AB9E72C2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6" y="114626"/>
            <a:ext cx="10577841" cy="674337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71154" y="379214"/>
            <a:ext cx="232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Four Way system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656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4" y="141481"/>
            <a:ext cx="10784043" cy="6630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1571" y="326963"/>
            <a:ext cx="2136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IN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 system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81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95" y="0"/>
            <a:ext cx="5017105" cy="6833288"/>
          </a:xfrm>
        </p:spPr>
      </p:pic>
      <p:sp>
        <p:nvSpPr>
          <p:cNvPr id="9" name="Rectangle 8"/>
          <p:cNvSpPr/>
          <p:nvPr/>
        </p:nvSpPr>
        <p:spPr>
          <a:xfrm>
            <a:off x="0" y="0"/>
            <a:ext cx="6096000" cy="71711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&lt;</a:t>
            </a:r>
            <a:r>
              <a:rPr lang="en-IN" sz="500" dirty="0" err="1">
                <a:solidFill>
                  <a:srgbClr val="7FCBCD"/>
                </a:solidFill>
                <a:latin typeface="Consolas" panose="020B0609020204030204" pitchFamily="49" charset="0"/>
              </a:rPr>
              <a:t>SPI.h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&gt;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&lt;MFRC522.h&gt;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// RFID Pins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SS_PIN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5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RST_PIN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4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MFRC522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(SS_PIN, RST_PIN);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// Traffic Light Pins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R1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25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Y1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26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G1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27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R2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14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Y2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12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G2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13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// Ultrasonic Sensor Pins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TRIG1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15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ECHO1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TRIG2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17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ECHO2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16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// Settings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 err="1">
                <a:solidFill>
                  <a:srgbClr val="0CA1A6"/>
                </a:solidFill>
                <a:latin typeface="Consolas" panose="020B0609020204030204" pitchFamily="49" charset="0"/>
              </a:rPr>
              <a:t>const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vehicleThreshold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 // cm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greenTime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5000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     // 5 seconds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yellowTime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3000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    // 3 seconds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allRedPause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3000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   // 3 seconds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0CA1A6"/>
                </a:solidFill>
                <a:latin typeface="Consolas" panose="020B0609020204030204" pitchFamily="49" charset="0"/>
              </a:rPr>
              <a:t>void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setup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begin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115200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SPI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begin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PCD_Init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  // Set pin modes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(TRIG1, OUTPUT);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(ECHO1, INPUT);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(TRIG2, OUTPUT);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(ECHO2, INPUT);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(R1, OUTPUT);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(Y1, OUTPUT);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(G1, OUTPUT);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(R2, OUTPUT);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(Y2, OUTPUT);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pinMode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(G2, OUTPUT);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allRed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"🚦 Smart Traffic System Initialized"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0CA1A6"/>
                </a:solidFill>
                <a:latin typeface="Consolas" panose="020B0609020204030204" pitchFamily="49" charset="0"/>
              </a:rPr>
              <a:t>void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loop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  // RFID Emergency Vehicle Detection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(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PICC_IsNewCardPresent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 &amp;&amp;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PICC_ReadCardSerial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(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isMasterCard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"🚨 Emergency Vehicle Detected → Road 1 Green"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greenLight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20000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allRed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();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}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  String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scannedUID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getUIDString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"Unknown RFID UID: "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scannedUID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PICC_HaltA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  // Normal Traffic Cycle: Road 1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(R1,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(G1, HIGH);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(Y1, LOW);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(R2, HIGH);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(G2,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(Y2, LOW);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greenTime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(G1,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(Y1, HIGH);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yellowTime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(Y1,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(R1, HIGH);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allRedPause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  // Road 2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(R2,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(G2, HIGH);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(Y2, LOW);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greenTime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(G2,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(Y2, HIGH);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yellowTime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(Y2, LOW);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(R2, HIGH);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allRedPause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  // Check for vehicle presence</a:t>
            </a:r>
            <a:endParaRPr lang="en-IN" sz="50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0CA1A6"/>
                </a:solidFill>
                <a:latin typeface="Consolas" panose="020B0609020204030204" pitchFamily="49" charset="0"/>
              </a:rPr>
              <a:t>bool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road1Busy =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isVehicleConstantlyPresent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(TRIG1, ECHO1);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0CA1A6"/>
                </a:solidFill>
                <a:latin typeface="Consolas" panose="020B0609020204030204" pitchFamily="49" charset="0"/>
              </a:rPr>
              <a:t>bool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road2Busy =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isVehicleConstantlyPresent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(TRIG2, ECHO2);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(road1Busy) {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"📈 Road 1 is busy → Extending Green"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greenLight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greenTime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+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5000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}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(road2Busy) {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"📈 Road 2 is busy → Extending Green"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00" dirty="0" err="1">
                <a:solidFill>
                  <a:srgbClr val="F39C12"/>
                </a:solidFill>
                <a:latin typeface="Consolas" panose="020B0609020204030204" pitchFamily="49" charset="0"/>
              </a:rPr>
              <a:t>greenLight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2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, </a:t>
            </a:r>
            <a:r>
              <a:rPr lang="en-IN" sz="500" dirty="0" err="1">
                <a:solidFill>
                  <a:srgbClr val="DAE3E3"/>
                </a:solidFill>
                <a:latin typeface="Consolas" panose="020B0609020204030204" pitchFamily="49" charset="0"/>
              </a:rPr>
              <a:t>greenTime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 + </a:t>
            </a:r>
            <a:r>
              <a:rPr lang="en-IN" sz="500" dirty="0">
                <a:solidFill>
                  <a:srgbClr val="7FCBCD"/>
                </a:solidFill>
                <a:latin typeface="Consolas" panose="020B0609020204030204" pitchFamily="49" charset="0"/>
              </a:rPr>
              <a:t>5000</a:t>
            </a:r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0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00" dirty="0">
                <a:solidFill>
                  <a:srgbClr val="7F8C8D"/>
                </a:solidFill>
                <a:latin typeface="Consolas" panose="020B0609020204030204" pitchFamily="49" charset="0"/>
              </a:rPr>
              <a:t> </a:t>
            </a:r>
            <a:endParaRPr lang="en-IN" sz="5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61680" y="168434"/>
            <a:ext cx="6096000" cy="66095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Print distances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long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distance1 =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getDistance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(TRIG1, ECHO1);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long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distance2 =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getDistance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(TRIG2, ECHO2);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"Distance on Road 1: 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((distance1 == -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?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"Error"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: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String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(distance1) +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 cm"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 | Distance on Road 2: 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((distance2 == -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?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"Error"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: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String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(distance2) +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 cm"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1000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Get Distance from Ultrasonic Sensor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long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getDistance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trig, 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echo)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(trig, LOW);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delayMicroseconds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2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(trig,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delayMicroseconds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(trig, LOW);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long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duration =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pulseIn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(echo, HIGH,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30000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 // timeout 30ms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(duration ==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-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duration *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0.0343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/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2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Check if vehicle consistently present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bool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isVehicleConstantlyPresent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trig, 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echo)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count 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&lt;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5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long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d =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getDistance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(trig, echo);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(d &gt;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&amp;&amp; d &lt;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vehicleThreshold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count++;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200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count &gt;=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4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 // majority detected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Convert UID to String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String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getUIDString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String content 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(byte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&lt;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uid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size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uid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uidByte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[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] &lt; 0x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content +=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"0"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content +=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String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uid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uidByte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[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], HEX);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i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&lt;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rfid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uid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size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-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content +=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 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content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toUpperCase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content;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Check if Scanned UID Matches Emergency UID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bool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isMasterCard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String 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uidStr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=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getUIDString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"Scanned UID: 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Serial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.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println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uidStr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</a:t>
            </a:r>
            <a:r>
              <a:rPr lang="en-IN" sz="550" dirty="0" err="1">
                <a:solidFill>
                  <a:srgbClr val="DAE3E3"/>
                </a:solidFill>
                <a:latin typeface="Consolas" panose="020B0609020204030204" pitchFamily="49" charset="0"/>
              </a:rPr>
              <a:t>uidStr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==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"83 22 29 3"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 // Replace with your actual emergency UID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Give green light to specified road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void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greenLight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road, </a:t>
            </a:r>
            <a:r>
              <a:rPr lang="en-IN" sz="550" dirty="0" err="1">
                <a:solidFill>
                  <a:srgbClr val="0CA1A6"/>
                </a:solidFill>
                <a:latin typeface="Consolas" panose="020B0609020204030204" pitchFamily="49" charset="0"/>
              </a:rPr>
              <a:t>int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duration)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(road == 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1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(G2,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(Y2,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2000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(Y2,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(R2,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(R1,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(G1,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} </a:t>
            </a:r>
            <a:r>
              <a:rPr lang="en-IN" sz="55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(G1,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(Y1,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</a:t>
            </a:r>
            <a:r>
              <a:rPr lang="en-IN" sz="550" dirty="0">
                <a:solidFill>
                  <a:srgbClr val="7FCBCD"/>
                </a:solidFill>
                <a:latin typeface="Consolas" panose="020B0609020204030204" pitchFamily="49" charset="0"/>
              </a:rPr>
              <a:t>2000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(Y1,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(R1,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(R2,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(G2, HIGH);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>
                <a:solidFill>
                  <a:srgbClr val="F39C12"/>
                </a:solidFill>
                <a:latin typeface="Consolas" panose="020B0609020204030204" pitchFamily="49" charset="0"/>
              </a:rPr>
              <a:t>delay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(duration);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(G1,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(G2, LOW);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/>
            </a:r>
            <a:b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</a:br>
            <a:r>
              <a:rPr lang="en-IN" sz="550" dirty="0">
                <a:solidFill>
                  <a:srgbClr val="7F8C8D"/>
                </a:solidFill>
                <a:latin typeface="Consolas" panose="020B0609020204030204" pitchFamily="49" charset="0"/>
              </a:rPr>
              <a:t>// Turn all lights to red</a:t>
            </a:r>
            <a:endParaRPr lang="en-IN" sz="550" dirty="0">
              <a:solidFill>
                <a:srgbClr val="DAE3E3"/>
              </a:solidFill>
              <a:latin typeface="Consolas" panose="020B0609020204030204" pitchFamily="49" charset="0"/>
            </a:endParaRPr>
          </a:p>
          <a:p>
            <a:r>
              <a:rPr lang="en-IN" sz="550" dirty="0">
                <a:solidFill>
                  <a:srgbClr val="0CA1A6"/>
                </a:solidFill>
                <a:latin typeface="Consolas" panose="020B0609020204030204" pitchFamily="49" charset="0"/>
              </a:rPr>
              <a:t>void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allRed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(R1, HIGH);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(Y1,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(G1, LOW);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 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(R2, HIGH);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(Y2, LOW); </a:t>
            </a:r>
            <a:r>
              <a:rPr lang="en-IN" sz="550" dirty="0" err="1">
                <a:solidFill>
                  <a:srgbClr val="F39C12"/>
                </a:solidFill>
                <a:latin typeface="Consolas" panose="020B0609020204030204" pitchFamily="49" charset="0"/>
              </a:rPr>
              <a:t>digitalWrite</a:t>
            </a:r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(G2, LOW);</a:t>
            </a:r>
          </a:p>
          <a:p>
            <a:r>
              <a:rPr lang="en-IN" sz="550" dirty="0">
                <a:solidFill>
                  <a:srgbClr val="DAE3E3"/>
                </a:solidFill>
                <a:latin typeface="Consolas" panose="020B0609020204030204" pitchFamily="49" charset="0"/>
              </a:rPr>
              <a:t>}</a:t>
            </a:r>
            <a:endParaRPr lang="en-IN" sz="55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302</Words>
  <Application>Microsoft Office PowerPoint</Application>
  <PresentationFormat>Widescreen</PresentationFormat>
  <Paragraphs>198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SMART TRAFFIC SYSTEM</vt:lpstr>
      <vt:lpstr>PROJECT OVERVIEW</vt:lpstr>
      <vt:lpstr>Components used</vt:lpstr>
      <vt:lpstr>Working principle</vt:lpstr>
      <vt:lpstr>Programming details</vt:lpstr>
      <vt:lpstr>Results &amp; Observations</vt:lpstr>
      <vt:lpstr>PowerPoint Presentation</vt:lpstr>
      <vt:lpstr>PowerPoint Presentation</vt:lpstr>
      <vt:lpstr>PowerPoint Presentation</vt:lpstr>
      <vt:lpstr>Applications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SYSTEM</dc:title>
  <dc:creator>M Arjit</dc:creator>
  <cp:lastModifiedBy>Priyanshu Sinha 22BEEC35</cp:lastModifiedBy>
  <cp:revision>9</cp:revision>
  <dcterms:created xsi:type="dcterms:W3CDTF">2025-05-01T20:04:41Z</dcterms:created>
  <dcterms:modified xsi:type="dcterms:W3CDTF">2025-06-23T15:30:19Z</dcterms:modified>
</cp:coreProperties>
</file>