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8" r:id="rId2"/>
    <p:sldId id="267" r:id="rId3"/>
    <p:sldId id="271" r:id="rId4"/>
    <p:sldId id="273" r:id="rId5"/>
    <p:sldId id="272" r:id="rId6"/>
    <p:sldId id="274" r:id="rId7"/>
    <p:sldId id="275" r:id="rId8"/>
    <p:sldId id="278" r:id="rId9"/>
    <p:sldId id="281" r:id="rId10"/>
    <p:sldId id="282" r:id="rId11"/>
    <p:sldId id="283" r:id="rId12"/>
    <p:sldId id="284" r:id="rId13"/>
    <p:sldId id="26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12" autoAdjust="0"/>
    <p:restoredTop sz="93565" autoAdjust="0"/>
  </p:normalViewPr>
  <p:slideViewPr>
    <p:cSldViewPr>
      <p:cViewPr varScale="1">
        <p:scale>
          <a:sx n="80" d="100"/>
          <a:sy n="80" d="100"/>
        </p:scale>
        <p:origin x="-1098"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5/28/2023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5/28/2023</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5/28/2023</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5/28/2023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pixabay.com/en/thank-you-thanks-gratitude-2011012/" TargetMode="External"/><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3608" y="1628800"/>
            <a:ext cx="6624736" cy="1200329"/>
          </a:xfrm>
          <a:prstGeom prst="rect">
            <a:avLst/>
          </a:prstGeom>
          <a:noFill/>
        </p:spPr>
        <p:txBody>
          <a:bodyPr wrap="square" rtlCol="0">
            <a:spAutoFit/>
          </a:bodyPr>
          <a:lstStyle/>
          <a:p>
            <a:pPr algn="ctr"/>
            <a:r>
              <a:rPr lang="en-US" sz="3600" dirty="0">
                <a:latin typeface="Arial Black" pitchFamily="34" charset="0"/>
              </a:rPr>
              <a:t>Front End Engineering-I Project</a:t>
            </a:r>
          </a:p>
        </p:txBody>
      </p:sp>
      <p:sp>
        <p:nvSpPr>
          <p:cNvPr id="5" name="TextBox 4"/>
          <p:cNvSpPr txBox="1"/>
          <p:nvPr/>
        </p:nvSpPr>
        <p:spPr>
          <a:xfrm>
            <a:off x="3275856" y="4653136"/>
            <a:ext cx="255198" cy="954107"/>
          </a:xfrm>
          <a:prstGeom prst="rect">
            <a:avLst/>
          </a:prstGeom>
          <a:noFill/>
        </p:spPr>
        <p:txBody>
          <a:bodyPr wrap="none" rtlCol="0">
            <a:spAutoFit/>
          </a:bodyPr>
          <a:lstStyle/>
          <a:p>
            <a:r>
              <a:rPr lang="en-US" sz="2000" dirty="0">
                <a:latin typeface="Times New Roman" pitchFamily="18" charset="0"/>
                <a:cs typeface="Times New Roman" pitchFamily="18" charset="0"/>
              </a:rPr>
              <a:t>:</a:t>
            </a:r>
          </a:p>
          <a:p>
            <a:endParaRPr lang="en-US" dirty="0"/>
          </a:p>
          <a:p>
            <a:endParaRPr lang="en-US" dirty="0"/>
          </a:p>
        </p:txBody>
      </p:sp>
      <p:sp>
        <p:nvSpPr>
          <p:cNvPr id="6" name="TextBox 5">
            <a:extLst>
              <a:ext uri="{FF2B5EF4-FFF2-40B4-BE49-F238E27FC236}">
                <a16:creationId xmlns:a16="http://schemas.microsoft.com/office/drawing/2014/main" xmlns="" id="{39596CC0-0544-9FD2-7AFD-B23ECB7AE8F4}"/>
              </a:ext>
            </a:extLst>
          </p:cNvPr>
          <p:cNvSpPr txBox="1"/>
          <p:nvPr/>
        </p:nvSpPr>
        <p:spPr>
          <a:xfrm>
            <a:off x="2195736" y="2852936"/>
            <a:ext cx="5112568" cy="2800767"/>
          </a:xfrm>
          <a:prstGeom prst="rect">
            <a:avLst/>
          </a:prstGeom>
          <a:solidFill>
            <a:schemeClr val="accent6">
              <a:lumMod val="60000"/>
              <a:lumOff val="40000"/>
            </a:schemeClr>
          </a:solidFill>
        </p:spPr>
        <p:txBody>
          <a:bodyPr wrap="square" rtlCol="0">
            <a:spAutoFit/>
          </a:bodyPr>
          <a:lstStyle/>
          <a:p>
            <a:r>
              <a:rPr lang="en-US" sz="2000" dirty="0">
                <a:latin typeface="Times New Roman" panose="02020603050405020304" pitchFamily="18" charset="0"/>
                <a:cs typeface="Times New Roman" panose="02020603050405020304" pitchFamily="18" charset="0"/>
              </a:rPr>
              <a:t>Team Details:</a:t>
            </a:r>
          </a:p>
          <a:p>
            <a:r>
              <a:rPr lang="en-US" sz="2000" dirty="0" err="1" smtClean="0">
                <a:latin typeface="Times New Roman" panose="02020603050405020304" pitchFamily="18" charset="0"/>
                <a:cs typeface="Times New Roman" panose="02020603050405020304" pitchFamily="18" charset="0"/>
              </a:rPr>
              <a:t>Priyanshu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Bindal</a:t>
            </a:r>
            <a:r>
              <a:rPr lang="en-US" sz="2000" dirty="0" smtClean="0">
                <a:latin typeface="Times New Roman" panose="02020603050405020304" pitchFamily="18" charset="0"/>
                <a:cs typeface="Times New Roman" panose="02020603050405020304" pitchFamily="18" charset="0"/>
              </a:rPr>
              <a:t>             2210990686</a:t>
            </a:r>
            <a:endParaRPr lang="en-US" sz="2000" dirty="0">
              <a:latin typeface="Times New Roman" panose="02020603050405020304" pitchFamily="18" charset="0"/>
              <a:cs typeface="Times New Roman" panose="02020603050405020304" pitchFamily="18" charset="0"/>
            </a:endParaRPr>
          </a:p>
          <a:p>
            <a:r>
              <a:rPr lang="en-US" sz="2000" dirty="0" err="1" smtClean="0">
                <a:latin typeface="Times New Roman" panose="02020603050405020304" pitchFamily="18" charset="0"/>
                <a:cs typeface="Times New Roman" panose="02020603050405020304" pitchFamily="18" charset="0"/>
              </a:rPr>
              <a:t>Priyanshu</a:t>
            </a:r>
            <a:r>
              <a:rPr lang="en-US" sz="2000" dirty="0" smtClean="0">
                <a:latin typeface="Times New Roman" panose="02020603050405020304" pitchFamily="18" charset="0"/>
                <a:cs typeface="Times New Roman" panose="02020603050405020304" pitchFamily="18" charset="0"/>
              </a:rPr>
              <a:t> Gupta              2210990687</a:t>
            </a:r>
            <a:endParaRPr lang="en-US" sz="2000" dirty="0">
              <a:latin typeface="Times New Roman" panose="02020603050405020304" pitchFamily="18" charset="0"/>
              <a:cs typeface="Times New Roman" panose="02020603050405020304" pitchFamily="18" charset="0"/>
            </a:endParaRPr>
          </a:p>
          <a:p>
            <a:r>
              <a:rPr lang="en-US" sz="2000" dirty="0" err="1" smtClean="0">
                <a:latin typeface="Times New Roman" panose="02020603050405020304" pitchFamily="18" charset="0"/>
                <a:cs typeface="Times New Roman" panose="02020603050405020304" pitchFamily="18" charset="0"/>
              </a:rPr>
              <a:t>Priyanshu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Saini</a:t>
            </a:r>
            <a:r>
              <a:rPr lang="en-US" sz="2000" dirty="0" smtClean="0">
                <a:latin typeface="Times New Roman" panose="02020603050405020304" pitchFamily="18" charset="0"/>
                <a:cs typeface="Times New Roman" panose="02020603050405020304" pitchFamily="18" charset="0"/>
              </a:rPr>
              <a:t>               2210990688</a:t>
            </a:r>
            <a:endParaRPr lang="en-US" sz="2000" dirty="0">
              <a:latin typeface="Times New Roman" panose="02020603050405020304" pitchFamily="18" charset="0"/>
              <a:cs typeface="Times New Roman" panose="02020603050405020304" pitchFamily="18" charset="0"/>
            </a:endParaRPr>
          </a:p>
          <a:p>
            <a:r>
              <a:rPr lang="en-US" sz="2000" dirty="0" err="1" smtClean="0">
                <a:latin typeface="Times New Roman" panose="02020603050405020304" pitchFamily="18" charset="0"/>
                <a:cs typeface="Times New Roman" panose="02020603050405020304" pitchFamily="18" charset="0"/>
              </a:rPr>
              <a:t>Punal</a:t>
            </a:r>
            <a:r>
              <a:rPr lang="en-US" sz="2000" dirty="0" smtClean="0">
                <a:latin typeface="Times New Roman" panose="02020603050405020304" pitchFamily="18" charset="0"/>
                <a:cs typeface="Times New Roman" panose="02020603050405020304" pitchFamily="18" charset="0"/>
              </a:rPr>
              <a:t>                               2210990690</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itchFamily="18" charset="0"/>
              </a:rPr>
              <a:t>Faculty Coordinator: Dr. Mandeep Kaur</a:t>
            </a:r>
            <a:endParaRPr lang="en-US" dirty="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endParaRPr>
          </a:p>
        </p:txBody>
      </p:sp>
      <p:sp>
        <p:nvSpPr>
          <p:cNvPr id="9" name="TextBox 8"/>
          <p:cNvSpPr txBox="1"/>
          <p:nvPr/>
        </p:nvSpPr>
        <p:spPr>
          <a:xfrm>
            <a:off x="1187624" y="5661248"/>
            <a:ext cx="6947095" cy="707886"/>
          </a:xfrm>
          <a:prstGeom prst="rect">
            <a:avLst/>
          </a:prstGeom>
          <a:noFill/>
        </p:spPr>
        <p:txBody>
          <a:bodyPr wrap="none" rtlCol="0">
            <a:spAutoFit/>
          </a:bodyPr>
          <a:lstStyle/>
          <a:p>
            <a:r>
              <a:rPr lang="en-US" sz="2000" b="1" dirty="0" err="1">
                <a:latin typeface="Times New Roman" pitchFamily="18" charset="0"/>
                <a:cs typeface="Times New Roman" pitchFamily="18" charset="0"/>
              </a:rPr>
              <a:t>Chitkara</a:t>
            </a:r>
            <a:r>
              <a:rPr lang="en-US" sz="2000" b="1" dirty="0">
                <a:latin typeface="Times New Roman" pitchFamily="18" charset="0"/>
                <a:cs typeface="Times New Roman" pitchFamily="18" charset="0"/>
              </a:rPr>
              <a:t> University Institute of Engineering and Technology, </a:t>
            </a:r>
          </a:p>
          <a:p>
            <a:pPr algn="ctr"/>
            <a:r>
              <a:rPr lang="en-US" sz="2000" b="1" dirty="0" err="1">
                <a:latin typeface="Times New Roman" pitchFamily="18" charset="0"/>
                <a:cs typeface="Times New Roman" pitchFamily="18" charset="0"/>
              </a:rPr>
              <a:t>Chitkara</a:t>
            </a:r>
            <a:r>
              <a:rPr lang="en-US" sz="2000" b="1" dirty="0">
                <a:latin typeface="Times New Roman" pitchFamily="18" charset="0"/>
                <a:cs typeface="Times New Roman" pitchFamily="18" charset="0"/>
              </a:rPr>
              <a:t> University, Punjab</a:t>
            </a:r>
          </a:p>
        </p:txBody>
      </p:sp>
    </p:spTree>
  </p:cSld>
  <p:clrMapOvr>
    <a:masterClrMapping/>
  </p:clrMapOvr>
  <p:transition advTm="4000">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2DFAA1-6076-1122-59BE-71EED6D32A1B}"/>
              </a:ext>
            </a:extLst>
          </p:cNvPr>
          <p:cNvSpPr>
            <a:spLocks noGrp="1"/>
          </p:cNvSpPr>
          <p:nvPr>
            <p:ph type="title"/>
          </p:nvPr>
        </p:nvSpPr>
        <p:spPr/>
        <p:txBody>
          <a:bodyPr/>
          <a:lstStyle/>
          <a:p>
            <a:r>
              <a:rPr lang="en-IN" dirty="0"/>
              <a:t>THE CODE </a:t>
            </a:r>
          </a:p>
        </p:txBody>
      </p:sp>
      <p:sp>
        <p:nvSpPr>
          <p:cNvPr id="5" name="Content Placeholder 4"/>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srcRect/>
          <a:stretch>
            <a:fillRect/>
          </a:stretch>
        </p:blipFill>
        <p:spPr bwMode="auto">
          <a:xfrm>
            <a:off x="0" y="838200"/>
            <a:ext cx="9144000" cy="5867400"/>
          </a:xfrm>
          <a:prstGeom prst="rect">
            <a:avLst/>
          </a:prstGeom>
          <a:noFill/>
          <a:ln w="9525">
            <a:noFill/>
            <a:miter lim="800000"/>
            <a:headEnd/>
            <a:tailEnd/>
          </a:ln>
          <a:effectLst/>
        </p:spPr>
      </p:pic>
    </p:spTree>
    <p:extLst>
      <p:ext uri="{BB962C8B-B14F-4D97-AF65-F5344CB8AC3E}">
        <p14:creationId xmlns:p14="http://schemas.microsoft.com/office/powerpoint/2010/main" val="3599543115"/>
      </p:ext>
    </p:extLst>
  </p:cSld>
  <p:clrMapOvr>
    <a:masterClrMapping/>
  </p:clrMapOvr>
  <p:transition advTm="4000">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2DFAA1-6076-1122-59BE-71EED6D32A1B}"/>
              </a:ext>
            </a:extLst>
          </p:cNvPr>
          <p:cNvSpPr>
            <a:spLocks noGrp="1"/>
          </p:cNvSpPr>
          <p:nvPr>
            <p:ph type="title"/>
          </p:nvPr>
        </p:nvSpPr>
        <p:spPr/>
        <p:txBody>
          <a:bodyPr/>
          <a:lstStyle/>
          <a:p>
            <a:r>
              <a:rPr lang="en-IN" dirty="0"/>
              <a:t>THE CODE </a:t>
            </a:r>
          </a:p>
        </p:txBody>
      </p:sp>
      <p:pic>
        <p:nvPicPr>
          <p:cNvPr id="3074" name="Picture 2"/>
          <p:cNvPicPr>
            <a:picLocks noChangeAspect="1" noChangeArrowheads="1"/>
          </p:cNvPicPr>
          <p:nvPr/>
        </p:nvPicPr>
        <p:blipFill>
          <a:blip r:embed="rId2"/>
          <a:srcRect r="27835"/>
          <a:stretch>
            <a:fillRect/>
          </a:stretch>
        </p:blipFill>
        <p:spPr bwMode="auto">
          <a:xfrm>
            <a:off x="0" y="838200"/>
            <a:ext cx="4419600" cy="5867400"/>
          </a:xfrm>
          <a:prstGeom prst="rect">
            <a:avLst/>
          </a:prstGeom>
          <a:noFill/>
          <a:ln w="9525">
            <a:noFill/>
            <a:miter lim="800000"/>
            <a:headEnd/>
            <a:tailEnd/>
          </a:ln>
          <a:effectLst/>
        </p:spPr>
      </p:pic>
      <p:pic>
        <p:nvPicPr>
          <p:cNvPr id="3075" name="Picture 3"/>
          <p:cNvPicPr>
            <a:picLocks noGrp="1" noChangeAspect="1" noChangeArrowheads="1"/>
          </p:cNvPicPr>
          <p:nvPr>
            <p:ph idx="1"/>
          </p:nvPr>
        </p:nvPicPr>
        <p:blipFill>
          <a:blip r:embed="rId3"/>
          <a:srcRect/>
          <a:stretch>
            <a:fillRect/>
          </a:stretch>
        </p:blipFill>
        <p:spPr bwMode="auto">
          <a:xfrm>
            <a:off x="4495800" y="838200"/>
            <a:ext cx="4525840" cy="5791200"/>
          </a:xfrm>
          <a:prstGeom prst="rect">
            <a:avLst/>
          </a:prstGeom>
          <a:noFill/>
          <a:ln w="9525">
            <a:noFill/>
            <a:miter lim="800000"/>
            <a:headEnd/>
            <a:tailEnd/>
          </a:ln>
          <a:effectLst/>
        </p:spPr>
      </p:pic>
    </p:spTree>
    <p:extLst>
      <p:ext uri="{BB962C8B-B14F-4D97-AF65-F5344CB8AC3E}">
        <p14:creationId xmlns:p14="http://schemas.microsoft.com/office/powerpoint/2010/main" val="2484597722"/>
      </p:ext>
    </p:extLst>
  </p:cSld>
  <p:clrMapOvr>
    <a:masterClrMapping/>
  </p:clrMapOvr>
  <p:transition advTm="4000">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CODE</a:t>
            </a: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0" y="838200"/>
            <a:ext cx="9144000" cy="5867400"/>
          </a:xfrm>
          <a:prstGeom prst="rect">
            <a:avLst/>
          </a:prstGeom>
          <a:noFill/>
          <a:ln w="9525">
            <a:noFill/>
            <a:miter lim="800000"/>
            <a:headEnd/>
            <a:tailEnd/>
          </a:ln>
          <a:effectLst/>
        </p:spPr>
      </p:pic>
    </p:spTree>
  </p:cSld>
  <p:clrMapOvr>
    <a:masterClrMapping/>
  </p:clrMapOvr>
  <p:transition advTm="4000">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xmlns="" id="{3920036A-8002-B6DC-88F3-DF8128E6019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tretch>
            <a:fillRect/>
          </a:stretch>
        </p:blipFill>
        <p:spPr>
          <a:xfrm>
            <a:off x="0" y="0"/>
            <a:ext cx="9144000" cy="6957392"/>
          </a:xfrm>
          <a:prstGeom prst="rect">
            <a:avLst/>
          </a:prstGeom>
        </p:spPr>
      </p:pic>
    </p:spTree>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88915"/>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Table of Contents</a:t>
            </a:r>
            <a:endParaRPr lang="en-US" b="1" dirty="0">
              <a:latin typeface="Times New Roman" pitchFamily="18" charset="0"/>
              <a:cs typeface="Times New Roman" pitchFamily="18" charset="0"/>
            </a:endParaRPr>
          </a:p>
        </p:txBody>
      </p:sp>
      <p:sp>
        <p:nvSpPr>
          <p:cNvPr id="3" name="TextBox 2"/>
          <p:cNvSpPr txBox="1"/>
          <p:nvPr/>
        </p:nvSpPr>
        <p:spPr>
          <a:xfrm>
            <a:off x="323528" y="1008995"/>
            <a:ext cx="6912768" cy="4401205"/>
          </a:xfrm>
          <a:prstGeom prst="rect">
            <a:avLst/>
          </a:prstGeom>
          <a:noFill/>
        </p:spPr>
        <p:txBody>
          <a:bodyPr wrap="square" rtlCol="0">
            <a:spAutoFit/>
          </a:bodyPr>
          <a:lstStyle/>
          <a:p>
            <a:pPr>
              <a:buFont typeface="Arial" pitchFamily="34" charset="0"/>
              <a:buChar char="•"/>
            </a:pPr>
            <a:r>
              <a:rPr lang="en-US" sz="3200" dirty="0">
                <a:latin typeface="Times New Roman" pitchFamily="18" charset="0"/>
                <a:cs typeface="Times New Roman" pitchFamily="18" charset="0"/>
              </a:rPr>
              <a:t>Introduction</a:t>
            </a:r>
          </a:p>
          <a:p>
            <a:pPr>
              <a:buFont typeface="Arial" pitchFamily="34" charset="0"/>
              <a:buChar char="•"/>
            </a:pPr>
            <a:r>
              <a:rPr lang="en-US" sz="3200" dirty="0">
                <a:latin typeface="Times New Roman" pitchFamily="18" charset="0"/>
                <a:cs typeface="Times New Roman" pitchFamily="18" charset="0"/>
              </a:rPr>
              <a:t>Problem Statement</a:t>
            </a:r>
          </a:p>
          <a:p>
            <a:pPr>
              <a:buFont typeface="Arial" pitchFamily="34" charset="0"/>
              <a:buChar char="•"/>
            </a:pPr>
            <a:r>
              <a:rPr lang="en-US" sz="3200" dirty="0">
                <a:latin typeface="Times New Roman" pitchFamily="18" charset="0"/>
                <a:cs typeface="Times New Roman" pitchFamily="18" charset="0"/>
              </a:rPr>
              <a:t>Technical Details</a:t>
            </a:r>
          </a:p>
          <a:p>
            <a:pPr>
              <a:buFont typeface="Arial" pitchFamily="34" charset="0"/>
              <a:buChar char="•"/>
            </a:pPr>
            <a:r>
              <a:rPr lang="en-US" sz="3200" dirty="0">
                <a:latin typeface="Times New Roman" pitchFamily="18" charset="0"/>
                <a:cs typeface="Times New Roman" pitchFamily="18" charset="0"/>
              </a:rPr>
              <a:t>Key Features </a:t>
            </a:r>
          </a:p>
          <a:p>
            <a:pPr>
              <a:buFont typeface="Arial" pitchFamily="34" charset="0"/>
              <a:buChar char="•"/>
            </a:pPr>
            <a:r>
              <a:rPr lang="en-US" sz="3200" dirty="0">
                <a:latin typeface="Times New Roman" pitchFamily="18" charset="0"/>
                <a:cs typeface="Times New Roman" pitchFamily="18" charset="0"/>
              </a:rPr>
              <a:t>Project Highlights</a:t>
            </a:r>
          </a:p>
          <a:p>
            <a:pPr>
              <a:buFont typeface="Arial" pitchFamily="34" charset="0"/>
              <a:buChar char="•"/>
            </a:pPr>
            <a:r>
              <a:rPr lang="en-US" sz="3200" dirty="0">
                <a:latin typeface="Times New Roman" pitchFamily="18" charset="0"/>
                <a:cs typeface="Times New Roman" pitchFamily="18" charset="0"/>
              </a:rPr>
              <a:t>Bonus Feature(optional)</a:t>
            </a:r>
          </a:p>
          <a:p>
            <a:pPr>
              <a:buFont typeface="Arial" pitchFamily="34" charset="0"/>
              <a:buChar char="•"/>
            </a:pPr>
            <a:r>
              <a:rPr lang="en-US" sz="3200" dirty="0">
                <a:latin typeface="Times New Roman" pitchFamily="18" charset="0"/>
                <a:cs typeface="Times New Roman" pitchFamily="18" charset="0"/>
              </a:rPr>
              <a:t>Conclusion</a:t>
            </a:r>
          </a:p>
          <a:p>
            <a:endParaRPr lang="en-US" sz="2800" dirty="0">
              <a:latin typeface="Times New Roman" pitchFamily="18" charset="0"/>
              <a:cs typeface="Times New Roman" pitchFamily="18" charset="0"/>
            </a:endParaRPr>
          </a:p>
          <a:p>
            <a:pPr>
              <a:buFont typeface="Arial" pitchFamily="34" charset="0"/>
              <a:buChar char="•"/>
            </a:pPr>
            <a:endParaRPr lang="en-US" sz="2800" dirty="0">
              <a:latin typeface="Times New Roman" pitchFamily="18" charset="0"/>
              <a:cs typeface="Times New Roman" pitchFamily="18" charset="0"/>
            </a:endParaRPr>
          </a:p>
        </p:txBody>
      </p:sp>
    </p:spTree>
  </p:cSld>
  <p:clrMapOvr>
    <a:masterClrMapping/>
  </p:clrMapOvr>
  <p:transition advTm="400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Introduction</a:t>
            </a:r>
          </a:p>
        </p:txBody>
      </p:sp>
      <p:sp>
        <p:nvSpPr>
          <p:cNvPr id="3" name="Rectangle 2"/>
          <p:cNvSpPr/>
          <p:nvPr/>
        </p:nvSpPr>
        <p:spPr>
          <a:xfrm>
            <a:off x="463748" y="1196752"/>
            <a:ext cx="8136904" cy="4216539"/>
          </a:xfrm>
          <a:prstGeom prst="rect">
            <a:avLst/>
          </a:prstGeom>
        </p:spPr>
        <p:txBody>
          <a:bodyPr wrap="square">
            <a:spAutoFit/>
          </a:bodyPr>
          <a:lstStyle/>
          <a:p>
            <a:pPr algn="just"/>
            <a:r>
              <a:rPr lang="en-US" sz="2400" b="1" dirty="0">
                <a:highlight>
                  <a:srgbClr val="FFFF00"/>
                </a:highlight>
                <a:latin typeface="Sitka Banner" pitchFamily="2" charset="0"/>
                <a:cs typeface="Times New Roman" pitchFamily="18" charset="0"/>
              </a:rPr>
              <a:t>PROJECT NAME : </a:t>
            </a:r>
            <a:r>
              <a:rPr lang="en-US" sz="2400" b="1" dirty="0" smtClean="0">
                <a:highlight>
                  <a:srgbClr val="FFFF00"/>
                </a:highlight>
                <a:latin typeface="Sitka Banner" pitchFamily="2" charset="0"/>
                <a:cs typeface="Times New Roman" pitchFamily="18" charset="0"/>
              </a:rPr>
              <a:t>EXIT THE PLUGIN</a:t>
            </a:r>
          </a:p>
          <a:p>
            <a:pPr algn="just"/>
            <a:endParaRPr lang="en-US" sz="2400" u="sng" dirty="0" smtClean="0">
              <a:latin typeface="Sitka Banner" pitchFamily="2" charset="0"/>
              <a:cs typeface="Times New Roman" pitchFamily="18" charset="0"/>
            </a:endParaRPr>
          </a:p>
          <a:p>
            <a:pPr algn="just"/>
            <a:r>
              <a:rPr lang="en-US" sz="2400" dirty="0" smtClean="0">
                <a:latin typeface="Arial Black" panose="020B0A04020102020204" pitchFamily="34" charset="0"/>
                <a:cs typeface="Times New Roman" pitchFamily="18" charset="0"/>
              </a:rPr>
              <a:t>Team Members:</a:t>
            </a:r>
          </a:p>
          <a:p>
            <a:pPr marL="457200" indent="-457200" algn="just">
              <a:buFont typeface="+mj-lt"/>
              <a:buAutoNum type="arabicPeriod"/>
            </a:pPr>
            <a:r>
              <a:rPr lang="en-US" sz="2400" dirty="0" err="1" smtClean="0">
                <a:latin typeface="Times New Roman" panose="02020603050405020304" pitchFamily="18" charset="0"/>
                <a:cs typeface="Times New Roman" panose="02020603050405020304" pitchFamily="18" charset="0"/>
              </a:rPr>
              <a:t>Priyanshu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Bindal</a:t>
            </a:r>
            <a:endParaRPr lang="en-US" sz="2400" dirty="0" smtClean="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400" dirty="0" err="1" smtClean="0">
                <a:latin typeface="Times New Roman" panose="02020603050405020304" pitchFamily="18" charset="0"/>
                <a:cs typeface="Times New Roman" panose="02020603050405020304" pitchFamily="18" charset="0"/>
              </a:rPr>
              <a:t>Priyanshu</a:t>
            </a:r>
            <a:r>
              <a:rPr lang="en-US" sz="2400" dirty="0" smtClean="0">
                <a:latin typeface="Times New Roman" panose="02020603050405020304" pitchFamily="18" charset="0"/>
                <a:cs typeface="Times New Roman" panose="02020603050405020304" pitchFamily="18" charset="0"/>
              </a:rPr>
              <a:t> Gupta</a:t>
            </a:r>
          </a:p>
          <a:p>
            <a:pPr marL="457200" indent="-457200" algn="just">
              <a:buFont typeface="+mj-lt"/>
              <a:buAutoNum type="arabicPeriod"/>
            </a:pPr>
            <a:r>
              <a:rPr lang="en-US" sz="2400" dirty="0" err="1" smtClean="0">
                <a:latin typeface="Times New Roman" panose="02020603050405020304" pitchFamily="18" charset="0"/>
                <a:cs typeface="Times New Roman" panose="02020603050405020304" pitchFamily="18" charset="0"/>
              </a:rPr>
              <a:t>Priyanshu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Saini</a:t>
            </a:r>
            <a:endParaRPr lang="en-US" sz="2400" dirty="0" smtClean="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400" dirty="0" err="1" smtClean="0">
                <a:latin typeface="Times New Roman" panose="02020603050405020304" pitchFamily="18" charset="0"/>
                <a:cs typeface="Times New Roman" panose="02020603050405020304" pitchFamily="18" charset="0"/>
              </a:rPr>
              <a:t>Punal</a:t>
            </a:r>
            <a:endParaRPr lang="en-US" sz="2400" dirty="0">
              <a:latin typeface="Baskerville Old Face" panose="02020602080505020303"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This JavaScript-based project uses JavaScript as a an advertising tool that uses HTML and CSS to showcase their ads and reach to a greater public while surfing the internet.</a:t>
            </a:r>
            <a:endParaRPr lang="en-US" sz="2400" dirty="0">
              <a:latin typeface="Times New Roman" pitchFamily="18" charset="0"/>
              <a:cs typeface="Times New Roman" pitchFamily="18" charset="0"/>
            </a:endParaRPr>
          </a:p>
        </p:txBody>
      </p:sp>
    </p:spTree>
  </p:cSld>
  <p:clrMapOvr>
    <a:masterClrMapping/>
  </p:clrMapOvr>
  <p:transition advTm="4000">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Problem Statement</a:t>
            </a:r>
          </a:p>
        </p:txBody>
      </p:sp>
      <p:sp>
        <p:nvSpPr>
          <p:cNvPr id="3" name="Rectangle 2"/>
          <p:cNvSpPr/>
          <p:nvPr/>
        </p:nvSpPr>
        <p:spPr>
          <a:xfrm>
            <a:off x="395536" y="1412776"/>
            <a:ext cx="8136904" cy="4154984"/>
          </a:xfrm>
          <a:prstGeom prst="rect">
            <a:avLst/>
          </a:prstGeom>
        </p:spPr>
        <p:txBody>
          <a:bodyPr wrap="square">
            <a:spAutoFit/>
          </a:bodyPr>
          <a:lstStyle/>
          <a:p>
            <a:pPr algn="just">
              <a:buFont typeface="Arial" pitchFamily="34" charset="0"/>
              <a:buChar char="•"/>
            </a:pPr>
            <a:r>
              <a:rPr lang="en-US" sz="2400" dirty="0" smtClean="0"/>
              <a:t>Exit Popup enables you to display a </a:t>
            </a:r>
            <a:r>
              <a:rPr lang="en-US" sz="2400" dirty="0" err="1" smtClean="0"/>
              <a:t>jQuery</a:t>
            </a:r>
            <a:r>
              <a:rPr lang="en-US" sz="2400" dirty="0" smtClean="0"/>
              <a:t> modal window, which can include text, images, videos, forms, maps and so on, before a visitor leaves your website.</a:t>
            </a:r>
          </a:p>
          <a:p>
            <a:pPr algn="just">
              <a:buFont typeface="Arial" pitchFamily="34" charset="0"/>
              <a:buChar char="•"/>
            </a:pPr>
            <a:endParaRPr lang="en-US" sz="2400" b="1" dirty="0" smtClean="0"/>
          </a:p>
          <a:p>
            <a:pPr algn="just">
              <a:buFont typeface="Arial" pitchFamily="34" charset="0"/>
              <a:buChar char="•"/>
            </a:pPr>
            <a:r>
              <a:rPr lang="en-US" sz="2400" dirty="0" smtClean="0"/>
              <a:t>Exit Popup intelligently detects mouse behaviors and then pops up a modal window when your visitors are about to close the current web page, helping you increase your landing page conversion rates, newsletter subscribers, and so on.</a:t>
            </a:r>
          </a:p>
          <a:p>
            <a:pPr algn="just">
              <a:buFont typeface="Arial" pitchFamily="34" charset="0"/>
              <a:buChar char="•"/>
            </a:pPr>
            <a:endParaRPr lang="en-US" sz="2400" dirty="0" smtClean="0"/>
          </a:p>
          <a:p>
            <a:pPr algn="just">
              <a:buFont typeface="Arial" pitchFamily="34" charset="0"/>
              <a:buChar char="•"/>
            </a:pPr>
            <a:r>
              <a:rPr lang="en-US" sz="2400" dirty="0" smtClean="0"/>
              <a:t>From experience, you can expect a 7% to 12% conversion rate increase – depending on your audience, traffic quality, and offer.</a:t>
            </a:r>
            <a:endParaRPr lang="en-US" sz="2400" dirty="0"/>
          </a:p>
        </p:txBody>
      </p:sp>
    </p:spTree>
  </p:cSld>
  <p:clrMapOvr>
    <a:masterClrMapping/>
  </p:clrMapOvr>
  <p:transition advTm="4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Technical Details</a:t>
            </a:r>
          </a:p>
        </p:txBody>
      </p:sp>
      <p:sp>
        <p:nvSpPr>
          <p:cNvPr id="3" name="Rectangle 2"/>
          <p:cNvSpPr/>
          <p:nvPr/>
        </p:nvSpPr>
        <p:spPr>
          <a:xfrm>
            <a:off x="395536" y="1196752"/>
            <a:ext cx="8136904" cy="4154984"/>
          </a:xfrm>
          <a:prstGeom prst="rect">
            <a:avLst/>
          </a:prstGeom>
        </p:spPr>
        <p:txBody>
          <a:bodyPr wrap="square">
            <a:spAutoFit/>
          </a:bodyPr>
          <a:lstStyle/>
          <a:p>
            <a:pPr algn="just"/>
            <a:r>
              <a:rPr lang="en-US" sz="2400" b="0" i="1" dirty="0">
                <a:effectLst/>
                <a:latin typeface="Söhne"/>
              </a:rPr>
              <a:t>1.</a:t>
            </a:r>
            <a:r>
              <a:rPr lang="en-US" sz="2400" b="0" i="1" dirty="0">
                <a:solidFill>
                  <a:srgbClr val="00B0F0"/>
                </a:solidFill>
                <a:effectLst/>
                <a:latin typeface="Söhne"/>
              </a:rPr>
              <a:t>Front-end development</a:t>
            </a:r>
            <a:r>
              <a:rPr lang="en-US" sz="2400" b="0" i="0" dirty="0">
                <a:effectLst/>
                <a:latin typeface="Söhne"/>
              </a:rPr>
              <a:t>: </a:t>
            </a:r>
            <a:r>
              <a:rPr lang="en-IN" sz="2400" dirty="0">
                <a:latin typeface="Söhne"/>
              </a:rPr>
              <a:t>The user interface (UI) of pop up window and the base window will be evolved the usage of HTML, CSS, and JavaScript. The UI must be responsive and intuitive to apply, and must permit the person to pick, enter or go out the present window.</a:t>
            </a:r>
            <a:endParaRPr lang="en-US" sz="2400" b="0" i="0" dirty="0">
              <a:effectLst/>
              <a:latin typeface="Söhne"/>
            </a:endParaRPr>
          </a:p>
          <a:p>
            <a:pPr algn="just">
              <a:buFont typeface="+mj-lt"/>
              <a:buAutoNum type="arabicPeriod"/>
            </a:pPr>
            <a:endParaRPr lang="en-US" sz="2400" b="0" i="0" dirty="0">
              <a:effectLst/>
              <a:latin typeface="Söhne"/>
            </a:endParaRPr>
          </a:p>
          <a:p>
            <a:pPr algn="just"/>
            <a:r>
              <a:rPr lang="en-US" sz="2400" dirty="0" smtClean="0">
                <a:latin typeface="Söhne"/>
              </a:rPr>
              <a:t>2 </a:t>
            </a:r>
            <a:r>
              <a:rPr lang="en-US" sz="2400" b="0" dirty="0" smtClean="0">
                <a:effectLst/>
                <a:latin typeface="Söhne"/>
              </a:rPr>
              <a:t>.</a:t>
            </a:r>
            <a:r>
              <a:rPr lang="en-US" sz="2400" b="0" i="1" dirty="0" smtClean="0">
                <a:solidFill>
                  <a:srgbClr val="00B0F0"/>
                </a:solidFill>
                <a:effectLst/>
                <a:latin typeface="Söhne"/>
              </a:rPr>
              <a:t>Tools</a:t>
            </a:r>
            <a:r>
              <a:rPr lang="en-US" sz="2400" b="0" i="1" dirty="0">
                <a:solidFill>
                  <a:srgbClr val="00B0F0"/>
                </a:solidFill>
                <a:effectLst/>
                <a:latin typeface="Söhne"/>
              </a:rPr>
              <a:t>: </a:t>
            </a:r>
            <a:r>
              <a:rPr lang="en-IN" sz="2400" dirty="0">
                <a:latin typeface="Söhne"/>
              </a:rPr>
              <a:t>The app should provide quite a number organized notes with customizable labels. Set time and vicinity-primarily based reminders</a:t>
            </a:r>
            <a:r>
              <a:rPr lang="en-IN" sz="2400" dirty="0" smtClean="0">
                <a:latin typeface="Söhne"/>
              </a:rPr>
              <a:t>. Loose </a:t>
            </a:r>
            <a:r>
              <a:rPr lang="en-IN" sz="2400" dirty="0">
                <a:latin typeface="Söhne"/>
              </a:rPr>
              <a:t>and properly-included with the Google tech atmosphere.</a:t>
            </a:r>
            <a:endParaRPr lang="en-US" sz="2400" b="0" i="0" dirty="0">
              <a:solidFill>
                <a:srgbClr val="000000"/>
              </a:solidFill>
              <a:effectLst/>
              <a:latin typeface="Jost"/>
            </a:endParaRPr>
          </a:p>
          <a:p>
            <a:pPr algn="just"/>
            <a:endParaRPr lang="en-US" sz="2400" dirty="0">
              <a:latin typeface="Times New Roman" pitchFamily="18" charset="0"/>
              <a:cs typeface="Times New Roman" pitchFamily="18" charset="0"/>
            </a:endParaRPr>
          </a:p>
        </p:txBody>
      </p:sp>
    </p:spTree>
  </p:cSld>
  <p:clrMapOvr>
    <a:masterClrMapping/>
  </p:clrMapOvr>
  <p:transition advTm="4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Key Features</a:t>
            </a:r>
          </a:p>
        </p:txBody>
      </p:sp>
      <p:sp>
        <p:nvSpPr>
          <p:cNvPr id="3" name="Rectangle 2"/>
          <p:cNvSpPr/>
          <p:nvPr/>
        </p:nvSpPr>
        <p:spPr>
          <a:xfrm>
            <a:off x="251520" y="1052736"/>
            <a:ext cx="8136904" cy="6247864"/>
          </a:xfrm>
          <a:prstGeom prst="rect">
            <a:avLst/>
          </a:prstGeom>
        </p:spPr>
        <p:txBody>
          <a:bodyPr wrap="square">
            <a:spAutoFit/>
          </a:bodyPr>
          <a:lstStyle/>
          <a:p>
            <a:pPr algn="just"/>
            <a:r>
              <a:rPr lang="en-US" sz="2000" b="1" i="0" dirty="0">
                <a:effectLst/>
                <a:latin typeface="Söhne"/>
              </a:rPr>
              <a:t>There are several key features that are essential to consider </a:t>
            </a:r>
            <a:r>
              <a:rPr lang="en-US" sz="2000" b="1" i="0" dirty="0" smtClean="0">
                <a:effectLst/>
                <a:latin typeface="Söhne"/>
              </a:rPr>
              <a:t>while creating </a:t>
            </a:r>
            <a:r>
              <a:rPr lang="en-US" sz="2000" b="1" dirty="0" smtClean="0">
                <a:latin typeface="Söhne"/>
              </a:rPr>
              <a:t>the pop up ads :-</a:t>
            </a:r>
          </a:p>
          <a:p>
            <a:pPr algn="just"/>
            <a:endParaRPr lang="en-US" sz="2000" dirty="0" smtClean="0">
              <a:latin typeface="Söhne"/>
            </a:endParaRPr>
          </a:p>
          <a:p>
            <a:pPr lvl="0" algn="just">
              <a:buFont typeface="Arial" pitchFamily="34" charset="0"/>
              <a:buChar char="•"/>
            </a:pPr>
            <a:r>
              <a:rPr lang="en-US" sz="2000" dirty="0" smtClean="0"/>
              <a:t>Display almost anything you could display on a normal web page using HTML</a:t>
            </a:r>
          </a:p>
          <a:p>
            <a:pPr lvl="0" algn="just">
              <a:buFont typeface="Arial" pitchFamily="34" charset="0"/>
              <a:buChar char="•"/>
            </a:pPr>
            <a:endParaRPr lang="en-US" sz="2000" dirty="0" smtClean="0"/>
          </a:p>
          <a:p>
            <a:pPr lvl="0" algn="just">
              <a:buFont typeface="Arial" pitchFamily="34" charset="0"/>
              <a:buChar char="•"/>
            </a:pPr>
            <a:r>
              <a:rPr lang="en-US" sz="2000" dirty="0" smtClean="0"/>
              <a:t>Word Press short code can be used in popup content + WPML compatibility</a:t>
            </a:r>
          </a:p>
          <a:p>
            <a:pPr lvl="0" algn="just">
              <a:buFont typeface="Arial" pitchFamily="34" charset="0"/>
              <a:buChar char="•"/>
            </a:pPr>
            <a:endParaRPr lang="en-US" sz="2000" dirty="0" smtClean="0"/>
          </a:p>
          <a:p>
            <a:pPr lvl="0" algn="just">
              <a:buFont typeface="Arial" pitchFamily="34" charset="0"/>
              <a:buChar char="•"/>
            </a:pPr>
            <a:r>
              <a:rPr lang="en-US" sz="2000" dirty="0" smtClean="0"/>
              <a:t>Control the Height and Width of your Popup window</a:t>
            </a:r>
          </a:p>
          <a:p>
            <a:pPr lvl="0" algn="just">
              <a:buFont typeface="Arial" pitchFamily="34" charset="0"/>
              <a:buChar char="•"/>
            </a:pPr>
            <a:endParaRPr lang="en-US" sz="2000" dirty="0" smtClean="0"/>
          </a:p>
          <a:p>
            <a:pPr lvl="0" algn="just">
              <a:buFont typeface="Arial" pitchFamily="34" charset="0"/>
              <a:buChar char="•"/>
            </a:pPr>
            <a:r>
              <a:rPr lang="en-US" sz="2000" dirty="0" smtClean="0"/>
              <a:t>Control how often your visitors see the popup</a:t>
            </a:r>
          </a:p>
          <a:p>
            <a:pPr algn="just"/>
            <a:endParaRPr lang="en-US" sz="2000" dirty="0">
              <a:latin typeface="Söhne"/>
            </a:endParaRPr>
          </a:p>
          <a:p>
            <a:pPr algn="just"/>
            <a:endParaRPr lang="en-US" sz="2000" b="0" i="0" dirty="0">
              <a:effectLst/>
              <a:latin typeface="Söhne"/>
            </a:endParaRPr>
          </a:p>
          <a:p>
            <a:pPr algn="just"/>
            <a:r>
              <a:rPr lang="en-US" sz="2000" b="0" i="0" dirty="0" smtClean="0">
                <a:effectLst/>
                <a:latin typeface="Söhne"/>
              </a:rPr>
              <a:t>Overall</a:t>
            </a:r>
            <a:r>
              <a:rPr lang="en-US" sz="2000" b="0" i="0" dirty="0">
                <a:effectLst/>
                <a:latin typeface="Söhne"/>
              </a:rPr>
              <a:t>, these key features will help you create a robust and user-friendly </a:t>
            </a:r>
            <a:r>
              <a:rPr lang="en-US" sz="2000" b="0" i="0" dirty="0" smtClean="0">
                <a:effectLst/>
                <a:latin typeface="Söhne"/>
              </a:rPr>
              <a:t>pop ups </a:t>
            </a:r>
            <a:r>
              <a:rPr lang="en-US" sz="2000" b="0" i="0" dirty="0">
                <a:effectLst/>
                <a:latin typeface="Söhne"/>
              </a:rPr>
              <a:t>that will provide a great experience to your </a:t>
            </a:r>
            <a:r>
              <a:rPr lang="en-US" sz="2000" b="0" i="0" dirty="0" smtClean="0">
                <a:effectLst/>
                <a:latin typeface="Söhne"/>
              </a:rPr>
              <a:t>users and</a:t>
            </a:r>
          </a:p>
          <a:p>
            <a:pPr algn="just"/>
            <a:r>
              <a:rPr lang="en-US" sz="2000" dirty="0" smtClean="0">
                <a:latin typeface="Söhne"/>
              </a:rPr>
              <a:t>reach to a greater audience or to provide them with some information </a:t>
            </a:r>
            <a:r>
              <a:rPr lang="en-US" sz="2000" b="0" i="0" dirty="0" smtClean="0">
                <a:effectLst/>
                <a:latin typeface="Söhne"/>
              </a:rPr>
              <a:t>.</a:t>
            </a:r>
            <a:endParaRPr lang="en-US" sz="2000" b="0" i="0" dirty="0">
              <a:effectLst/>
              <a:latin typeface="Söhne"/>
            </a:endParaRPr>
          </a:p>
          <a:p>
            <a:pPr algn="just">
              <a:buFont typeface="+mj-lt"/>
              <a:buAutoNum type="arabicPeriod"/>
            </a:pPr>
            <a:endParaRPr lang="en-US" sz="2000" b="0" i="0" dirty="0">
              <a:effectLst/>
              <a:latin typeface="Söhne"/>
            </a:endParaRPr>
          </a:p>
          <a:p>
            <a:pPr algn="just"/>
            <a:endParaRPr lang="en-US" sz="2000" b="0" i="0" dirty="0">
              <a:effectLst/>
              <a:latin typeface="Söhne"/>
            </a:endParaRPr>
          </a:p>
          <a:p>
            <a:pPr algn="just"/>
            <a:endParaRPr lang="en-US" sz="2000" b="0" i="0" dirty="0">
              <a:effectLst/>
              <a:latin typeface="Söhne"/>
            </a:endParaRPr>
          </a:p>
          <a:p>
            <a:pPr algn="just"/>
            <a:endParaRPr lang="en-US" sz="2000" dirty="0">
              <a:latin typeface="Times New Roman" pitchFamily="18" charset="0"/>
              <a:cs typeface="Times New Roman" pitchFamily="18" charset="0"/>
            </a:endParaRPr>
          </a:p>
        </p:txBody>
      </p:sp>
    </p:spTree>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pic>
        <p:nvPicPr>
          <p:cNvPr id="5122" name="Picture 2"/>
          <p:cNvPicPr>
            <a:picLocks noChangeAspect="1" noChangeArrowheads="1"/>
          </p:cNvPicPr>
          <p:nvPr/>
        </p:nvPicPr>
        <p:blipFill>
          <a:blip r:embed="rId2"/>
          <a:srcRect/>
          <a:stretch>
            <a:fillRect/>
          </a:stretch>
        </p:blipFill>
        <p:spPr bwMode="auto">
          <a:xfrm>
            <a:off x="457200" y="1066800"/>
            <a:ext cx="8110898" cy="4389120"/>
          </a:xfrm>
          <a:prstGeom prst="rect">
            <a:avLst/>
          </a:prstGeom>
          <a:noFill/>
          <a:ln w="9525">
            <a:noFill/>
            <a:miter lim="800000"/>
            <a:headEnd/>
            <a:tailEnd/>
          </a:ln>
          <a:effectLst/>
        </p:spPr>
      </p:pic>
      <p:cxnSp>
        <p:nvCxnSpPr>
          <p:cNvPr id="10" name="Elbow Connector 9"/>
          <p:cNvCxnSpPr/>
          <p:nvPr/>
        </p:nvCxnSpPr>
        <p:spPr>
          <a:xfrm rot="5400000" flipH="1" flipV="1">
            <a:off x="609600" y="4648200"/>
            <a:ext cx="1600200" cy="685800"/>
          </a:xfrm>
          <a:prstGeom prst="bentConnector3">
            <a:avLst>
              <a:gd name="adj1" fmla="val 50000"/>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Elbow Connector 12"/>
          <p:cNvCxnSpPr/>
          <p:nvPr/>
        </p:nvCxnSpPr>
        <p:spPr>
          <a:xfrm rot="5400000" flipH="1" flipV="1">
            <a:off x="3505200" y="4876800"/>
            <a:ext cx="1600200" cy="685800"/>
          </a:xfrm>
          <a:prstGeom prst="bentConnector3">
            <a:avLst>
              <a:gd name="adj1" fmla="val 50000"/>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381000" y="5867400"/>
            <a:ext cx="1447800" cy="6096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Base Window</a:t>
            </a:r>
            <a:endParaRPr lang="en-US" dirty="0">
              <a:solidFill>
                <a:srgbClr val="FF0000"/>
              </a:solidFill>
            </a:endParaRPr>
          </a:p>
        </p:txBody>
      </p:sp>
      <p:sp>
        <p:nvSpPr>
          <p:cNvPr id="16" name="Rounded Rectangle 15"/>
          <p:cNvSpPr/>
          <p:nvPr/>
        </p:nvSpPr>
        <p:spPr>
          <a:xfrm>
            <a:off x="3200400" y="6019800"/>
            <a:ext cx="1447800" cy="6096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Pop up</a:t>
            </a:r>
          </a:p>
          <a:p>
            <a:pPr algn="ctr"/>
            <a:r>
              <a:rPr lang="en-US" dirty="0" smtClean="0">
                <a:solidFill>
                  <a:srgbClr val="FF0000"/>
                </a:solidFill>
              </a:rPr>
              <a:t>Window</a:t>
            </a:r>
            <a:endParaRPr lang="en-US" dirty="0">
              <a:solidFill>
                <a:srgbClr val="FF0000"/>
              </a:solidFill>
            </a:endParaRPr>
          </a:p>
        </p:txBody>
      </p:sp>
    </p:spTree>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Conclusion</a:t>
            </a:r>
          </a:p>
        </p:txBody>
      </p:sp>
      <p:sp>
        <p:nvSpPr>
          <p:cNvPr id="3" name="Rectangle 2"/>
          <p:cNvSpPr/>
          <p:nvPr/>
        </p:nvSpPr>
        <p:spPr>
          <a:xfrm>
            <a:off x="228600" y="917912"/>
            <a:ext cx="8136904" cy="5016758"/>
          </a:xfrm>
          <a:prstGeom prst="rect">
            <a:avLst/>
          </a:prstGeom>
        </p:spPr>
        <p:txBody>
          <a:bodyPr wrap="square">
            <a:spAutoFit/>
          </a:bodyPr>
          <a:lstStyle/>
          <a:p>
            <a:pPr algn="just"/>
            <a:r>
              <a:rPr lang="en-US" sz="2000" b="0" i="0" dirty="0" smtClean="0">
                <a:effectLst/>
              </a:rPr>
              <a:t>The key points of the project for creating </a:t>
            </a:r>
            <a:r>
              <a:rPr lang="en-US" sz="2000" dirty="0" smtClean="0"/>
              <a:t>exit the plug-in </a:t>
            </a:r>
            <a:r>
              <a:rPr lang="en-US" sz="2000" b="0" i="0" dirty="0" smtClean="0">
                <a:effectLst/>
              </a:rPr>
              <a:t>:</a:t>
            </a:r>
          </a:p>
          <a:p>
            <a:pPr algn="just"/>
            <a:r>
              <a:rPr lang="en-US" sz="2000" b="1" i="1" dirty="0" smtClean="0">
                <a:solidFill>
                  <a:schemeClr val="accent5">
                    <a:lumMod val="75000"/>
                  </a:schemeClr>
                </a:solidFill>
              </a:rPr>
              <a:t>“This </a:t>
            </a:r>
            <a:r>
              <a:rPr lang="en-US" sz="2000" b="1" i="1" dirty="0">
                <a:solidFill>
                  <a:schemeClr val="accent5">
                    <a:lumMod val="75000"/>
                  </a:schemeClr>
                </a:solidFill>
              </a:rPr>
              <a:t>JavaScript-primarily based challenge makes use of JavaScript as </a:t>
            </a:r>
            <a:r>
              <a:rPr lang="en-US" sz="2000" b="1" i="1" dirty="0" smtClean="0">
                <a:solidFill>
                  <a:schemeClr val="accent5">
                    <a:lumMod val="75000"/>
                  </a:schemeClr>
                </a:solidFill>
              </a:rPr>
              <a:t>an </a:t>
            </a:r>
            <a:r>
              <a:rPr lang="en-US" sz="2000" b="1" i="1" dirty="0">
                <a:solidFill>
                  <a:schemeClr val="accent5">
                    <a:lumMod val="75000"/>
                  </a:schemeClr>
                </a:solidFill>
              </a:rPr>
              <a:t>advertising device that uses HTML and CSS to exhibit their commercials and reach to a more public at the same time as browsing the net.”</a:t>
            </a:r>
            <a:endParaRPr lang="en-US" sz="2000" b="1" i="1" dirty="0" smtClean="0">
              <a:solidFill>
                <a:schemeClr val="accent5">
                  <a:lumMod val="75000"/>
                </a:schemeClr>
              </a:solidFill>
              <a:effectLst/>
              <a:latin typeface="-apple-system"/>
            </a:endParaRPr>
          </a:p>
          <a:p>
            <a:pPr marL="342900" indent="-342900" algn="just">
              <a:buAutoNum type="arabicPeriod"/>
            </a:pPr>
            <a:r>
              <a:rPr lang="en-US" sz="2000" b="0" i="0" dirty="0" smtClean="0">
                <a:solidFill>
                  <a:srgbClr val="111111"/>
                </a:solidFill>
                <a:effectLst/>
                <a:latin typeface="-apple-system"/>
              </a:rPr>
              <a:t>The </a:t>
            </a:r>
            <a:r>
              <a:rPr lang="en-US" sz="2000" b="0" i="0" dirty="0" smtClean="0">
                <a:solidFill>
                  <a:srgbClr val="111111"/>
                </a:solidFill>
                <a:effectLst/>
                <a:latin typeface="-apple-system"/>
              </a:rPr>
              <a:t>pop ups have  </a:t>
            </a:r>
            <a:r>
              <a:rPr lang="en-US" sz="2000" b="0" i="0" dirty="0">
                <a:solidFill>
                  <a:srgbClr val="111111"/>
                </a:solidFill>
                <a:effectLst/>
                <a:latin typeface="-apple-system"/>
              </a:rPr>
              <a:t>a simple and user-friendly interface that uses </a:t>
            </a:r>
            <a:r>
              <a:rPr lang="en-US" sz="2000" b="0" i="0" dirty="0" smtClean="0">
                <a:solidFill>
                  <a:srgbClr val="111111"/>
                </a:solidFill>
                <a:effectLst/>
                <a:latin typeface="-apple-system"/>
              </a:rPr>
              <a:t>Bootstrap for </a:t>
            </a:r>
            <a:r>
              <a:rPr lang="en-US" sz="2000" b="0" i="0" dirty="0">
                <a:solidFill>
                  <a:srgbClr val="111111"/>
                </a:solidFill>
                <a:effectLst/>
                <a:latin typeface="-apple-system"/>
              </a:rPr>
              <a:t>styling</a:t>
            </a:r>
            <a:r>
              <a:rPr lang="en-US" sz="2000" b="0" i="0" dirty="0" smtClean="0">
                <a:solidFill>
                  <a:srgbClr val="111111"/>
                </a:solidFill>
                <a:effectLst/>
                <a:latin typeface="-apple-system"/>
              </a:rPr>
              <a:t>.. </a:t>
            </a:r>
            <a:r>
              <a:rPr lang="en-US" sz="2000" b="0" i="0" dirty="0">
                <a:solidFill>
                  <a:srgbClr val="111111"/>
                </a:solidFill>
                <a:effectLst/>
                <a:latin typeface="-apple-system"/>
              </a:rPr>
              <a:t>It also has a button to </a:t>
            </a:r>
            <a:r>
              <a:rPr lang="en-US" sz="2000" dirty="0" smtClean="0">
                <a:solidFill>
                  <a:srgbClr val="111111"/>
                </a:solidFill>
                <a:latin typeface="-apple-system"/>
              </a:rPr>
              <a:t>exit the pop ups/ </a:t>
            </a:r>
            <a:r>
              <a:rPr lang="en-US" sz="2000" dirty="0" err="1" smtClean="0">
                <a:solidFill>
                  <a:srgbClr val="111111"/>
                </a:solidFill>
                <a:latin typeface="-apple-system"/>
              </a:rPr>
              <a:t>plugins</a:t>
            </a:r>
            <a:r>
              <a:rPr lang="en-US" sz="2000" dirty="0" smtClean="0">
                <a:solidFill>
                  <a:srgbClr val="111111"/>
                </a:solidFill>
                <a:latin typeface="-apple-system"/>
              </a:rPr>
              <a:t>.</a:t>
            </a:r>
            <a:endParaRPr lang="en-US" sz="2000" b="0" i="0" dirty="0">
              <a:solidFill>
                <a:srgbClr val="111111"/>
              </a:solidFill>
              <a:effectLst/>
              <a:latin typeface="-apple-system"/>
            </a:endParaRPr>
          </a:p>
          <a:p>
            <a:pPr algn="just"/>
            <a:r>
              <a:rPr lang="en-US" sz="2000" b="0" i="0" dirty="0">
                <a:solidFill>
                  <a:srgbClr val="111111"/>
                </a:solidFill>
                <a:effectLst/>
                <a:latin typeface="-apple-system"/>
              </a:rPr>
              <a:t>2. It is responsive, fast and easy to use. It can handle different </a:t>
            </a:r>
            <a:r>
              <a:rPr lang="en-US" sz="2000" b="0" i="0" dirty="0" smtClean="0">
                <a:solidFill>
                  <a:srgbClr val="111111"/>
                </a:solidFill>
                <a:effectLst/>
                <a:latin typeface="-apple-system"/>
              </a:rPr>
              <a:t>types of actions on the existing website.</a:t>
            </a:r>
            <a:endParaRPr lang="en-US" sz="2000" b="0" i="0" dirty="0">
              <a:solidFill>
                <a:srgbClr val="111111"/>
              </a:solidFill>
              <a:effectLst/>
              <a:latin typeface="-apple-system"/>
            </a:endParaRPr>
          </a:p>
          <a:p>
            <a:pPr algn="just"/>
            <a:endParaRPr lang="en-US" sz="2000" dirty="0"/>
          </a:p>
          <a:p>
            <a:pPr algn="just"/>
            <a:r>
              <a:rPr lang="en-US" sz="2000" b="0" i="0" dirty="0">
                <a:effectLst/>
              </a:rPr>
              <a:t>During the project, the team learned the importance of planning and designing the app thoroughly before starting the development process. The team also gained knowledge of working with JavaScript, HTML, and CSS to create a drawing tool app. Overall, the team's takeaway from the experience was that creating a drawing tool app requires attention to detail, testing, and user feedback to make a successful and user-friendly application.</a:t>
            </a:r>
          </a:p>
        </p:txBody>
      </p:sp>
    </p:spTree>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2DFAA1-6076-1122-59BE-71EED6D32A1B}"/>
              </a:ext>
            </a:extLst>
          </p:cNvPr>
          <p:cNvSpPr>
            <a:spLocks noGrp="1"/>
          </p:cNvSpPr>
          <p:nvPr>
            <p:ph type="title"/>
          </p:nvPr>
        </p:nvSpPr>
        <p:spPr/>
        <p:txBody>
          <a:bodyPr/>
          <a:lstStyle/>
          <a:p>
            <a:r>
              <a:rPr lang="en-IN" dirty="0"/>
              <a:t>THE CODE </a:t>
            </a:r>
          </a:p>
        </p:txBody>
      </p:sp>
      <p:sp>
        <p:nvSpPr>
          <p:cNvPr id="5" name="Content Placeholder 4"/>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srcRect/>
          <a:stretch>
            <a:fillRect/>
          </a:stretch>
        </p:blipFill>
        <p:spPr bwMode="auto">
          <a:xfrm>
            <a:off x="0" y="838200"/>
            <a:ext cx="9144000" cy="5867400"/>
          </a:xfrm>
          <a:prstGeom prst="rect">
            <a:avLst/>
          </a:prstGeom>
          <a:noFill/>
          <a:ln w="9525">
            <a:noFill/>
            <a:miter lim="800000"/>
            <a:headEnd/>
            <a:tailEnd/>
          </a:ln>
          <a:effectLst/>
        </p:spPr>
      </p:pic>
    </p:spTree>
    <p:extLst>
      <p:ext uri="{BB962C8B-B14F-4D97-AF65-F5344CB8AC3E}">
        <p14:creationId xmlns:p14="http://schemas.microsoft.com/office/powerpoint/2010/main" val="2437187517"/>
      </p:ext>
    </p:extLst>
  </p:cSld>
  <p:clrMapOvr>
    <a:masterClrMapping/>
  </p:clrMapOvr>
  <p:transition advTm="4000">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1432</TotalTime>
  <Words>589</Words>
  <Application>Microsoft Office PowerPoint</Application>
  <PresentationFormat>On-screen Show (4:3)</PresentationFormat>
  <Paragraphs>71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Bubble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CODE </vt:lpstr>
      <vt:lpstr>THE CODE </vt:lpstr>
      <vt:lpstr>THE CODE </vt:lpstr>
      <vt:lpstr>THE CODE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Home</cp:lastModifiedBy>
  <cp:revision>59</cp:revision>
  <dcterms:created xsi:type="dcterms:W3CDTF">2022-12-12T14:14:34Z</dcterms:created>
  <dcterms:modified xsi:type="dcterms:W3CDTF">2023-05-28T16:41:39Z</dcterms:modified>
</cp:coreProperties>
</file>