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74" r:id="rId7"/>
    <p:sldId id="262" r:id="rId8"/>
    <p:sldId id="266" r:id="rId9"/>
    <p:sldId id="267" r:id="rId10"/>
    <p:sldId id="270"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96719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55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8430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290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4379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538214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0872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2634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03420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AB7AE-84F0-4533-B221-8E7546C1C140}"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420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AB7AE-84F0-4533-B221-8E7546C1C140}"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92618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AB7AE-84F0-4533-B221-8E7546C1C140}" type="datetimeFigureOut">
              <a:rPr lang="en-IN" smtClean="0"/>
              <a:t>18-04-2025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62073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AB7AE-84F0-4533-B221-8E7546C1C140}"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61032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AB7AE-84F0-4533-B221-8E7546C1C140}" type="datetimeFigureOut">
              <a:rPr lang="en-IN" smtClean="0"/>
              <a:t>18-04-2025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82160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38515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AB7AE-84F0-4533-B221-8E7546C1C140}"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C20-ABEF-4623-84E4-FC979BDB0DBB}" type="slidenum">
              <a:rPr lang="en-IN" smtClean="0"/>
              <a:t>‹#›</a:t>
            </a:fld>
            <a:endParaRPr lang="en-IN"/>
          </a:p>
        </p:txBody>
      </p:sp>
    </p:spTree>
    <p:extLst>
      <p:ext uri="{BB962C8B-B14F-4D97-AF65-F5344CB8AC3E}">
        <p14:creationId xmlns:p14="http://schemas.microsoft.com/office/powerpoint/2010/main" val="179339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4AB7AE-84F0-4533-B221-8E7546C1C140}" type="datetimeFigureOut">
              <a:rPr lang="en-IN" smtClean="0"/>
              <a:t>18-04-2025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FB5C20-ABEF-4623-84E4-FC979BDB0DBB}" type="slidenum">
              <a:rPr lang="en-IN" smtClean="0"/>
              <a:t>‹#›</a:t>
            </a:fld>
            <a:endParaRPr lang="en-IN"/>
          </a:p>
        </p:txBody>
      </p:sp>
    </p:spTree>
    <p:extLst>
      <p:ext uri="{BB962C8B-B14F-4D97-AF65-F5344CB8AC3E}">
        <p14:creationId xmlns:p14="http://schemas.microsoft.com/office/powerpoint/2010/main" val="29237459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F5C75B-F1F4-C2A0-A34D-6D13514F3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677" y="238125"/>
            <a:ext cx="5372100" cy="3190875"/>
          </a:xfrm>
          <a:prstGeom prst="rect">
            <a:avLst/>
          </a:prstGeom>
        </p:spPr>
      </p:pic>
      <p:sp>
        <p:nvSpPr>
          <p:cNvPr id="7" name="TextBox 6">
            <a:extLst>
              <a:ext uri="{FF2B5EF4-FFF2-40B4-BE49-F238E27FC236}">
                <a16:creationId xmlns:a16="http://schemas.microsoft.com/office/drawing/2014/main" id="{329D8E2D-6EFC-0F40-3537-789C18F0F582}"/>
              </a:ext>
            </a:extLst>
          </p:cNvPr>
          <p:cNvSpPr txBox="1"/>
          <p:nvPr/>
        </p:nvSpPr>
        <p:spPr>
          <a:xfrm>
            <a:off x="867747" y="3946848"/>
            <a:ext cx="5682343" cy="1508105"/>
          </a:xfrm>
          <a:prstGeom prst="rect">
            <a:avLst/>
          </a:prstGeom>
          <a:noFill/>
        </p:spPr>
        <p:txBody>
          <a:bodyPr wrap="square" rtlCol="0">
            <a:spAutoFit/>
          </a:bodyPr>
          <a:lstStyle/>
          <a:p>
            <a:r>
              <a:rPr lang="en-IN" sz="2000" dirty="0"/>
              <a:t>Presented By:</a:t>
            </a:r>
          </a:p>
          <a:p>
            <a:pPr marL="285750" indent="-285750">
              <a:buFont typeface="Arial" panose="020B0604020202020204" pitchFamily="34" charset="0"/>
              <a:buChar char="•"/>
            </a:pPr>
            <a:r>
              <a:rPr lang="en-IN" sz="2400" dirty="0"/>
              <a:t>Sumit Kumar</a:t>
            </a:r>
          </a:p>
          <a:p>
            <a:pPr marL="285750" indent="-285750">
              <a:buFont typeface="Arial" panose="020B0604020202020204" pitchFamily="34" charset="0"/>
              <a:buChar char="•"/>
            </a:pPr>
            <a:r>
              <a:rPr lang="en-IN" sz="2400" dirty="0"/>
              <a:t>Priyanshu Senger</a:t>
            </a:r>
          </a:p>
          <a:p>
            <a:pPr marL="285750" indent="-285750">
              <a:buFont typeface="Arial" panose="020B0604020202020204" pitchFamily="34" charset="0"/>
              <a:buChar char="•"/>
            </a:pPr>
            <a:r>
              <a:rPr lang="en-IN" sz="2400" dirty="0"/>
              <a:t>Subham Sharma</a:t>
            </a:r>
          </a:p>
        </p:txBody>
      </p:sp>
      <p:sp>
        <p:nvSpPr>
          <p:cNvPr id="8" name="TextBox 7">
            <a:extLst>
              <a:ext uri="{FF2B5EF4-FFF2-40B4-BE49-F238E27FC236}">
                <a16:creationId xmlns:a16="http://schemas.microsoft.com/office/drawing/2014/main" id="{47F0639E-D0A6-829B-CA08-35CE6DB51FE7}"/>
              </a:ext>
            </a:extLst>
          </p:cNvPr>
          <p:cNvSpPr txBox="1"/>
          <p:nvPr/>
        </p:nvSpPr>
        <p:spPr>
          <a:xfrm>
            <a:off x="8276253" y="3946848"/>
            <a:ext cx="4012164" cy="1569660"/>
          </a:xfrm>
          <a:prstGeom prst="rect">
            <a:avLst/>
          </a:prstGeom>
          <a:noFill/>
        </p:spPr>
        <p:txBody>
          <a:bodyPr wrap="square" rtlCol="0">
            <a:spAutoFit/>
          </a:bodyPr>
          <a:lstStyle/>
          <a:p>
            <a:r>
              <a:rPr lang="en-IN" dirty="0"/>
              <a:t>Presented To:</a:t>
            </a:r>
          </a:p>
          <a:p>
            <a:r>
              <a:rPr lang="en-IN" sz="2400" dirty="0"/>
              <a:t>Ms. Ruchi Gupta</a:t>
            </a:r>
          </a:p>
          <a:p>
            <a:r>
              <a:rPr lang="en-IN"/>
              <a:t>(Master Trainer</a:t>
            </a:r>
            <a:r>
              <a:rPr lang="en-IN" dirty="0"/>
              <a:t>)</a:t>
            </a:r>
          </a:p>
          <a:p>
            <a:r>
              <a:rPr lang="en-IN" dirty="0"/>
              <a:t>GLA University,</a:t>
            </a:r>
          </a:p>
          <a:p>
            <a:r>
              <a:rPr lang="en-IN" dirty="0"/>
              <a:t>Mathura</a:t>
            </a:r>
          </a:p>
        </p:txBody>
      </p:sp>
    </p:spTree>
    <p:extLst>
      <p:ext uri="{BB962C8B-B14F-4D97-AF65-F5344CB8AC3E}">
        <p14:creationId xmlns:p14="http://schemas.microsoft.com/office/powerpoint/2010/main" val="339683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CD3633-C35C-BD15-148D-21E3303F556B}"/>
              </a:ext>
            </a:extLst>
          </p:cNvPr>
          <p:cNvSpPr/>
          <p:nvPr/>
        </p:nvSpPr>
        <p:spPr>
          <a:xfrm>
            <a:off x="343469" y="112168"/>
            <a:ext cx="312617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Features: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 name="TextBox 2">
            <a:extLst>
              <a:ext uri="{FF2B5EF4-FFF2-40B4-BE49-F238E27FC236}">
                <a16:creationId xmlns:a16="http://schemas.microsoft.com/office/drawing/2014/main" id="{F7A72909-53B1-5F8B-50BA-B253A5A6DAF5}"/>
              </a:ext>
            </a:extLst>
          </p:cNvPr>
          <p:cNvSpPr txBox="1"/>
          <p:nvPr/>
        </p:nvSpPr>
        <p:spPr>
          <a:xfrm>
            <a:off x="839756" y="1614196"/>
            <a:ext cx="3732245" cy="4154984"/>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t>News Aggregator</a:t>
            </a:r>
          </a:p>
          <a:p>
            <a:pPr algn="just"/>
            <a:endParaRPr lang="en-IN" sz="2400" dirty="0"/>
          </a:p>
          <a:p>
            <a:pPr marL="285750" indent="-285750" algn="just">
              <a:buFont typeface="Arial" panose="020B0604020202020204" pitchFamily="34" charset="0"/>
              <a:buChar char="•"/>
            </a:pPr>
            <a:r>
              <a:rPr lang="en-IN" sz="2400" dirty="0"/>
              <a:t>Login/Signup Functionality</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Feed According to the interested field.</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User Account</a:t>
            </a:r>
          </a:p>
          <a:p>
            <a:pPr marL="285750" indent="-285750" algn="just">
              <a:buFont typeface="Arial" panose="020B0604020202020204" pitchFamily="34" charset="0"/>
              <a:buChar char="•"/>
            </a:pPr>
            <a:endParaRPr lang="en-IN" sz="2400" dirty="0"/>
          </a:p>
          <a:p>
            <a:pPr marL="285750" indent="-285750" algn="just">
              <a:buFont typeface="Arial" panose="020B0604020202020204" pitchFamily="34" charset="0"/>
              <a:buChar char="•"/>
            </a:pPr>
            <a:r>
              <a:rPr lang="en-IN" sz="2400" dirty="0"/>
              <a:t>User Dashboard</a:t>
            </a:r>
          </a:p>
        </p:txBody>
      </p:sp>
    </p:spTree>
    <p:extLst>
      <p:ext uri="{BB962C8B-B14F-4D97-AF65-F5344CB8AC3E}">
        <p14:creationId xmlns:p14="http://schemas.microsoft.com/office/powerpoint/2010/main" val="3074999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91726E-D9BE-CA14-433F-9ED9FEC75BC3}"/>
              </a:ext>
            </a:extLst>
          </p:cNvPr>
          <p:cNvSpPr/>
          <p:nvPr/>
        </p:nvSpPr>
        <p:spPr>
          <a:xfrm>
            <a:off x="2929814" y="2463281"/>
            <a:ext cx="5374432" cy="1323439"/>
          </a:xfrm>
          <a:prstGeom prst="rect">
            <a:avLst/>
          </a:prstGeom>
          <a:noFill/>
        </p:spPr>
        <p:txBody>
          <a:bodyPr wrap="squar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71282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DEA2B-0732-7065-C6C3-D003D0781D44}"/>
              </a:ext>
            </a:extLst>
          </p:cNvPr>
          <p:cNvSpPr/>
          <p:nvPr/>
        </p:nvSpPr>
        <p:spPr>
          <a:xfrm>
            <a:off x="2530731" y="2567480"/>
            <a:ext cx="5562998"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News Aggregator</a:t>
            </a:r>
          </a:p>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(News Website)</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4CE40225-2649-1A46-B636-3C8F3BAB80C4}"/>
              </a:ext>
            </a:extLst>
          </p:cNvPr>
          <p:cNvSpPr txBox="1"/>
          <p:nvPr/>
        </p:nvSpPr>
        <p:spPr>
          <a:xfrm>
            <a:off x="653142" y="5803641"/>
            <a:ext cx="7290738" cy="646331"/>
          </a:xfrm>
          <a:prstGeom prst="rect">
            <a:avLst/>
          </a:prstGeom>
          <a:noFill/>
        </p:spPr>
        <p:txBody>
          <a:bodyPr wrap="square" rtlCol="0">
            <a:spAutoFit/>
          </a:bodyPr>
          <a:lstStyle/>
          <a:p>
            <a:r>
              <a:rPr lang="en-US" dirty="0"/>
              <a:t>Git-hub link :https://github.com/</a:t>
            </a:r>
            <a:r>
              <a:rPr lang="en-US" dirty="0" err="1"/>
              <a:t>PriyanshuSengar</a:t>
            </a:r>
            <a:r>
              <a:rPr lang="en-US" dirty="0"/>
              <a:t>/mini-project-II-Session-2024-25</a:t>
            </a:r>
            <a:endParaRPr lang="en-IN" dirty="0"/>
          </a:p>
        </p:txBody>
      </p:sp>
      <p:pic>
        <p:nvPicPr>
          <p:cNvPr id="8" name="Picture 7">
            <a:extLst>
              <a:ext uri="{FF2B5EF4-FFF2-40B4-BE49-F238E27FC236}">
                <a16:creationId xmlns:a16="http://schemas.microsoft.com/office/drawing/2014/main" id="{97E48F5B-62BA-4EAA-F1B6-43D34A712880}"/>
              </a:ext>
            </a:extLst>
          </p:cNvPr>
          <p:cNvPicPr>
            <a:picLocks noChangeAspect="1"/>
          </p:cNvPicPr>
          <p:nvPr/>
        </p:nvPicPr>
        <p:blipFill>
          <a:blip r:embed="rId2"/>
          <a:stretch>
            <a:fillRect/>
          </a:stretch>
        </p:blipFill>
        <p:spPr>
          <a:xfrm>
            <a:off x="3807206" y="0"/>
            <a:ext cx="2851241" cy="2839971"/>
          </a:xfrm>
          <a:prstGeom prst="rect">
            <a:avLst/>
          </a:prstGeom>
        </p:spPr>
      </p:pic>
    </p:spTree>
    <p:extLst>
      <p:ext uri="{BB962C8B-B14F-4D97-AF65-F5344CB8AC3E}">
        <p14:creationId xmlns:p14="http://schemas.microsoft.com/office/powerpoint/2010/main" val="30730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498668-2161-67AB-0B2B-918C457EB407}"/>
              </a:ext>
            </a:extLst>
          </p:cNvPr>
          <p:cNvSpPr/>
          <p:nvPr/>
        </p:nvSpPr>
        <p:spPr>
          <a:xfrm>
            <a:off x="500922" y="328047"/>
            <a:ext cx="686809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Topics to be covered</a:t>
            </a:r>
          </a:p>
        </p:txBody>
      </p:sp>
      <p:sp>
        <p:nvSpPr>
          <p:cNvPr id="4" name="Rectangle 3">
            <a:extLst>
              <a:ext uri="{FF2B5EF4-FFF2-40B4-BE49-F238E27FC236}">
                <a16:creationId xmlns:a16="http://schemas.microsoft.com/office/drawing/2014/main" id="{5D8DE526-5FFC-5754-C65A-FB9E5D12490C}"/>
              </a:ext>
            </a:extLst>
          </p:cNvPr>
          <p:cNvSpPr/>
          <p:nvPr/>
        </p:nvSpPr>
        <p:spPr>
          <a:xfrm>
            <a:off x="875844" y="1934735"/>
            <a:ext cx="2913811" cy="492443"/>
          </a:xfrm>
          <a:prstGeom prst="rect">
            <a:avLst/>
          </a:prstGeom>
          <a:noFill/>
        </p:spPr>
        <p:txBody>
          <a:bodyPr wrap="none" lIns="91440" tIns="45720" rIns="91440" bIns="45720">
            <a:spAutoFit/>
          </a:bodyPr>
          <a:lstStyle/>
          <a:p>
            <a:pPr algn="ctr"/>
            <a:r>
              <a:rPr lang="en-US" sz="2600" b="1" dirty="0">
                <a:ln w="22225">
                  <a:solidFill>
                    <a:schemeClr val="accent2"/>
                  </a:solidFill>
                  <a:prstDash val="solid"/>
                </a:ln>
                <a:solidFill>
                  <a:schemeClr val="accent2">
                    <a:lumMod val="40000"/>
                    <a:lumOff val="60000"/>
                  </a:schemeClr>
                </a:solidFill>
              </a:rPr>
              <a:t>Project Overview</a:t>
            </a:r>
            <a:endParaRPr lang="en-US" sz="2600" b="1" cap="none" spc="0" dirty="0">
              <a:ln w="22225">
                <a:solidFill>
                  <a:schemeClr val="accent2"/>
                </a:solidFill>
                <a:prstDash val="solid"/>
              </a:ln>
              <a:solidFill>
                <a:schemeClr val="accent2">
                  <a:lumMod val="40000"/>
                  <a:lumOff val="60000"/>
                </a:schemeClr>
              </a:solidFill>
              <a:effectLst/>
            </a:endParaRPr>
          </a:p>
        </p:txBody>
      </p:sp>
      <p:sp>
        <p:nvSpPr>
          <p:cNvPr id="6" name="Rectangle 5">
            <a:extLst>
              <a:ext uri="{FF2B5EF4-FFF2-40B4-BE49-F238E27FC236}">
                <a16:creationId xmlns:a16="http://schemas.microsoft.com/office/drawing/2014/main" id="{7E96FD83-3D39-C819-BEB3-64E5A9F07736}"/>
              </a:ext>
            </a:extLst>
          </p:cNvPr>
          <p:cNvSpPr/>
          <p:nvPr/>
        </p:nvSpPr>
        <p:spPr>
          <a:xfrm>
            <a:off x="875844" y="3058055"/>
            <a:ext cx="1858025" cy="492443"/>
          </a:xfrm>
          <a:prstGeom prst="rect">
            <a:avLst/>
          </a:prstGeom>
          <a:noFill/>
        </p:spPr>
        <p:txBody>
          <a:bodyPr wrap="square" lIns="91440" tIns="45720" rIns="91440" bIns="45720">
            <a:spAutoFit/>
          </a:bodyPr>
          <a:lstStyle/>
          <a:p>
            <a:pPr algn="ctr"/>
            <a:r>
              <a:rPr lang="en-US" sz="2600" b="1" dirty="0">
                <a:ln w="22225">
                  <a:solidFill>
                    <a:schemeClr val="accent2"/>
                  </a:solidFill>
                  <a:prstDash val="solid"/>
                </a:ln>
                <a:solidFill>
                  <a:schemeClr val="accent2">
                    <a:lumMod val="40000"/>
                    <a:lumOff val="60000"/>
                  </a:schemeClr>
                </a:solidFill>
              </a:rPr>
              <a:t>Challenges</a:t>
            </a:r>
            <a:endParaRPr lang="en-US" sz="2600" b="1" cap="none" spc="0" dirty="0">
              <a:ln w="22225">
                <a:solidFill>
                  <a:schemeClr val="accent2"/>
                </a:solidFill>
                <a:prstDash val="solid"/>
              </a:ln>
              <a:solidFill>
                <a:schemeClr val="accent2">
                  <a:lumMod val="40000"/>
                  <a:lumOff val="60000"/>
                </a:schemeClr>
              </a:solidFill>
              <a:effectLst/>
            </a:endParaRPr>
          </a:p>
        </p:txBody>
      </p:sp>
      <p:sp>
        <p:nvSpPr>
          <p:cNvPr id="8" name="Rectangle 7">
            <a:extLst>
              <a:ext uri="{FF2B5EF4-FFF2-40B4-BE49-F238E27FC236}">
                <a16:creationId xmlns:a16="http://schemas.microsoft.com/office/drawing/2014/main" id="{36B3FE38-6583-E698-C9AA-2E3FF75F475C}"/>
              </a:ext>
            </a:extLst>
          </p:cNvPr>
          <p:cNvSpPr/>
          <p:nvPr/>
        </p:nvSpPr>
        <p:spPr>
          <a:xfrm>
            <a:off x="553898" y="4076238"/>
            <a:ext cx="3312367" cy="492443"/>
          </a:xfrm>
          <a:prstGeom prst="rect">
            <a:avLst/>
          </a:prstGeom>
          <a:noFill/>
        </p:spPr>
        <p:txBody>
          <a:bodyPr wrap="square" lIns="91440" tIns="45720" rIns="91440" bIns="45720">
            <a:spAutoFit/>
          </a:bodyPr>
          <a:lstStyle/>
          <a:p>
            <a:pPr algn="ctr"/>
            <a:r>
              <a:rPr lang="en-US" sz="2600" b="1" cap="none" spc="0" dirty="0">
                <a:ln w="22225">
                  <a:solidFill>
                    <a:schemeClr val="accent2"/>
                  </a:solidFill>
                  <a:prstDash val="solid"/>
                </a:ln>
                <a:solidFill>
                  <a:schemeClr val="accent2">
                    <a:lumMod val="40000"/>
                    <a:lumOff val="60000"/>
                  </a:schemeClr>
                </a:solidFill>
                <a:effectLst/>
              </a:rPr>
              <a:t>  Project Features</a:t>
            </a:r>
          </a:p>
        </p:txBody>
      </p:sp>
      <p:sp>
        <p:nvSpPr>
          <p:cNvPr id="10" name="Rectangle 9">
            <a:extLst>
              <a:ext uri="{FF2B5EF4-FFF2-40B4-BE49-F238E27FC236}">
                <a16:creationId xmlns:a16="http://schemas.microsoft.com/office/drawing/2014/main" id="{84A65BC7-6C76-158D-97C0-287E93EF0DBC}"/>
              </a:ext>
            </a:extLst>
          </p:cNvPr>
          <p:cNvSpPr/>
          <p:nvPr/>
        </p:nvSpPr>
        <p:spPr>
          <a:xfrm>
            <a:off x="875844" y="2556038"/>
            <a:ext cx="3195105" cy="492443"/>
          </a:xfrm>
          <a:prstGeom prst="rect">
            <a:avLst/>
          </a:prstGeom>
          <a:noFill/>
        </p:spPr>
        <p:txBody>
          <a:bodyPr wrap="none" lIns="91440" tIns="45720" rIns="91440" bIns="45720">
            <a:spAutoFit/>
          </a:bodyPr>
          <a:lstStyle/>
          <a:p>
            <a:pPr algn="ctr"/>
            <a:r>
              <a:rPr lang="en-US" sz="2600" b="1" dirty="0">
                <a:ln w="22225">
                  <a:solidFill>
                    <a:schemeClr val="accent2"/>
                  </a:solidFill>
                  <a:prstDash val="solid"/>
                </a:ln>
                <a:solidFill>
                  <a:schemeClr val="accent2">
                    <a:lumMod val="40000"/>
                    <a:lumOff val="60000"/>
                  </a:schemeClr>
                </a:solidFill>
              </a:rPr>
              <a:t>Problem Statement</a:t>
            </a:r>
            <a:endParaRPr lang="en-US" sz="2600" b="1" cap="none" spc="0" dirty="0">
              <a:ln w="22225">
                <a:solidFill>
                  <a:schemeClr val="accent2"/>
                </a:solidFill>
                <a:prstDash val="solid"/>
              </a:ln>
              <a:solidFill>
                <a:schemeClr val="accent2">
                  <a:lumMod val="40000"/>
                  <a:lumOff val="60000"/>
                </a:schemeClr>
              </a:solidFill>
              <a:effectLst/>
            </a:endParaRPr>
          </a:p>
        </p:txBody>
      </p:sp>
      <p:sp>
        <p:nvSpPr>
          <p:cNvPr id="14" name="TextBox 13">
            <a:extLst>
              <a:ext uri="{FF2B5EF4-FFF2-40B4-BE49-F238E27FC236}">
                <a16:creationId xmlns:a16="http://schemas.microsoft.com/office/drawing/2014/main" id="{1A19AD2B-5092-248A-98CF-A314EBB79213}"/>
              </a:ext>
            </a:extLst>
          </p:cNvPr>
          <p:cNvSpPr txBox="1"/>
          <p:nvPr/>
        </p:nvSpPr>
        <p:spPr>
          <a:xfrm>
            <a:off x="111967" y="3560072"/>
            <a:ext cx="4338735" cy="461665"/>
          </a:xfrm>
          <a:prstGeom prst="rect">
            <a:avLst/>
          </a:prstGeom>
          <a:noFill/>
        </p:spPr>
        <p:txBody>
          <a:bodyPr wrap="square">
            <a:spAutoFit/>
          </a:bodyPr>
          <a:lstStyle/>
          <a:p>
            <a:pPr algn="ctr"/>
            <a:r>
              <a:rPr lang="en-US" sz="2400" b="1" cap="none" spc="0" dirty="0">
                <a:ln w="22225">
                  <a:solidFill>
                    <a:schemeClr val="accent2"/>
                  </a:solidFill>
                  <a:prstDash val="solid"/>
                </a:ln>
                <a:solidFill>
                  <a:schemeClr val="accent2">
                    <a:lumMod val="40000"/>
                    <a:lumOff val="60000"/>
                  </a:schemeClr>
                </a:solidFill>
                <a:effectLst/>
              </a:rPr>
              <a:t>Technologies Used</a:t>
            </a:r>
          </a:p>
        </p:txBody>
      </p:sp>
    </p:spTree>
    <p:extLst>
      <p:ext uri="{BB962C8B-B14F-4D97-AF65-F5344CB8AC3E}">
        <p14:creationId xmlns:p14="http://schemas.microsoft.com/office/powerpoint/2010/main" val="357496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12E3A-6E04-9B31-B739-4D7865CBFC19}"/>
              </a:ext>
            </a:extLst>
          </p:cNvPr>
          <p:cNvSpPr/>
          <p:nvPr/>
        </p:nvSpPr>
        <p:spPr>
          <a:xfrm>
            <a:off x="167171" y="130829"/>
            <a:ext cx="6103787"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Project Overview</a:t>
            </a:r>
            <a:r>
              <a:rPr lang="en-US" sz="5400" b="1" cap="none" spc="0" dirty="0">
                <a:ln w="22225">
                  <a:solidFill>
                    <a:schemeClr val="accent2"/>
                  </a:solidFill>
                  <a:prstDash val="solid"/>
                </a:ln>
                <a:solidFill>
                  <a:schemeClr val="accent2">
                    <a:lumMod val="40000"/>
                    <a:lumOff val="60000"/>
                  </a:schemeClr>
                </a:solidFill>
                <a:effectLst/>
              </a:rPr>
              <a:t>:</a:t>
            </a:r>
          </a:p>
        </p:txBody>
      </p:sp>
      <p:sp>
        <p:nvSpPr>
          <p:cNvPr id="4" name="TextBox 3">
            <a:extLst>
              <a:ext uri="{FF2B5EF4-FFF2-40B4-BE49-F238E27FC236}">
                <a16:creationId xmlns:a16="http://schemas.microsoft.com/office/drawing/2014/main" id="{AC2381D2-864B-EC6A-EAB2-837FEA54D703}"/>
              </a:ext>
            </a:extLst>
          </p:cNvPr>
          <p:cNvSpPr txBox="1"/>
          <p:nvPr/>
        </p:nvSpPr>
        <p:spPr>
          <a:xfrm>
            <a:off x="382555" y="1054159"/>
            <a:ext cx="9181323" cy="4962897"/>
          </a:xfrm>
          <a:prstGeom prst="rect">
            <a:avLst/>
          </a:prstGeom>
          <a:noFill/>
        </p:spPr>
        <p:txBody>
          <a:bodyPr wrap="square" rtlCol="0">
            <a:spAutoFit/>
          </a:bodyPr>
          <a:lstStyle/>
          <a:p>
            <a:endParaRPr lang="en-US" dirty="0"/>
          </a:p>
          <a:p>
            <a:endParaRPr lang="en-US" dirty="0"/>
          </a:p>
          <a:p>
            <a:pPr marL="616350" lvl="1" indent="-308175" algn="l">
              <a:lnSpc>
                <a:spcPts val="3996"/>
              </a:lnSpc>
              <a:buFont typeface="Arial"/>
              <a:buChar char="•"/>
            </a:pPr>
            <a:r>
              <a:rPr lang="en-US" sz="1800" dirty="0">
                <a:solidFill>
                  <a:srgbClr val="000000"/>
                </a:solidFill>
                <a:latin typeface="Public Sans"/>
                <a:ea typeface="Public Sans"/>
                <a:cs typeface="Public Sans"/>
                <a:sym typeface="Public Sans"/>
              </a:rPr>
              <a:t> </a:t>
            </a:r>
            <a:r>
              <a:rPr lang="en-US" sz="2500" dirty="0">
                <a:solidFill>
                  <a:srgbClr val="000000"/>
                </a:solidFill>
                <a:latin typeface="Public Sans"/>
                <a:ea typeface="Public Sans"/>
                <a:cs typeface="Public Sans"/>
                <a:sym typeface="Public Sans"/>
              </a:rPr>
              <a:t>The News Aggregator is a web application built with React.js and styled using Tailwind CSS.</a:t>
            </a:r>
          </a:p>
          <a:p>
            <a:pPr marL="342900" indent="-342900" algn="just">
              <a:buFont typeface="Arial" panose="020B0604020202020204" pitchFamily="34" charset="0"/>
              <a:buChar char="•"/>
            </a:pPr>
            <a:endParaRPr lang="en-US" sz="2500" dirty="0"/>
          </a:p>
          <a:p>
            <a:pPr marL="616350" lvl="1" indent="-308175" algn="l">
              <a:lnSpc>
                <a:spcPts val="3996"/>
              </a:lnSpc>
              <a:buFont typeface="Arial"/>
              <a:buChar char="•"/>
            </a:pPr>
            <a:r>
              <a:rPr lang="en-US" sz="2500" dirty="0">
                <a:solidFill>
                  <a:srgbClr val="000000"/>
                </a:solidFill>
                <a:latin typeface="Public Sans"/>
                <a:ea typeface="Public Sans"/>
                <a:cs typeface="Public Sans"/>
                <a:sym typeface="Public Sans"/>
              </a:rPr>
              <a:t>It collects and displays news from various sources in a single, user-friendly interface.</a:t>
            </a:r>
          </a:p>
          <a:p>
            <a:pPr marL="342900" indent="-342900" algn="just">
              <a:buFont typeface="Arial" panose="020B0604020202020204" pitchFamily="34" charset="0"/>
              <a:buChar char="•"/>
            </a:pPr>
            <a:endParaRPr lang="en-US" sz="2500" dirty="0"/>
          </a:p>
          <a:p>
            <a:pPr marL="616350" lvl="1" indent="-308175" algn="l">
              <a:lnSpc>
                <a:spcPts val="3996"/>
              </a:lnSpc>
              <a:buFont typeface="Arial"/>
              <a:buChar char="•"/>
            </a:pPr>
            <a:r>
              <a:rPr lang="en-US" sz="2500" dirty="0">
                <a:solidFill>
                  <a:srgbClr val="000000"/>
                </a:solidFill>
                <a:latin typeface="Public Sans"/>
                <a:ea typeface="Public Sans"/>
                <a:cs typeface="Public Sans"/>
                <a:sym typeface="Public Sans"/>
              </a:rPr>
              <a:t>The app ensures users get real-time updates and access to different categories like business, technology, sports, and entertainment.</a:t>
            </a:r>
          </a:p>
        </p:txBody>
      </p:sp>
    </p:spTree>
    <p:extLst>
      <p:ext uri="{BB962C8B-B14F-4D97-AF65-F5344CB8AC3E}">
        <p14:creationId xmlns:p14="http://schemas.microsoft.com/office/powerpoint/2010/main" val="295209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4D7C4B-D0D1-C8B3-0E34-C7954BB9CF83}"/>
              </a:ext>
            </a:extLst>
          </p:cNvPr>
          <p:cNvSpPr/>
          <p:nvPr/>
        </p:nvSpPr>
        <p:spPr>
          <a:xfrm>
            <a:off x="1593614" y="111968"/>
            <a:ext cx="672812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Problem Statements</a:t>
            </a:r>
          </a:p>
        </p:txBody>
      </p:sp>
      <p:sp>
        <p:nvSpPr>
          <p:cNvPr id="5" name="TextBox 4">
            <a:extLst>
              <a:ext uri="{FF2B5EF4-FFF2-40B4-BE49-F238E27FC236}">
                <a16:creationId xmlns:a16="http://schemas.microsoft.com/office/drawing/2014/main" id="{325AD60B-6AAE-F80E-3CAA-1FFDBF9A5FA7}"/>
              </a:ext>
            </a:extLst>
          </p:cNvPr>
          <p:cNvSpPr txBox="1"/>
          <p:nvPr/>
        </p:nvSpPr>
        <p:spPr>
          <a:xfrm>
            <a:off x="485969" y="1213757"/>
            <a:ext cx="9274628" cy="4767972"/>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b="0" i="0" dirty="0">
              <a:solidFill>
                <a:srgbClr val="202124"/>
              </a:solidFill>
              <a:effectLst/>
              <a:latin typeface="arial" panose="020B0604020202020204" pitchFamily="34" charset="0"/>
            </a:endParaRPr>
          </a:p>
          <a:p>
            <a:pPr marL="285750" indent="-285750" algn="l">
              <a:lnSpc>
                <a:spcPts val="3240"/>
              </a:lnSpc>
              <a:buFont typeface="Arial" panose="020B0604020202020204" pitchFamily="34" charset="0"/>
              <a:buChar char="•"/>
            </a:pPr>
            <a:r>
              <a:rPr lang="en-US" sz="2500" dirty="0">
                <a:solidFill>
                  <a:srgbClr val="000000"/>
                </a:solidFill>
                <a:latin typeface="Public Sans"/>
                <a:ea typeface="Public Sans"/>
                <a:cs typeface="Public Sans"/>
                <a:sym typeface="Public Sans"/>
              </a:rPr>
              <a:t>In today’s fast-paced digital world, users are overwhelmed by the abundance of information scattered across various news websites, blogs, and social media platforms. </a:t>
            </a:r>
          </a:p>
          <a:p>
            <a:pPr algn="l"/>
            <a:endParaRPr lang="en-US" sz="2500" b="0" i="0" dirty="0">
              <a:solidFill>
                <a:srgbClr val="374151"/>
              </a:solidFill>
              <a:effectLst/>
              <a:latin typeface="+mj-lt"/>
            </a:endParaRPr>
          </a:p>
          <a:p>
            <a:pPr marL="285750" indent="-285750">
              <a:buFont typeface="Arial" panose="020B0604020202020204" pitchFamily="34" charset="0"/>
              <a:buChar char="•"/>
            </a:pPr>
            <a:r>
              <a:rPr lang="en-US" sz="2500" dirty="0">
                <a:solidFill>
                  <a:srgbClr val="000000"/>
                </a:solidFill>
                <a:latin typeface="Public Sans"/>
                <a:ea typeface="Public Sans"/>
                <a:cs typeface="Public Sans"/>
                <a:sym typeface="Public Sans"/>
              </a:rPr>
              <a:t>A News Aggregator aims to solve this issue by collecting news articles from various trusted sources and presenting them in a centralized, organized, and user-friendly interface.</a:t>
            </a:r>
          </a:p>
          <a:p>
            <a:pPr marL="285750" indent="-285750">
              <a:buFont typeface="Arial" panose="020B0604020202020204" pitchFamily="34" charset="0"/>
              <a:buChar char="•"/>
            </a:pPr>
            <a:endParaRPr lang="en-US" sz="2500" b="0" i="0" dirty="0">
              <a:solidFill>
                <a:srgbClr val="374151"/>
              </a:solidFill>
              <a:effectLst/>
              <a:latin typeface="+mj-lt"/>
            </a:endParaRPr>
          </a:p>
          <a:p>
            <a:pPr marL="285750" indent="-285750" algn="l">
              <a:lnSpc>
                <a:spcPts val="3240"/>
              </a:lnSpc>
              <a:buFont typeface="Arial" panose="020B0604020202020204" pitchFamily="34" charset="0"/>
              <a:buChar char="•"/>
            </a:pPr>
            <a:r>
              <a:rPr lang="en-US" sz="2500" dirty="0">
                <a:solidFill>
                  <a:srgbClr val="000000"/>
                </a:solidFill>
                <a:latin typeface="Public Sans"/>
                <a:ea typeface="Public Sans"/>
                <a:cs typeface="Public Sans"/>
                <a:sym typeface="Public Sans"/>
              </a:rPr>
              <a:t>There is a clear need for a smart, responsive, and well-designed platform that simplifies news consumption by delivering diverse and real-time content in one place.</a:t>
            </a:r>
          </a:p>
        </p:txBody>
      </p:sp>
    </p:spTree>
    <p:extLst>
      <p:ext uri="{BB962C8B-B14F-4D97-AF65-F5344CB8AC3E}">
        <p14:creationId xmlns:p14="http://schemas.microsoft.com/office/powerpoint/2010/main" val="41744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CF59-A5E4-8731-23EF-3012B5CF6870}"/>
              </a:ext>
            </a:extLst>
          </p:cNvPr>
          <p:cNvSpPr>
            <a:spLocks noGrp="1"/>
          </p:cNvSpPr>
          <p:nvPr>
            <p:ph type="title"/>
          </p:nvPr>
        </p:nvSpPr>
        <p:spPr/>
        <p:txBody>
          <a:bodyPr>
            <a:normAutofit/>
          </a:bodyPr>
          <a:lstStyle/>
          <a:p>
            <a:r>
              <a:rPr lang="en-IN" sz="4000" dirty="0"/>
              <a:t>Future Role</a:t>
            </a:r>
          </a:p>
        </p:txBody>
      </p:sp>
      <p:sp>
        <p:nvSpPr>
          <p:cNvPr id="3" name="Content Placeholder 2">
            <a:extLst>
              <a:ext uri="{FF2B5EF4-FFF2-40B4-BE49-F238E27FC236}">
                <a16:creationId xmlns:a16="http://schemas.microsoft.com/office/drawing/2014/main" id="{24AF3C53-8066-7283-6F69-E400FB15BEFB}"/>
              </a:ext>
            </a:extLst>
          </p:cNvPr>
          <p:cNvSpPr>
            <a:spLocks noGrp="1"/>
          </p:cNvSpPr>
          <p:nvPr>
            <p:ph sz="half" idx="1"/>
          </p:nvPr>
        </p:nvSpPr>
        <p:spPr>
          <a:xfrm>
            <a:off x="677334" y="2160589"/>
            <a:ext cx="2577495" cy="3880772"/>
          </a:xfrm>
        </p:spPr>
        <p:txBody>
          <a:bodyPr>
            <a:normAutofit/>
          </a:bodyPr>
          <a:lstStyle/>
          <a:p>
            <a:pPr marL="0" indent="0">
              <a:buNone/>
            </a:pPr>
            <a:endParaRPr lang="en-IN" sz="3000" dirty="0"/>
          </a:p>
          <a:p>
            <a:endParaRPr lang="en-IN" sz="3000" dirty="0"/>
          </a:p>
        </p:txBody>
      </p:sp>
      <p:sp>
        <p:nvSpPr>
          <p:cNvPr id="4" name="Content Placeholder 3">
            <a:extLst>
              <a:ext uri="{FF2B5EF4-FFF2-40B4-BE49-F238E27FC236}">
                <a16:creationId xmlns:a16="http://schemas.microsoft.com/office/drawing/2014/main" id="{DD555753-2232-D3A8-F9AB-5695CACFE15B}"/>
              </a:ext>
            </a:extLst>
          </p:cNvPr>
          <p:cNvSpPr>
            <a:spLocks noGrp="1"/>
          </p:cNvSpPr>
          <p:nvPr>
            <p:ph sz="half" idx="2"/>
          </p:nvPr>
        </p:nvSpPr>
        <p:spPr>
          <a:xfrm>
            <a:off x="249080" y="1455313"/>
            <a:ext cx="9950988" cy="4681470"/>
          </a:xfrm>
        </p:spPr>
        <p:txBody>
          <a:bodyPr>
            <a:normAutofit/>
          </a:bodyPr>
          <a:lstStyle/>
          <a:p>
            <a:pPr marL="714135" lvl="1" indent="-357068" algn="l">
              <a:lnSpc>
                <a:spcPts val="3969"/>
              </a:lnSpc>
              <a:buFont typeface="Arial"/>
              <a:buChar char="•"/>
            </a:pPr>
            <a:r>
              <a:rPr lang="en-US" sz="2500" dirty="0">
                <a:solidFill>
                  <a:schemeClr val="tx1"/>
                </a:solidFill>
                <a:latin typeface="Public Sans"/>
                <a:ea typeface="Public Sans"/>
                <a:cs typeface="Public Sans"/>
                <a:sym typeface="Public Sans"/>
              </a:rPr>
              <a:t>Category</a:t>
            </a:r>
            <a:r>
              <a:rPr lang="en-US" sz="2500" dirty="0">
                <a:solidFill>
                  <a:srgbClr val="FFFFFF"/>
                </a:solidFill>
                <a:latin typeface="Public Sans"/>
                <a:ea typeface="Public Sans"/>
                <a:cs typeface="Public Sans"/>
                <a:sym typeface="Public Sans"/>
              </a:rPr>
              <a:t> </a:t>
            </a:r>
            <a:r>
              <a:rPr lang="en-US" sz="2500" dirty="0">
                <a:solidFill>
                  <a:schemeClr val="tx1"/>
                </a:solidFill>
                <a:latin typeface="Public Sans"/>
                <a:ea typeface="Public Sans"/>
                <a:cs typeface="Public Sans"/>
                <a:sym typeface="Public Sans"/>
              </a:rPr>
              <a:t>Filters: More advanced filters (e.g., trending, local, global).</a:t>
            </a:r>
          </a:p>
          <a:p>
            <a:pPr marL="714135" lvl="1" indent="-357068" algn="l">
              <a:lnSpc>
                <a:spcPts val="3969"/>
              </a:lnSpc>
              <a:buFont typeface="Arial"/>
              <a:buChar char="•"/>
            </a:pPr>
            <a:r>
              <a:rPr lang="en-US" sz="2500" dirty="0">
                <a:solidFill>
                  <a:schemeClr val="tx1"/>
                </a:solidFill>
                <a:latin typeface="Public Sans"/>
                <a:ea typeface="Public Sans"/>
                <a:cs typeface="Public Sans"/>
                <a:sym typeface="Public Sans"/>
              </a:rPr>
              <a:t>Search Functionality: Allow keyword-based article search</a:t>
            </a:r>
            <a:r>
              <a:rPr lang="en-US" sz="2500" dirty="0">
                <a:solidFill>
                  <a:srgbClr val="FFFFFF"/>
                </a:solidFill>
                <a:latin typeface="Public Sans"/>
                <a:ea typeface="Public Sans"/>
                <a:cs typeface="Public Sans"/>
                <a:sym typeface="Public Sans"/>
              </a:rPr>
              <a:t>.</a:t>
            </a:r>
          </a:p>
          <a:p>
            <a:pPr marL="714135" lvl="1" indent="-357068">
              <a:lnSpc>
                <a:spcPts val="3969"/>
              </a:lnSpc>
              <a:buFont typeface="Arial"/>
              <a:buChar char="•"/>
            </a:pPr>
            <a:r>
              <a:rPr lang="en-US" sz="2700" dirty="0">
                <a:solidFill>
                  <a:schemeClr val="tx1"/>
                </a:solidFill>
                <a:latin typeface="Public Sans"/>
                <a:ea typeface="Public Sans"/>
                <a:cs typeface="Public Sans"/>
                <a:sym typeface="Public Sans"/>
              </a:rPr>
              <a:t>Authentication: Enable user login to personalize the feed.</a:t>
            </a:r>
          </a:p>
          <a:p>
            <a:pPr marL="714628" lvl="1" indent="-357314" algn="l">
              <a:lnSpc>
                <a:spcPts val="3971"/>
              </a:lnSpc>
              <a:buFont typeface="Arial"/>
              <a:buChar char="•"/>
            </a:pPr>
            <a:r>
              <a:rPr lang="en-US" sz="2500" dirty="0">
                <a:solidFill>
                  <a:schemeClr val="tx1"/>
                </a:solidFill>
                <a:latin typeface="Public Sans"/>
                <a:ea typeface="Public Sans"/>
                <a:cs typeface="Public Sans"/>
                <a:sym typeface="Public Sans"/>
              </a:rPr>
              <a:t>Bookmark/Save Feature: Users can save favorite articles.</a:t>
            </a:r>
          </a:p>
          <a:p>
            <a:pPr marL="714628" lvl="1" indent="-357314" algn="l">
              <a:lnSpc>
                <a:spcPts val="3971"/>
              </a:lnSpc>
              <a:buFont typeface="Arial"/>
              <a:buChar char="•"/>
            </a:pPr>
            <a:r>
              <a:rPr lang="en-US" sz="2500" dirty="0">
                <a:solidFill>
                  <a:schemeClr val="tx1"/>
                </a:solidFill>
                <a:latin typeface="Public Sans"/>
                <a:ea typeface="Public Sans"/>
                <a:cs typeface="Public Sans"/>
                <a:sym typeface="Public Sans"/>
              </a:rPr>
              <a:t>Dark Mode: Enhance user experience with theme toggling.</a:t>
            </a:r>
          </a:p>
          <a:p>
            <a:pPr marL="714135" lvl="1" indent="-357068">
              <a:lnSpc>
                <a:spcPts val="3969"/>
              </a:lnSpc>
              <a:buFont typeface="Arial"/>
              <a:buChar char="•"/>
            </a:pPr>
            <a:r>
              <a:rPr lang="en-US" sz="2700" dirty="0">
                <a:solidFill>
                  <a:schemeClr val="tx1"/>
                </a:solidFill>
                <a:latin typeface="Public Sans"/>
                <a:ea typeface="Public Sans"/>
                <a:cs typeface="Public Sans"/>
                <a:sym typeface="Public Sans"/>
              </a:rPr>
              <a:t>Mobile App: Develop a cross-platform mobile app version using React Native.</a:t>
            </a:r>
          </a:p>
          <a:p>
            <a:pPr marL="714135" lvl="1" indent="-357068">
              <a:lnSpc>
                <a:spcPts val="3969"/>
              </a:lnSpc>
              <a:buFont typeface="Arial"/>
              <a:buChar char="•"/>
            </a:pPr>
            <a:endParaRPr lang="en-US" sz="2700" dirty="0">
              <a:solidFill>
                <a:schemeClr val="tx1"/>
              </a:solidFill>
              <a:latin typeface="Public Sans"/>
              <a:ea typeface="Public Sans"/>
              <a:cs typeface="Public Sans"/>
              <a:sym typeface="Public Sans"/>
            </a:endParaRPr>
          </a:p>
          <a:p>
            <a:pPr marL="714135" lvl="1" indent="-357068">
              <a:lnSpc>
                <a:spcPts val="3969"/>
              </a:lnSpc>
              <a:buFont typeface="Arial"/>
              <a:buChar char="•"/>
            </a:pPr>
            <a:endParaRPr lang="en-US" sz="2700" dirty="0">
              <a:solidFill>
                <a:schemeClr val="tx1"/>
              </a:solidFill>
              <a:latin typeface="Public Sans"/>
              <a:ea typeface="Public Sans"/>
              <a:cs typeface="Public Sans"/>
              <a:sym typeface="Public Sans"/>
            </a:endParaRPr>
          </a:p>
          <a:p>
            <a:pPr marL="714135" lvl="1" indent="-357068" algn="l">
              <a:lnSpc>
                <a:spcPts val="3969"/>
              </a:lnSpc>
              <a:buFont typeface="Arial"/>
              <a:buChar char="•"/>
            </a:pPr>
            <a:endParaRPr lang="en-US" sz="2500" dirty="0">
              <a:solidFill>
                <a:srgbClr val="FFFFFF"/>
              </a:solidFill>
              <a:latin typeface="Public Sans"/>
              <a:ea typeface="Public Sans"/>
              <a:cs typeface="Public Sans"/>
              <a:sym typeface="Public Sans"/>
            </a:endParaRPr>
          </a:p>
          <a:p>
            <a:endParaRPr lang="en-IN" dirty="0"/>
          </a:p>
        </p:txBody>
      </p:sp>
    </p:spTree>
    <p:extLst>
      <p:ext uri="{BB962C8B-B14F-4D97-AF65-F5344CB8AC3E}">
        <p14:creationId xmlns:p14="http://schemas.microsoft.com/office/powerpoint/2010/main" val="134973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42D4D3-30C2-CCB0-CF63-BCC6A75749B5}"/>
              </a:ext>
            </a:extLst>
          </p:cNvPr>
          <p:cNvSpPr txBox="1"/>
          <p:nvPr/>
        </p:nvSpPr>
        <p:spPr>
          <a:xfrm>
            <a:off x="121299" y="27991"/>
            <a:ext cx="5974702" cy="3108543"/>
          </a:xfrm>
          <a:prstGeom prst="rect">
            <a:avLst/>
          </a:prstGeom>
          <a:noFill/>
        </p:spPr>
        <p:txBody>
          <a:bodyPr wrap="square" rtlCol="0">
            <a:spAutoFit/>
          </a:bodyPr>
          <a:lstStyle/>
          <a:p>
            <a:endParaRPr lang="en-IN" sz="2600" dirty="0"/>
          </a:p>
          <a:p>
            <a:r>
              <a:rPr lang="en-IN" sz="2600" dirty="0"/>
              <a:t>Node JS:</a:t>
            </a:r>
          </a:p>
          <a:p>
            <a:endParaRPr lang="en-IN" dirty="0"/>
          </a:p>
          <a:p>
            <a:endParaRPr lang="en-IN" dirty="0"/>
          </a:p>
          <a:p>
            <a:pPr algn="just"/>
            <a:r>
              <a:rPr lang="en-IN" sz="1800" dirty="0">
                <a:solidFill>
                  <a:srgbClr val="252525"/>
                </a:solidFill>
                <a:effectLst/>
                <a:latin typeface="Trebuchet MS" panose="020B0603020202020204" pitchFamily="34" charset="0"/>
                <a:ea typeface="Times New Roman" panose="02020603050405020304" pitchFamily="18" charset="0"/>
              </a:rPr>
              <a:t>Node.js is an open-source, cross-platform, server-side runtime environment built on Chrome's V8 JavaScript engine. It allows developers to build scalable, high-performance, and networked applications using JavaScript, a language traditionally associated with front-end web development.</a:t>
            </a:r>
            <a:endParaRPr lang="en-IN" sz="1800" dirty="0">
              <a:effectLst/>
              <a:latin typeface="Trebuchet MS" panose="020B0603020202020204" pitchFamily="34" charset="0"/>
              <a:ea typeface="Times New Roman" panose="02020603050405020304" pitchFamily="18" charset="0"/>
            </a:endParaRPr>
          </a:p>
        </p:txBody>
      </p:sp>
      <p:sp>
        <p:nvSpPr>
          <p:cNvPr id="3" name="TextBox 2">
            <a:extLst>
              <a:ext uri="{FF2B5EF4-FFF2-40B4-BE49-F238E27FC236}">
                <a16:creationId xmlns:a16="http://schemas.microsoft.com/office/drawing/2014/main" id="{E29C66AA-9ACF-38ED-6101-0057D067F186}"/>
              </a:ext>
            </a:extLst>
          </p:cNvPr>
          <p:cNvSpPr txBox="1"/>
          <p:nvPr/>
        </p:nvSpPr>
        <p:spPr>
          <a:xfrm>
            <a:off x="233265" y="3041780"/>
            <a:ext cx="5862735" cy="2677656"/>
          </a:xfrm>
          <a:prstGeom prst="rect">
            <a:avLst/>
          </a:prstGeom>
          <a:noFill/>
        </p:spPr>
        <p:txBody>
          <a:bodyPr wrap="square" rtlCol="0">
            <a:spAutoFit/>
          </a:bodyPr>
          <a:lstStyle/>
          <a:p>
            <a:endParaRPr lang="en-IN" sz="2600" dirty="0"/>
          </a:p>
          <a:p>
            <a:r>
              <a:rPr lang="en-IN" sz="2600" dirty="0"/>
              <a:t>Google Firebase:</a:t>
            </a:r>
          </a:p>
          <a:p>
            <a:endParaRPr lang="en-IN" sz="2600" dirty="0"/>
          </a:p>
          <a:p>
            <a:pPr algn="just"/>
            <a:r>
              <a:rPr lang="en-US" dirty="0"/>
              <a:t>Firebase is a mobile platform that helps you quickly develop high quality apps ,grow your user base. Firebase is made up of complementary features that you can mix and match to fit your needs ,with google analytics for firebase at the core.</a:t>
            </a:r>
            <a:endParaRPr lang="en-IN" dirty="0"/>
          </a:p>
        </p:txBody>
      </p:sp>
      <p:pic>
        <p:nvPicPr>
          <p:cNvPr id="10" name="Picture 9">
            <a:extLst>
              <a:ext uri="{FF2B5EF4-FFF2-40B4-BE49-F238E27FC236}">
                <a16:creationId xmlns:a16="http://schemas.microsoft.com/office/drawing/2014/main" id="{2BB42237-80BD-8058-585E-FB13F5060FFE}"/>
              </a:ext>
            </a:extLst>
          </p:cNvPr>
          <p:cNvPicPr>
            <a:picLocks noChangeAspect="1"/>
          </p:cNvPicPr>
          <p:nvPr/>
        </p:nvPicPr>
        <p:blipFill>
          <a:blip r:embed="rId2"/>
          <a:stretch>
            <a:fillRect/>
          </a:stretch>
        </p:blipFill>
        <p:spPr>
          <a:xfrm>
            <a:off x="6758744" y="3811292"/>
            <a:ext cx="2164157" cy="2437310"/>
          </a:xfrm>
          <a:prstGeom prst="rect">
            <a:avLst/>
          </a:prstGeom>
        </p:spPr>
      </p:pic>
      <p:pic>
        <p:nvPicPr>
          <p:cNvPr id="4" name="Picture 3">
            <a:extLst>
              <a:ext uri="{FF2B5EF4-FFF2-40B4-BE49-F238E27FC236}">
                <a16:creationId xmlns:a16="http://schemas.microsoft.com/office/drawing/2014/main" id="{ED4AEFBE-8AE1-7FDD-F152-CA125A654D0A}"/>
              </a:ext>
            </a:extLst>
          </p:cNvPr>
          <p:cNvPicPr>
            <a:picLocks noChangeAspect="1"/>
          </p:cNvPicPr>
          <p:nvPr/>
        </p:nvPicPr>
        <p:blipFill>
          <a:blip r:embed="rId3"/>
          <a:stretch>
            <a:fillRect/>
          </a:stretch>
        </p:blipFill>
        <p:spPr>
          <a:xfrm>
            <a:off x="6096000" y="1002316"/>
            <a:ext cx="3406140" cy="1960880"/>
          </a:xfrm>
          <a:prstGeom prst="rect">
            <a:avLst/>
          </a:prstGeom>
        </p:spPr>
      </p:pic>
    </p:spTree>
    <p:extLst>
      <p:ext uri="{BB962C8B-B14F-4D97-AF65-F5344CB8AC3E}">
        <p14:creationId xmlns:p14="http://schemas.microsoft.com/office/powerpoint/2010/main" val="28077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D4581B-BB81-213F-0F4F-7FE63756B86E}"/>
              </a:ext>
            </a:extLst>
          </p:cNvPr>
          <p:cNvSpPr/>
          <p:nvPr/>
        </p:nvSpPr>
        <p:spPr>
          <a:xfrm>
            <a:off x="269543" y="130829"/>
            <a:ext cx="387118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Home Page:</a:t>
            </a:r>
          </a:p>
        </p:txBody>
      </p:sp>
      <p:sp>
        <p:nvSpPr>
          <p:cNvPr id="5" name="TextBox 4">
            <a:extLst>
              <a:ext uri="{FF2B5EF4-FFF2-40B4-BE49-F238E27FC236}">
                <a16:creationId xmlns:a16="http://schemas.microsoft.com/office/drawing/2014/main" id="{076BA086-5688-EFA3-1480-09964CBAA8C8}"/>
              </a:ext>
            </a:extLst>
          </p:cNvPr>
          <p:cNvSpPr txBox="1"/>
          <p:nvPr/>
        </p:nvSpPr>
        <p:spPr>
          <a:xfrm>
            <a:off x="149290" y="2668554"/>
            <a:ext cx="5131837" cy="1384995"/>
          </a:xfrm>
          <a:prstGeom prst="rect">
            <a:avLst/>
          </a:prstGeom>
          <a:noFill/>
        </p:spPr>
        <p:txBody>
          <a:bodyPr wrap="square" rtlCol="0">
            <a:spAutoFit/>
          </a:bodyPr>
          <a:lstStyle/>
          <a:p>
            <a:endParaRPr lang="en-IN" dirty="0"/>
          </a:p>
          <a:p>
            <a:pPr marL="285750" indent="-285750" algn="just">
              <a:buFont typeface="Arial" panose="020B0604020202020204" pitchFamily="34" charset="0"/>
              <a:buChar char="•"/>
            </a:pPr>
            <a:r>
              <a:rPr lang="en-US" sz="2200" dirty="0"/>
              <a:t>Home page where user can get the information about their interested fields</a:t>
            </a:r>
            <a:r>
              <a:rPr lang="en-IN" sz="2200" dirty="0"/>
              <a:t>.</a:t>
            </a:r>
          </a:p>
        </p:txBody>
      </p:sp>
      <p:pic>
        <p:nvPicPr>
          <p:cNvPr id="4" name="Picture 3">
            <a:extLst>
              <a:ext uri="{FF2B5EF4-FFF2-40B4-BE49-F238E27FC236}">
                <a16:creationId xmlns:a16="http://schemas.microsoft.com/office/drawing/2014/main" id="{58D8E5A7-708D-63F8-CEDA-6F07659E55C5}"/>
              </a:ext>
            </a:extLst>
          </p:cNvPr>
          <p:cNvPicPr>
            <a:picLocks noChangeAspect="1"/>
          </p:cNvPicPr>
          <p:nvPr/>
        </p:nvPicPr>
        <p:blipFill>
          <a:blip r:embed="rId2"/>
          <a:stretch>
            <a:fillRect/>
          </a:stretch>
        </p:blipFill>
        <p:spPr>
          <a:xfrm>
            <a:off x="5659694" y="1536417"/>
            <a:ext cx="6532306" cy="4164587"/>
          </a:xfrm>
          <a:prstGeom prst="rect">
            <a:avLst/>
          </a:prstGeom>
        </p:spPr>
      </p:pic>
    </p:spTree>
    <p:extLst>
      <p:ext uri="{BB962C8B-B14F-4D97-AF65-F5344CB8AC3E}">
        <p14:creationId xmlns:p14="http://schemas.microsoft.com/office/powerpoint/2010/main" val="59391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5409F3-551F-6D7A-FBEA-B0C1075BA450}"/>
              </a:ext>
            </a:extLst>
          </p:cNvPr>
          <p:cNvSpPr/>
          <p:nvPr/>
        </p:nvSpPr>
        <p:spPr>
          <a:xfrm>
            <a:off x="636823" y="364294"/>
            <a:ext cx="612340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Signup/Login Page:</a:t>
            </a:r>
          </a:p>
        </p:txBody>
      </p:sp>
      <p:sp>
        <p:nvSpPr>
          <p:cNvPr id="5" name="TextBox 4">
            <a:extLst>
              <a:ext uri="{FF2B5EF4-FFF2-40B4-BE49-F238E27FC236}">
                <a16:creationId xmlns:a16="http://schemas.microsoft.com/office/drawing/2014/main" id="{B7413EBB-9DCE-CD31-A82C-10DDF5BF29AE}"/>
              </a:ext>
            </a:extLst>
          </p:cNvPr>
          <p:cNvSpPr txBox="1"/>
          <p:nvPr/>
        </p:nvSpPr>
        <p:spPr>
          <a:xfrm>
            <a:off x="362139" y="2366147"/>
            <a:ext cx="5187821" cy="2616101"/>
          </a:xfrm>
          <a:prstGeom prst="rect">
            <a:avLst/>
          </a:prstGeom>
          <a:noFill/>
        </p:spPr>
        <p:txBody>
          <a:bodyPr wrap="square" rtlCol="0">
            <a:spAutoFit/>
          </a:bodyPr>
          <a:lstStyle/>
          <a:p>
            <a:endParaRPr lang="en-IN" dirty="0"/>
          </a:p>
          <a:p>
            <a:endParaRPr lang="en-IN" dirty="0"/>
          </a:p>
          <a:p>
            <a:endParaRPr lang="en-IN" dirty="0"/>
          </a:p>
          <a:p>
            <a:pPr marL="285750" indent="-285750" algn="just">
              <a:buFont typeface="Arial" panose="020B0604020202020204" pitchFamily="34" charset="0"/>
              <a:buChar char="•"/>
            </a:pPr>
            <a:r>
              <a:rPr lang="en-IN" sz="2200" dirty="0"/>
              <a:t>This page can be used by the user to Signup if don’t have any account but in case he/she has account so they can simply login into there account.</a:t>
            </a:r>
          </a:p>
          <a:p>
            <a:pPr marL="285750" indent="-285750" algn="just">
              <a:buFont typeface="Arial" panose="020B0604020202020204" pitchFamily="34" charset="0"/>
              <a:buChar char="•"/>
            </a:pPr>
            <a:endParaRPr lang="en-IN" sz="2200" dirty="0"/>
          </a:p>
        </p:txBody>
      </p:sp>
      <p:pic>
        <p:nvPicPr>
          <p:cNvPr id="6" name="Picture 5">
            <a:extLst>
              <a:ext uri="{FF2B5EF4-FFF2-40B4-BE49-F238E27FC236}">
                <a16:creationId xmlns:a16="http://schemas.microsoft.com/office/drawing/2014/main" id="{107654FC-2277-01FF-D1F5-AC1E231119D3}"/>
              </a:ext>
            </a:extLst>
          </p:cNvPr>
          <p:cNvPicPr>
            <a:picLocks noChangeAspect="1"/>
          </p:cNvPicPr>
          <p:nvPr/>
        </p:nvPicPr>
        <p:blipFill>
          <a:blip r:embed="rId2"/>
          <a:stretch>
            <a:fillRect/>
          </a:stretch>
        </p:blipFill>
        <p:spPr>
          <a:xfrm>
            <a:off x="6484776" y="1530219"/>
            <a:ext cx="5707224" cy="3974841"/>
          </a:xfrm>
          <a:prstGeom prst="rect">
            <a:avLst/>
          </a:prstGeom>
        </p:spPr>
      </p:pic>
    </p:spTree>
    <p:extLst>
      <p:ext uri="{BB962C8B-B14F-4D97-AF65-F5344CB8AC3E}">
        <p14:creationId xmlns:p14="http://schemas.microsoft.com/office/powerpoint/2010/main" val="25250011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321</TotalTime>
  <Words>441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Public Sans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Future Role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 pratap</dc:creator>
  <cp:lastModifiedBy>Priyanshu Sengar</cp:lastModifiedBy>
  <cp:revision>16</cp:revision>
  <dcterms:created xsi:type="dcterms:W3CDTF">2022-11-22T14:45:11Z</dcterms:created>
  <dcterms:modified xsi:type="dcterms:W3CDTF">2025-04-18T06:43:36Z</dcterms:modified>
</cp:coreProperties>
</file>