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4" r:id="rId4"/>
    <p:sldId id="265" r:id="rId5"/>
    <p:sldId id="266" r:id="rId6"/>
    <p:sldId id="267" r:id="rId7"/>
    <p:sldId id="259" r:id="rId8"/>
    <p:sldId id="260" r:id="rId9"/>
    <p:sldId id="268" r:id="rId10"/>
    <p:sldId id="270" r:id="rId11"/>
    <p:sldId id="261" r:id="rId12"/>
    <p:sldId id="27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E34C6-F0D4-4D89-B751-DBF97DE432D9}"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AD178-5358-43DD-B452-0E38DC89CA06}" type="slidenum">
              <a:rPr lang="en-US" smtClean="0"/>
              <a:t>‹#›</a:t>
            </a:fld>
            <a:endParaRPr lang="en-US"/>
          </a:p>
        </p:txBody>
      </p:sp>
    </p:spTree>
    <p:extLst>
      <p:ext uri="{BB962C8B-B14F-4D97-AF65-F5344CB8AC3E}">
        <p14:creationId xmlns:p14="http://schemas.microsoft.com/office/powerpoint/2010/main" val="212827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9AD178-5358-43DD-B452-0E38DC89CA06}" type="slidenum">
              <a:rPr lang="en-US" smtClean="0"/>
              <a:t>13</a:t>
            </a:fld>
            <a:endParaRPr lang="en-US"/>
          </a:p>
        </p:txBody>
      </p:sp>
    </p:spTree>
    <p:extLst>
      <p:ext uri="{BB962C8B-B14F-4D97-AF65-F5344CB8AC3E}">
        <p14:creationId xmlns:p14="http://schemas.microsoft.com/office/powerpoint/2010/main" val="117117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A3B2-BC14-1CF0-1546-F7678DD408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B261EC-B06E-5BDE-1907-C5CE6895A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048458-9229-6E84-3666-38B55D2C1959}"/>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18E851D0-0EB9-BFEC-E473-EE0A124D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05A39-41ED-15D3-CF89-ACF9A935EF95}"/>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83335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4DBD-5DAE-6F1E-3D8B-9C110C5D43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FBB2E7-A603-FDFB-510A-152CAD82D7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DD2C42-F191-2330-293F-23E14F6795F4}"/>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6A2F990D-DBE6-CE51-F628-D951CD74E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E4431-384D-6F74-776C-B2F8C15413A7}"/>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56397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FAFE7-EF23-FC64-8BA5-65E8EA60363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C446CB-6DF4-59E0-F0A6-C8FCF26D92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3A219B-783D-7A0B-4D44-0FA6F719BF8A}"/>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9DF5164B-B3AA-C5E5-3FEB-304F25105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F66C8-A2B1-C05F-D49C-0B0FFE0F53C8}"/>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66717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975-A406-33B9-3CC1-42FF53CA09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7E7060-D264-88C0-F29F-D9D0DF1077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B5CE9C-CDBB-E558-3A58-1AF5CB07FE1D}"/>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7AB03258-F13D-031C-C6A0-5BEADE66C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22AB4-1092-26A0-37BD-C009BAFBFAF3}"/>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11369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7184-A933-13BF-E1A3-294CA98195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C5CC29-7D69-D74E-9A55-40BEBC702E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96EED2-CD41-EED5-0DEF-96A27304C383}"/>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2BD43F43-A92D-F8D7-A6E9-86E24B841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72B6B-632E-9B63-04F1-6001154C5903}"/>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31821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F91F-E408-751D-077A-E74DE41C91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FFB44E-0671-B90F-B98D-F315BF2D73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077DE1-A7A3-5D3C-A1F0-5BB04F4B57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306FF8F-A161-796C-2D29-AE3B86443787}"/>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6" name="Footer Placeholder 5">
            <a:extLst>
              <a:ext uri="{FF2B5EF4-FFF2-40B4-BE49-F238E27FC236}">
                <a16:creationId xmlns:a16="http://schemas.microsoft.com/office/drawing/2014/main" id="{7D3DC2BB-80AE-5176-1562-D211B261F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D5A81-A182-B37E-9698-D5F72B46549C}"/>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418892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4DAB-747F-DC22-A085-ABC92C2D754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9CF388-4776-8775-74F6-288F9D7A9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053FFE-0D86-D91D-7C35-19A1B13FE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5167579-0635-F791-BB16-E4B824863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6CA84E-0C8D-A959-8557-6C39351BD6C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E842AC-73B9-1D23-0DFC-6427D015893B}"/>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8" name="Footer Placeholder 7">
            <a:extLst>
              <a:ext uri="{FF2B5EF4-FFF2-40B4-BE49-F238E27FC236}">
                <a16:creationId xmlns:a16="http://schemas.microsoft.com/office/drawing/2014/main" id="{3A96711E-50FB-01B8-9366-9F3A3AF44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07F7D-E90C-A0C9-E912-483C8ADE8BEB}"/>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75852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FC5-F0F6-2E4D-4165-8E7038F7B23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67E2AA-EA8E-5172-F97B-23819CA75367}"/>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4" name="Footer Placeholder 3">
            <a:extLst>
              <a:ext uri="{FF2B5EF4-FFF2-40B4-BE49-F238E27FC236}">
                <a16:creationId xmlns:a16="http://schemas.microsoft.com/office/drawing/2014/main" id="{8DED0532-8A5F-06EA-8CD4-BB5C7B95E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CDB51-652E-4DE8-2E26-64943E44A777}"/>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81271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E670E-E448-0307-B658-C048FA80C516}"/>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3" name="Footer Placeholder 2">
            <a:extLst>
              <a:ext uri="{FF2B5EF4-FFF2-40B4-BE49-F238E27FC236}">
                <a16:creationId xmlns:a16="http://schemas.microsoft.com/office/drawing/2014/main" id="{ECAB106F-08AA-7D9B-C42B-AD3343CF5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41F4B5-7C08-8DE4-F293-FEC06305A552}"/>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24480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5A12-AD0A-4780-4F0D-B764CD8466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426949-8AC6-43ED-B542-7FB90165F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D65BE0-3771-9726-2A4E-80F1EC2EA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209271-0297-BB98-9985-07A3A9420E06}"/>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6" name="Footer Placeholder 5">
            <a:extLst>
              <a:ext uri="{FF2B5EF4-FFF2-40B4-BE49-F238E27FC236}">
                <a16:creationId xmlns:a16="http://schemas.microsoft.com/office/drawing/2014/main" id="{2EA49A49-F73D-97EF-D2E7-47B7A83CB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0E397-87AF-763A-9599-B950C32F0B45}"/>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44344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2CFF-2895-688F-6C6E-70ED002361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D0AEC7-5834-19D8-58AF-530E3AB16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23ECC-F205-C8BD-6407-C57E868E3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DCA310-081D-97FB-BB4C-76F6B23A5D5D}"/>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6" name="Footer Placeholder 5">
            <a:extLst>
              <a:ext uri="{FF2B5EF4-FFF2-40B4-BE49-F238E27FC236}">
                <a16:creationId xmlns:a16="http://schemas.microsoft.com/office/drawing/2014/main" id="{08649D10-5783-96D8-9E14-0F3CF00C5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EA8C2-8596-5435-A184-27A0691EB1A9}"/>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40445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022B3-6AC0-2294-52EA-4DEEF5F0B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CCC9E7-799E-B6D4-4758-50E83657A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98A82A-4E50-C82B-739A-ADA396B52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331B4225-2B58-84DC-20C3-D6C25B239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314874-D0BC-17C0-1627-33CA0D414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AB869F-C512-8E40-BBFD-A70CA12EDCB6}" type="slidenum">
              <a:rPr lang="en-US" smtClean="0"/>
              <a:t>‹#›</a:t>
            </a:fld>
            <a:endParaRPr lang="en-US"/>
          </a:p>
        </p:txBody>
      </p:sp>
    </p:spTree>
    <p:extLst>
      <p:ext uri="{BB962C8B-B14F-4D97-AF65-F5344CB8AC3E}">
        <p14:creationId xmlns:p14="http://schemas.microsoft.com/office/powerpoint/2010/main" val="247150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E2C0-DE77-0FC0-83D6-4532CFA4BDAE}"/>
              </a:ext>
            </a:extLst>
          </p:cNvPr>
          <p:cNvSpPr>
            <a:spLocks noGrp="1"/>
          </p:cNvSpPr>
          <p:nvPr>
            <p:ph type="ctrTitle"/>
          </p:nvPr>
        </p:nvSpPr>
        <p:spPr/>
        <p:txBody>
          <a:bodyPr/>
          <a:lstStyle/>
          <a:p>
            <a:r>
              <a:rPr lang="en-US" dirty="0"/>
              <a:t>Walmart SCT Hackathon Round 2</a:t>
            </a:r>
          </a:p>
        </p:txBody>
      </p:sp>
      <p:sp>
        <p:nvSpPr>
          <p:cNvPr id="3" name="Subtitle 2">
            <a:extLst>
              <a:ext uri="{FF2B5EF4-FFF2-40B4-BE49-F238E27FC236}">
                <a16:creationId xmlns:a16="http://schemas.microsoft.com/office/drawing/2014/main" id="{F3706CEF-70D4-ADEF-292B-C2A47CCB79F9}"/>
              </a:ext>
            </a:extLst>
          </p:cNvPr>
          <p:cNvSpPr>
            <a:spLocks noGrp="1"/>
          </p:cNvSpPr>
          <p:nvPr>
            <p:ph type="subTitle" idx="1"/>
          </p:nvPr>
        </p:nvSpPr>
        <p:spPr/>
        <p:txBody>
          <a:bodyPr/>
          <a:lstStyle/>
          <a:p>
            <a:r>
              <a:rPr lang="en-US" dirty="0" smtClean="0"/>
              <a:t>1810Code</a:t>
            </a:r>
            <a:endParaRPr lang="en-US" dirty="0"/>
          </a:p>
        </p:txBody>
      </p:sp>
    </p:spTree>
    <p:extLst>
      <p:ext uri="{BB962C8B-B14F-4D97-AF65-F5344CB8AC3E}">
        <p14:creationId xmlns:p14="http://schemas.microsoft.com/office/powerpoint/2010/main" val="928722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694E-5B29-F5C5-3E71-A9F1DFA3FC10}"/>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D392A2FB-EE6B-9595-CD00-1409D692DA52}"/>
              </a:ext>
            </a:extLst>
          </p:cNvPr>
          <p:cNvSpPr>
            <a:spLocks noGrp="1"/>
          </p:cNvSpPr>
          <p:nvPr>
            <p:ph idx="1"/>
          </p:nvPr>
        </p:nvSpPr>
        <p:spPr>
          <a:xfrm>
            <a:off x="838200" y="1825625"/>
            <a:ext cx="6707909" cy="4351338"/>
          </a:xfrm>
        </p:spPr>
        <p:txBody>
          <a:bodyPr>
            <a:normAutofit fontScale="92500" lnSpcReduction="20000"/>
          </a:bodyPr>
          <a:lstStyle/>
          <a:p>
            <a:r>
              <a:rPr lang="en-US" sz="1600" b="1" dirty="0"/>
              <a:t>Random Forest Evaluation (2017 Data)</a:t>
            </a:r>
          </a:p>
          <a:p>
            <a:r>
              <a:rPr lang="en-US" sz="1600" b="1" dirty="0"/>
              <a:t>Accuracy Metrics:</a:t>
            </a:r>
            <a:endParaRPr lang="en-US" sz="1600" dirty="0"/>
          </a:p>
          <a:p>
            <a:pPr lvl="1"/>
            <a:r>
              <a:rPr lang="en-US" sz="1600" b="1" dirty="0"/>
              <a:t>Precision:</a:t>
            </a:r>
            <a:r>
              <a:rPr lang="en-US" sz="1600" dirty="0"/>
              <a:t> Very high precision for both classes (0.98 for negative, 0.97 for positive).</a:t>
            </a:r>
          </a:p>
          <a:p>
            <a:pPr lvl="1"/>
            <a:r>
              <a:rPr lang="en-US" sz="1600" b="1" dirty="0"/>
              <a:t>Recall:</a:t>
            </a:r>
            <a:r>
              <a:rPr lang="en-US" sz="1600" dirty="0"/>
              <a:t> Excellent recall for both classes (0.99 for negative, 0.95 for positive).</a:t>
            </a:r>
          </a:p>
          <a:p>
            <a:pPr lvl="1"/>
            <a:r>
              <a:rPr lang="en-US" sz="1600" b="1" dirty="0"/>
              <a:t>F1-Score:</a:t>
            </a:r>
            <a:r>
              <a:rPr lang="en-US" sz="1600" dirty="0"/>
              <a:t> High F1-score for both classes, indicating balanced precision and recall (0.98 for negative, 0.96 for positive).</a:t>
            </a:r>
          </a:p>
          <a:p>
            <a:r>
              <a:rPr lang="en-US" sz="1600" b="1" dirty="0"/>
              <a:t>Confusion Matrix Analysis:</a:t>
            </a:r>
            <a:endParaRPr lang="en-US" sz="1600" dirty="0"/>
          </a:p>
          <a:p>
            <a:pPr lvl="1"/>
            <a:r>
              <a:rPr lang="en-US" sz="1600" b="1" dirty="0"/>
              <a:t>True Negatives (TN):</a:t>
            </a:r>
            <a:r>
              <a:rPr lang="en-US" sz="1600" dirty="0"/>
              <a:t> 2261; almost perfect at predicting non-failure cases.</a:t>
            </a:r>
          </a:p>
          <a:p>
            <a:pPr lvl="1"/>
            <a:r>
              <a:rPr lang="en-US" sz="1600" b="1" dirty="0"/>
              <a:t>False Positives (FP):</a:t>
            </a:r>
            <a:r>
              <a:rPr lang="en-US" sz="1600" dirty="0"/>
              <a:t> 33; a minimal number of incorrect failure predictions.</a:t>
            </a:r>
          </a:p>
          <a:p>
            <a:pPr lvl="1"/>
            <a:r>
              <a:rPr lang="en-US" sz="1600" b="1" dirty="0"/>
              <a:t>True Positives (TP):</a:t>
            </a:r>
            <a:r>
              <a:rPr lang="en-US" sz="1600" dirty="0"/>
              <a:t> 49; highly effective at identifying failures.</a:t>
            </a:r>
          </a:p>
          <a:p>
            <a:pPr lvl="1"/>
            <a:r>
              <a:rPr lang="en-US" sz="1600" b="1" dirty="0"/>
              <a:t>False Negatives (FN):</a:t>
            </a:r>
            <a:r>
              <a:rPr lang="en-US" sz="1600" dirty="0"/>
              <a:t> 18; very few missed failure detections.</a:t>
            </a:r>
          </a:p>
          <a:p>
            <a:r>
              <a:rPr lang="en-US" sz="1600" b="1" dirty="0"/>
              <a:t>AUC-ROC:</a:t>
            </a:r>
            <a:r>
              <a:rPr lang="en-US" sz="1600" dirty="0"/>
              <a:t> </a:t>
            </a:r>
            <a:r>
              <a:rPr lang="en-US" sz="1600" dirty="0">
                <a:solidFill>
                  <a:schemeClr val="accent3">
                    <a:lumMod val="75000"/>
                  </a:schemeClr>
                </a:solidFill>
              </a:rPr>
              <a:t>0.969, showing an exceptional model performance with a great ability to differentiate between the classes.</a:t>
            </a:r>
          </a:p>
        </p:txBody>
      </p:sp>
      <p:pic>
        <p:nvPicPr>
          <p:cNvPr id="4" name="Picture 3"/>
          <p:cNvPicPr>
            <a:picLocks noChangeAspect="1"/>
          </p:cNvPicPr>
          <p:nvPr/>
        </p:nvPicPr>
        <p:blipFill>
          <a:blip r:embed="rId2"/>
          <a:stretch>
            <a:fillRect/>
          </a:stretch>
        </p:blipFill>
        <p:spPr>
          <a:xfrm>
            <a:off x="8020404" y="2465188"/>
            <a:ext cx="3568673" cy="1859378"/>
          </a:xfrm>
          <a:prstGeom prst="rect">
            <a:avLst/>
          </a:prstGeom>
          <a:effectLst>
            <a:outerShdw blurRad="50800" dist="50800" dir="5400000" algn="ctr" rotWithShape="0">
              <a:srgbClr val="000000">
                <a:alpha val="32000"/>
              </a:srgbClr>
            </a:outerShdw>
          </a:effectLst>
        </p:spPr>
      </p:pic>
    </p:spTree>
    <p:extLst>
      <p:ext uri="{BB962C8B-B14F-4D97-AF65-F5344CB8AC3E}">
        <p14:creationId xmlns:p14="http://schemas.microsoft.com/office/powerpoint/2010/main" val="554684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694E-5B29-F5C5-3E71-A9F1DFA3FC10}"/>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D392A2FB-EE6B-9595-CD00-1409D692DA52}"/>
              </a:ext>
            </a:extLst>
          </p:cNvPr>
          <p:cNvSpPr>
            <a:spLocks noGrp="1"/>
          </p:cNvSpPr>
          <p:nvPr>
            <p:ph idx="1"/>
          </p:nvPr>
        </p:nvSpPr>
        <p:spPr>
          <a:xfrm>
            <a:off x="286328" y="1542474"/>
            <a:ext cx="7990800" cy="4664362"/>
          </a:xfrm>
        </p:spPr>
        <p:txBody>
          <a:bodyPr>
            <a:noAutofit/>
          </a:bodyPr>
          <a:lstStyle/>
          <a:p>
            <a:r>
              <a:rPr lang="en-US" sz="1400" b="1" dirty="0"/>
              <a:t>Random Forest Evaluation (</a:t>
            </a:r>
            <a:r>
              <a:rPr lang="en-US" sz="1400" b="1" dirty="0" smtClean="0"/>
              <a:t>2013 </a:t>
            </a:r>
            <a:r>
              <a:rPr lang="en-US" sz="1400" b="1" dirty="0"/>
              <a:t>Data</a:t>
            </a:r>
            <a:r>
              <a:rPr lang="en-US" sz="1400" b="1" dirty="0" smtClean="0"/>
              <a:t>)</a:t>
            </a:r>
            <a:endParaRPr lang="en-US" sz="1400" b="1" dirty="0"/>
          </a:p>
          <a:p>
            <a:r>
              <a:rPr lang="en-US" sz="1400" b="1" dirty="0"/>
              <a:t>Accuracy Metrics:</a:t>
            </a:r>
          </a:p>
          <a:p>
            <a:pPr lvl="1"/>
            <a:r>
              <a:rPr lang="en-US" sz="1400" b="1" dirty="0"/>
              <a:t>Precision: </a:t>
            </a:r>
            <a:r>
              <a:rPr lang="en-US" sz="1400" dirty="0"/>
              <a:t>Very high precision for both classes (0.95 for negative, 0.90 for positive).</a:t>
            </a:r>
          </a:p>
          <a:p>
            <a:pPr lvl="1"/>
            <a:r>
              <a:rPr lang="en-US" sz="1400" b="1" dirty="0"/>
              <a:t>Recall: </a:t>
            </a:r>
            <a:r>
              <a:rPr lang="en-US" sz="1400" dirty="0"/>
              <a:t>Excellent recall for the negative class and good for the positive class (0.99 for negative, 0.70 for positive).</a:t>
            </a:r>
          </a:p>
          <a:p>
            <a:pPr lvl="1"/>
            <a:r>
              <a:rPr lang="en-US" sz="1400" b="1" dirty="0"/>
              <a:t>F1-Score</a:t>
            </a:r>
            <a:r>
              <a:rPr lang="en-US" sz="1400" dirty="0"/>
              <a:t>: High F1-score for the negative class and a good score for the positive class, indicating balanced precision and recall (0.97 for negative, 0.79 for positive).</a:t>
            </a:r>
          </a:p>
          <a:p>
            <a:endParaRPr lang="en-US" sz="1400" b="1" dirty="0"/>
          </a:p>
          <a:p>
            <a:r>
              <a:rPr lang="en-US" sz="1400" b="1" dirty="0"/>
              <a:t>Confusion Matrix Analysis:</a:t>
            </a:r>
          </a:p>
          <a:p>
            <a:pPr lvl="1"/>
            <a:r>
              <a:rPr lang="en-US" sz="1400" b="1" dirty="0"/>
              <a:t>True Negatives (TN</a:t>
            </a:r>
            <a:r>
              <a:rPr lang="en-US" sz="1400" dirty="0"/>
              <a:t>): 12690; the model is exceptional at predicting non-failure cases.</a:t>
            </a:r>
          </a:p>
          <a:p>
            <a:pPr lvl="1"/>
            <a:r>
              <a:rPr lang="en-US" sz="1400" b="1" dirty="0"/>
              <a:t>False Positives (FP): </a:t>
            </a:r>
            <a:r>
              <a:rPr lang="en-US" sz="1400" dirty="0"/>
              <a:t>160; a small number of non-failure cases incorrectly predicted as failures.</a:t>
            </a:r>
          </a:p>
          <a:p>
            <a:pPr lvl="1"/>
            <a:r>
              <a:rPr lang="en-US" sz="1400" b="1" dirty="0"/>
              <a:t>True Positives (TP): </a:t>
            </a:r>
            <a:r>
              <a:rPr lang="en-US" sz="1400" dirty="0"/>
              <a:t>1448; effective at identifying failures.</a:t>
            </a:r>
          </a:p>
          <a:p>
            <a:pPr lvl="1"/>
            <a:r>
              <a:rPr lang="en-US" sz="1400" b="1" dirty="0"/>
              <a:t>False Negatives (FN): </a:t>
            </a:r>
            <a:r>
              <a:rPr lang="en-US" sz="1400" dirty="0"/>
              <a:t>625; a larger number of failures were not detected.</a:t>
            </a:r>
          </a:p>
          <a:p>
            <a:endParaRPr lang="en-US" sz="1400" b="1" dirty="0"/>
          </a:p>
          <a:p>
            <a:r>
              <a:rPr lang="en-US" sz="1400" b="1" dirty="0"/>
              <a:t>AUC-ROC: </a:t>
            </a:r>
            <a:r>
              <a:rPr lang="en-US" sz="1400" dirty="0">
                <a:solidFill>
                  <a:schemeClr val="accent3">
                    <a:lumMod val="75000"/>
                  </a:schemeClr>
                </a:solidFill>
              </a:rPr>
              <a:t>0.843, showing a very good model performance with a strong ability to differentiate between the classes</a:t>
            </a:r>
            <a:r>
              <a:rPr lang="en-US" sz="1400" dirty="0"/>
              <a:t>.</a:t>
            </a:r>
            <a:endParaRPr lang="en-US" sz="1400" dirty="0"/>
          </a:p>
        </p:txBody>
      </p:sp>
      <p:pic>
        <p:nvPicPr>
          <p:cNvPr id="5" name="Picture 4"/>
          <p:cNvPicPr>
            <a:picLocks noChangeAspect="1"/>
          </p:cNvPicPr>
          <p:nvPr/>
        </p:nvPicPr>
        <p:blipFill>
          <a:blip r:embed="rId2"/>
          <a:stretch>
            <a:fillRect/>
          </a:stretch>
        </p:blipFill>
        <p:spPr>
          <a:xfrm>
            <a:off x="8277127" y="2619205"/>
            <a:ext cx="3487260" cy="1832721"/>
          </a:xfrm>
          <a:prstGeom prst="rect">
            <a:avLst/>
          </a:prstGeom>
          <a:effectLst>
            <a:outerShdw blurRad="50800" dist="50800" dir="5400000" algn="ctr" rotWithShape="0">
              <a:srgbClr val="000000">
                <a:alpha val="37000"/>
              </a:srgbClr>
            </a:outerShdw>
          </a:effectLst>
        </p:spPr>
      </p:pic>
    </p:spTree>
    <p:extLst>
      <p:ext uri="{BB962C8B-B14F-4D97-AF65-F5344CB8AC3E}">
        <p14:creationId xmlns:p14="http://schemas.microsoft.com/office/powerpoint/2010/main" val="3593717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694E-5B29-F5C5-3E71-A9F1DFA3FC10}"/>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D392A2FB-EE6B-9595-CD00-1409D692DA52}"/>
              </a:ext>
            </a:extLst>
          </p:cNvPr>
          <p:cNvSpPr>
            <a:spLocks noGrp="1"/>
          </p:cNvSpPr>
          <p:nvPr>
            <p:ph idx="1"/>
          </p:nvPr>
        </p:nvSpPr>
        <p:spPr>
          <a:xfrm>
            <a:off x="838200" y="1530062"/>
            <a:ext cx="6707909" cy="4351338"/>
          </a:xfrm>
        </p:spPr>
        <p:txBody>
          <a:bodyPr>
            <a:noAutofit/>
          </a:bodyPr>
          <a:lstStyle/>
          <a:p>
            <a:pPr marL="0" indent="0">
              <a:buNone/>
            </a:pPr>
            <a:r>
              <a:rPr lang="en-US" sz="1200" b="1" dirty="0"/>
              <a:t>Gradient </a:t>
            </a:r>
            <a:r>
              <a:rPr lang="en-US" sz="1200" b="1" dirty="0" smtClean="0"/>
              <a:t>Boosting Evaluation (2013 Data)</a:t>
            </a:r>
          </a:p>
          <a:p>
            <a:pPr marL="0" indent="0">
              <a:buNone/>
            </a:pPr>
            <a:r>
              <a:rPr lang="en-US" sz="1200" dirty="0" smtClean="0"/>
              <a:t>Accuracy </a:t>
            </a:r>
            <a:r>
              <a:rPr lang="en-US" sz="1200" dirty="0"/>
              <a:t>Metrics</a:t>
            </a:r>
            <a:r>
              <a:rPr lang="en-US" sz="1200" dirty="0" smtClean="0"/>
              <a:t>: </a:t>
            </a:r>
            <a:endParaRPr lang="en-US" sz="1200" dirty="0"/>
          </a:p>
          <a:p>
            <a:pPr lvl="1"/>
            <a:r>
              <a:rPr lang="en-US" sz="1200" b="1" dirty="0" smtClean="0"/>
              <a:t>Precision</a:t>
            </a:r>
            <a:r>
              <a:rPr lang="en-US" sz="1200" b="1" dirty="0"/>
              <a:t>: </a:t>
            </a:r>
            <a:r>
              <a:rPr lang="en-US" sz="1200" dirty="0"/>
              <a:t>High precision for both classes (0.88 for negative, 0.81 for positive).</a:t>
            </a:r>
          </a:p>
          <a:p>
            <a:pPr lvl="1"/>
            <a:r>
              <a:rPr lang="en-US" sz="1200" b="1" dirty="0"/>
              <a:t>Recall: </a:t>
            </a:r>
            <a:r>
              <a:rPr lang="en-US" sz="1200" dirty="0"/>
              <a:t>Excellent recall for the negative class but very low for the positive class (0.99 for negative, 0.16 for positive).</a:t>
            </a:r>
          </a:p>
          <a:p>
            <a:pPr lvl="1"/>
            <a:r>
              <a:rPr lang="en-US" sz="1200" b="1" dirty="0" smtClean="0"/>
              <a:t>F1-Score</a:t>
            </a:r>
            <a:r>
              <a:rPr lang="en-US" sz="1200" b="1" dirty="0"/>
              <a:t>: </a:t>
            </a:r>
            <a:r>
              <a:rPr lang="en-US" sz="1200" dirty="0"/>
              <a:t>Good F1-score for the negative class and low for the positive class, suggesting an imbalance (0.93 for negative, 0.26 for positive).</a:t>
            </a:r>
          </a:p>
          <a:p>
            <a:endParaRPr lang="en-US" sz="1200" dirty="0"/>
          </a:p>
          <a:p>
            <a:pPr marL="0" indent="0">
              <a:buNone/>
            </a:pPr>
            <a:r>
              <a:rPr lang="en-US" sz="1200" b="1" dirty="0"/>
              <a:t>Confusion Matrix Analysis:</a:t>
            </a:r>
          </a:p>
          <a:p>
            <a:pPr lvl="1"/>
            <a:r>
              <a:rPr lang="en-US" sz="1200" b="1" dirty="0"/>
              <a:t>True Negatives (TN): </a:t>
            </a:r>
            <a:r>
              <a:rPr lang="en-US" sz="1200" dirty="0"/>
              <a:t>12772; the model is extremely accurate at predicting non-failure cases.</a:t>
            </a:r>
          </a:p>
          <a:p>
            <a:pPr lvl="1"/>
            <a:r>
              <a:rPr lang="en-US" sz="1200" b="1" dirty="0"/>
              <a:t>False Positives (FP): </a:t>
            </a:r>
            <a:r>
              <a:rPr lang="en-US" sz="1200" dirty="0"/>
              <a:t>78; a small number of false alarms in failure predictions.</a:t>
            </a:r>
          </a:p>
          <a:p>
            <a:pPr lvl="1"/>
            <a:r>
              <a:rPr lang="en-US" sz="1200" b="1" dirty="0"/>
              <a:t>True Positives (TP): </a:t>
            </a:r>
            <a:r>
              <a:rPr lang="en-US" sz="1200" dirty="0"/>
              <a:t>322; limited success at identifying failures.</a:t>
            </a:r>
          </a:p>
          <a:p>
            <a:pPr lvl="1"/>
            <a:r>
              <a:rPr lang="en-US" sz="1200" b="1" dirty="0"/>
              <a:t>False Negatives (FN): </a:t>
            </a:r>
            <a:r>
              <a:rPr lang="en-US" sz="1200" dirty="0"/>
              <a:t>1751; a significant number of failures went undetected.</a:t>
            </a:r>
          </a:p>
          <a:p>
            <a:endParaRPr lang="en-US" sz="1200" dirty="0"/>
          </a:p>
          <a:p>
            <a:r>
              <a:rPr lang="en-US" sz="1200" b="1" dirty="0"/>
              <a:t>AUC-ROC: </a:t>
            </a:r>
            <a:r>
              <a:rPr lang="en-US" sz="1200" dirty="0"/>
              <a:t>0.5746, indicating </a:t>
            </a:r>
            <a:r>
              <a:rPr lang="en-US" sz="1200" b="1" dirty="0">
                <a:solidFill>
                  <a:schemeClr val="accent2">
                    <a:lumMod val="75000"/>
                  </a:schemeClr>
                </a:solidFill>
              </a:rPr>
              <a:t>moderate performance with limited ability to differentiate between the classes.</a:t>
            </a:r>
            <a:endParaRPr lang="en-US" sz="1200" b="1"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8020404" y="2465188"/>
            <a:ext cx="3568673" cy="1859378"/>
          </a:xfrm>
          <a:prstGeom prst="rect">
            <a:avLst/>
          </a:prstGeom>
          <a:effectLst>
            <a:outerShdw blurRad="50800" dist="50800" dir="5400000" algn="ctr" rotWithShape="0">
              <a:srgbClr val="000000">
                <a:alpha val="32000"/>
              </a:srgbClr>
            </a:outerShdw>
          </a:effectLst>
        </p:spPr>
      </p:pic>
    </p:spTree>
    <p:extLst>
      <p:ext uri="{BB962C8B-B14F-4D97-AF65-F5344CB8AC3E}">
        <p14:creationId xmlns:p14="http://schemas.microsoft.com/office/powerpoint/2010/main" val="900596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8571-AC64-B7AB-C268-3993B86D1F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85C2A7-3E8E-16F3-783D-83A4F149635D}"/>
              </a:ext>
            </a:extLst>
          </p:cNvPr>
          <p:cNvSpPr>
            <a:spLocks noGrp="1"/>
          </p:cNvSpPr>
          <p:nvPr>
            <p:ph idx="1"/>
          </p:nvPr>
        </p:nvSpPr>
        <p:spPr>
          <a:xfrm>
            <a:off x="838200" y="1825625"/>
            <a:ext cx="8684491" cy="4351338"/>
          </a:xfrm>
        </p:spPr>
        <p:txBody>
          <a:bodyPr>
            <a:normAutofit lnSpcReduction="10000"/>
          </a:bodyPr>
          <a:lstStyle/>
          <a:p>
            <a:pPr marL="0" indent="0">
              <a:buNone/>
            </a:pPr>
            <a:r>
              <a:rPr lang="en-US" sz="1800" b="1" dirty="0" smtClean="0"/>
              <a:t>Opportunities </a:t>
            </a:r>
            <a:r>
              <a:rPr lang="en-US" sz="1800" b="1" dirty="0"/>
              <a:t>for Improvement:</a:t>
            </a:r>
            <a:endParaRPr lang="en-US" sz="1800" dirty="0"/>
          </a:p>
          <a:p>
            <a:r>
              <a:rPr lang="en-US" sz="1800" dirty="0"/>
              <a:t>Advanced resampling methods and anomaly detection algorithms could be explored to further enhance the model's sensitivity to failure patterns.</a:t>
            </a:r>
          </a:p>
          <a:p>
            <a:r>
              <a:rPr lang="en-US" sz="1800" dirty="0"/>
              <a:t>Temporal features capturing trends over time, such as the rate of change in SMART attributes, could be developed to provide a more dynamic prediction model.</a:t>
            </a:r>
          </a:p>
          <a:p>
            <a:r>
              <a:rPr lang="en-US" sz="1800" b="1" dirty="0"/>
              <a:t>Unimplemented Ideas:</a:t>
            </a:r>
            <a:endParaRPr lang="en-US" sz="1800" dirty="0"/>
          </a:p>
          <a:p>
            <a:r>
              <a:rPr lang="en-US" sz="1800" dirty="0"/>
              <a:t>Due to time constraints, we did not deploy deep learning architectures, which could potentially uncover deeper insights from the complex relationships within the data.</a:t>
            </a:r>
          </a:p>
          <a:p>
            <a:r>
              <a:rPr lang="en-US" sz="1800" b="1" dirty="0" smtClean="0"/>
              <a:t>Final </a:t>
            </a:r>
            <a:r>
              <a:rPr lang="en-US" sz="1800" b="1" dirty="0"/>
              <a:t>Thoughts:</a:t>
            </a:r>
            <a:endParaRPr lang="en-US" sz="1800" dirty="0"/>
          </a:p>
          <a:p>
            <a:r>
              <a:rPr lang="en-US" sz="1800" dirty="0"/>
              <a:t>Our ensemble-based models have demonstrated a promising capability in predicting HDD failures. These insights pave the way for more reliable data storage </a:t>
            </a:r>
            <a:r>
              <a:rPr lang="en-US" sz="1800" dirty="0" smtClean="0"/>
              <a:t>solutions.</a:t>
            </a:r>
            <a:endParaRPr lang="en-US" sz="1800" dirty="0"/>
          </a:p>
        </p:txBody>
      </p:sp>
    </p:spTree>
    <p:extLst>
      <p:ext uri="{BB962C8B-B14F-4D97-AF65-F5344CB8AC3E}">
        <p14:creationId xmlns:p14="http://schemas.microsoft.com/office/powerpoint/2010/main" val="2484536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838200" y="1825625"/>
            <a:ext cx="6814351" cy="4351338"/>
          </a:xfrm>
        </p:spPr>
        <p:txBody>
          <a:bodyPr>
            <a:normAutofit/>
          </a:bodyPr>
          <a:lstStyle/>
          <a:p>
            <a:pPr marL="0" indent="0">
              <a:buNone/>
            </a:pPr>
            <a:r>
              <a:rPr lang="en-US" sz="2200" dirty="0" smtClean="0">
                <a:solidFill>
                  <a:schemeClr val="bg2">
                    <a:lumMod val="25000"/>
                  </a:schemeClr>
                </a:solidFill>
              </a:rPr>
              <a:t>The </a:t>
            </a:r>
            <a:r>
              <a:rPr lang="en-US" sz="2200" dirty="0">
                <a:solidFill>
                  <a:schemeClr val="bg2">
                    <a:lumMod val="25000"/>
                  </a:schemeClr>
                </a:solidFill>
              </a:rPr>
              <a:t>core </a:t>
            </a:r>
            <a:r>
              <a:rPr lang="en-US" sz="2200" dirty="0" smtClean="0">
                <a:solidFill>
                  <a:schemeClr val="bg2">
                    <a:lumMod val="25000"/>
                  </a:schemeClr>
                </a:solidFill>
              </a:rPr>
              <a:t>challenge was </a:t>
            </a:r>
            <a:r>
              <a:rPr lang="en-US" sz="2200" b="1" dirty="0">
                <a:solidFill>
                  <a:schemeClr val="bg2">
                    <a:lumMod val="25000"/>
                  </a:schemeClr>
                </a:solidFill>
              </a:rPr>
              <a:t>predicting the likelihood of hard disk drive (HDD) failure within a specific time frame.</a:t>
            </a:r>
            <a:r>
              <a:rPr lang="en-US" sz="2200" dirty="0">
                <a:solidFill>
                  <a:schemeClr val="bg2">
                    <a:lumMod val="25000"/>
                  </a:schemeClr>
                </a:solidFill>
              </a:rPr>
              <a:t> By addressing this, we can proactively maintain or replace at-risk HDDs, minimizing downtime and data loss. This predictive approach is invaluable for businesses that rely on data centers, cloud storage services, or any sector where data integrity and availability are </a:t>
            </a:r>
            <a:r>
              <a:rPr lang="en-US" sz="2200" dirty="0" smtClean="0">
                <a:solidFill>
                  <a:schemeClr val="bg2">
                    <a:lumMod val="25000"/>
                  </a:schemeClr>
                </a:solidFill>
              </a:rPr>
              <a:t>critical</a:t>
            </a:r>
            <a:r>
              <a:rPr lang="en-US" sz="2200" dirty="0">
                <a:solidFill>
                  <a:schemeClr val="bg2">
                    <a:lumMod val="25000"/>
                  </a:schemeClr>
                </a:solidFill>
              </a:rPr>
              <a:t/>
            </a:r>
            <a:br>
              <a:rPr lang="en-US" sz="2200" dirty="0">
                <a:solidFill>
                  <a:schemeClr val="bg2">
                    <a:lumMod val="25000"/>
                  </a:schemeClr>
                </a:solidFill>
              </a:rPr>
            </a:br>
            <a:endParaRPr lang="en-US" sz="2200" dirty="0">
              <a:solidFill>
                <a:schemeClr val="bg2">
                  <a:lumMod val="25000"/>
                </a:schemeClr>
              </a:solidFill>
            </a:endParaRPr>
          </a:p>
        </p:txBody>
      </p:sp>
    </p:spTree>
    <p:extLst>
      <p:ext uri="{BB962C8B-B14F-4D97-AF65-F5344CB8AC3E}">
        <p14:creationId xmlns:p14="http://schemas.microsoft.com/office/powerpoint/2010/main" val="374927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a:xfrm>
            <a:off x="838200" y="1825625"/>
            <a:ext cx="8092736" cy="4351338"/>
          </a:xfrm>
        </p:spPr>
        <p:txBody>
          <a:bodyPr/>
          <a:lstStyle/>
          <a:p>
            <a:pPr marL="0" indent="0">
              <a:buNone/>
            </a:pPr>
            <a:r>
              <a:rPr lang="en-US" sz="2200" b="1" dirty="0"/>
              <a:t>Attributes Used:</a:t>
            </a:r>
            <a:endParaRPr lang="en-US" sz="2200" dirty="0"/>
          </a:p>
          <a:p>
            <a:pPr marL="0" indent="0">
              <a:buNone/>
            </a:pPr>
            <a:r>
              <a:rPr lang="en-US" sz="2200" b="1" dirty="0" smtClean="0"/>
              <a:t>SMART</a:t>
            </a:r>
            <a:r>
              <a:rPr lang="en-US" sz="2200" dirty="0" smtClean="0"/>
              <a:t> </a:t>
            </a:r>
            <a:r>
              <a:rPr lang="en-US" sz="2200" dirty="0"/>
              <a:t>(Self-Monitoring, Analysis, and Reporting Technology) attributes from HDDs, which are indicative of drive health and operational status</a:t>
            </a:r>
            <a:r>
              <a:rPr lang="en-US" sz="2200" dirty="0" smtClean="0"/>
              <a:t>.</a:t>
            </a:r>
          </a:p>
          <a:p>
            <a:pPr marL="0" indent="0">
              <a:buNone/>
            </a:pPr>
            <a:endParaRPr lang="en-US" sz="2200" dirty="0"/>
          </a:p>
          <a:p>
            <a:pPr marL="0" indent="0">
              <a:buNone/>
            </a:pPr>
            <a:r>
              <a:rPr lang="en-US" sz="2200" b="1" dirty="0"/>
              <a:t>Attributes Understanding:</a:t>
            </a:r>
            <a:endParaRPr lang="en-US" sz="2200" dirty="0"/>
          </a:p>
          <a:p>
            <a:pPr marL="0" indent="0">
              <a:buNone/>
            </a:pPr>
            <a:r>
              <a:rPr lang="en-US" sz="2200" dirty="0"/>
              <a:t>We focused on attributes with direct implications on HDD reliability, avoiding columns with all-null values or irrelevant information to the failure prediction.</a:t>
            </a:r>
          </a:p>
          <a:p>
            <a:endParaRPr lang="en-US" dirty="0"/>
          </a:p>
        </p:txBody>
      </p:sp>
    </p:spTree>
    <p:extLst>
      <p:ext uri="{BB962C8B-B14F-4D97-AF65-F5344CB8AC3E}">
        <p14:creationId xmlns:p14="http://schemas.microsoft.com/office/powerpoint/2010/main" val="270491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a:xfrm>
            <a:off x="838200" y="1825625"/>
            <a:ext cx="8092736" cy="4351338"/>
          </a:xfrm>
        </p:spPr>
        <p:txBody>
          <a:bodyPr>
            <a:noAutofit/>
          </a:bodyPr>
          <a:lstStyle/>
          <a:p>
            <a:r>
              <a:rPr lang="en-US" sz="2200" b="1" dirty="0"/>
              <a:t>Data Challenges:</a:t>
            </a:r>
            <a:endParaRPr lang="en-US" sz="2200" dirty="0"/>
          </a:p>
          <a:p>
            <a:pPr marL="0" indent="0">
              <a:buNone/>
            </a:pPr>
            <a:r>
              <a:rPr lang="en-US" sz="2200" dirty="0" smtClean="0"/>
              <a:t>- Cleaning </a:t>
            </a:r>
            <a:r>
              <a:rPr lang="en-US" sz="2200" dirty="0"/>
              <a:t>involved removing all-null columns and rows with insufficient </a:t>
            </a:r>
            <a:r>
              <a:rPr lang="en-US" sz="2200" dirty="0" smtClean="0"/>
              <a:t>data.</a:t>
            </a:r>
          </a:p>
          <a:p>
            <a:pPr marL="0" indent="0">
              <a:buNone/>
            </a:pPr>
            <a:r>
              <a:rPr lang="en-US" sz="2200" dirty="0" smtClean="0"/>
              <a:t>- Pre-Processing </a:t>
            </a:r>
            <a:r>
              <a:rPr lang="en-US" sz="2200" dirty="0"/>
              <a:t>entailed selecting HDDs that have failed and calculating their Remaining Useful Life (RUL).</a:t>
            </a:r>
          </a:p>
          <a:p>
            <a:pPr marL="0" indent="0">
              <a:buNone/>
            </a:pPr>
            <a:r>
              <a:rPr lang="en-US" sz="2200" dirty="0" smtClean="0"/>
              <a:t>- Handling </a:t>
            </a:r>
            <a:r>
              <a:rPr lang="en-US" sz="2200" dirty="0"/>
              <a:t>Imbalanced Data: We faced an imbalance with a smaller proportion of failed drives, which is typical in failure prediction problems.</a:t>
            </a:r>
          </a:p>
          <a:p>
            <a:pPr marL="0" indent="0">
              <a:buNone/>
            </a:pPr>
            <a:endParaRPr lang="en-US" sz="2200" dirty="0"/>
          </a:p>
          <a:p>
            <a:endParaRPr lang="en-US" sz="2200" dirty="0"/>
          </a:p>
        </p:txBody>
      </p:sp>
    </p:spTree>
    <p:extLst>
      <p:ext uri="{BB962C8B-B14F-4D97-AF65-F5344CB8AC3E}">
        <p14:creationId xmlns:p14="http://schemas.microsoft.com/office/powerpoint/2010/main" val="860172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a:xfrm>
            <a:off x="838200" y="1825625"/>
            <a:ext cx="8092736" cy="4351338"/>
          </a:xfrm>
        </p:spPr>
        <p:txBody>
          <a:bodyPr>
            <a:noAutofit/>
          </a:bodyPr>
          <a:lstStyle/>
          <a:p>
            <a:r>
              <a:rPr lang="en-US" sz="2000" b="1" dirty="0"/>
              <a:t>Data Challenges:</a:t>
            </a:r>
            <a:endParaRPr lang="en-US" sz="2000" dirty="0"/>
          </a:p>
          <a:p>
            <a:pPr marL="0" indent="0">
              <a:buNone/>
            </a:pPr>
            <a:r>
              <a:rPr lang="en-US" sz="2000" dirty="0" smtClean="0"/>
              <a:t>- Cleaning </a:t>
            </a:r>
            <a:r>
              <a:rPr lang="en-US" sz="2000" dirty="0"/>
              <a:t>involved removing all-null columns and rows with insufficient </a:t>
            </a:r>
            <a:r>
              <a:rPr lang="en-US" sz="2000" dirty="0" smtClean="0"/>
              <a:t>data.</a:t>
            </a:r>
          </a:p>
          <a:p>
            <a:pPr marL="0" indent="0">
              <a:buNone/>
            </a:pPr>
            <a:r>
              <a:rPr lang="en-US" sz="2000" dirty="0" smtClean="0"/>
              <a:t>- Pre-Processing </a:t>
            </a:r>
            <a:r>
              <a:rPr lang="en-US" sz="2000" dirty="0"/>
              <a:t>entailed selecting HDDs that have failed and calculating their Remaining Useful Life (RUL).</a:t>
            </a:r>
          </a:p>
          <a:p>
            <a:pPr marL="0" indent="0">
              <a:buNone/>
            </a:pPr>
            <a:r>
              <a:rPr lang="en-US" sz="2000" dirty="0" smtClean="0"/>
              <a:t>- Handling </a:t>
            </a:r>
            <a:r>
              <a:rPr lang="en-US" sz="2000" dirty="0"/>
              <a:t>Imbalanced Data: We faced an imbalance with a smaller proportion of failed drives, which is typical in failure prediction problems.</a:t>
            </a:r>
          </a:p>
          <a:p>
            <a:pPr marL="0" indent="0">
              <a:buNone/>
            </a:pPr>
            <a:endParaRPr lang="en-US" sz="1600" dirty="0"/>
          </a:p>
          <a:p>
            <a:endParaRPr lang="en-US" sz="1600" dirty="0"/>
          </a:p>
        </p:txBody>
      </p:sp>
    </p:spTree>
    <p:extLst>
      <p:ext uri="{BB962C8B-B14F-4D97-AF65-F5344CB8AC3E}">
        <p14:creationId xmlns:p14="http://schemas.microsoft.com/office/powerpoint/2010/main" val="2544133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a:xfrm>
            <a:off x="838200" y="1825625"/>
            <a:ext cx="8092736" cy="4351338"/>
          </a:xfrm>
        </p:spPr>
        <p:txBody>
          <a:bodyPr>
            <a:noAutofit/>
          </a:bodyPr>
          <a:lstStyle/>
          <a:p>
            <a:r>
              <a:rPr lang="en-US" sz="2000" b="1" dirty="0"/>
              <a:t>Data Insights:</a:t>
            </a:r>
            <a:endParaRPr lang="en-US" sz="2000" dirty="0"/>
          </a:p>
          <a:p>
            <a:pPr>
              <a:buFontTx/>
              <a:buChar char="-"/>
            </a:pPr>
            <a:r>
              <a:rPr lang="en-US" sz="2000" dirty="0" smtClean="0"/>
              <a:t>Analyzing </a:t>
            </a:r>
            <a:r>
              <a:rPr lang="en-US" sz="2000" dirty="0"/>
              <a:t>SMART attributes revealed certain indicators that are more predictive of failure, such as re-allocated sectors and read error rates</a:t>
            </a:r>
            <a:r>
              <a:rPr lang="en-US" sz="2000" dirty="0" smtClean="0"/>
              <a:t>.</a:t>
            </a:r>
          </a:p>
          <a:p>
            <a:pPr>
              <a:buFontTx/>
              <a:buChar char="-"/>
            </a:pPr>
            <a:endParaRPr lang="en-US" sz="2000" dirty="0"/>
          </a:p>
          <a:p>
            <a:pPr>
              <a:buFontTx/>
              <a:buChar char="-"/>
            </a:pPr>
            <a:endParaRPr lang="en-US" sz="2000" dirty="0"/>
          </a:p>
          <a:p>
            <a:r>
              <a:rPr lang="en-US" sz="2000" b="1" dirty="0"/>
              <a:t>Train Validation Test Splits:</a:t>
            </a:r>
            <a:endParaRPr lang="en-US" sz="2000" dirty="0"/>
          </a:p>
          <a:p>
            <a:pPr marL="0" indent="0">
              <a:buNone/>
            </a:pPr>
            <a:r>
              <a:rPr lang="en-US" sz="2000" dirty="0" smtClean="0"/>
              <a:t>- The </a:t>
            </a:r>
            <a:r>
              <a:rPr lang="en-US" sz="2000" dirty="0"/>
              <a:t>dataset was split into 80% training and 20% test sets to validate the performance of the predictive models.</a:t>
            </a:r>
          </a:p>
        </p:txBody>
      </p:sp>
    </p:spTree>
    <p:extLst>
      <p:ext uri="{BB962C8B-B14F-4D97-AF65-F5344CB8AC3E}">
        <p14:creationId xmlns:p14="http://schemas.microsoft.com/office/powerpoint/2010/main" val="1625756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0901-8FB3-A011-4846-CC9FF179F29B}"/>
              </a:ext>
            </a:extLst>
          </p:cNvPr>
          <p:cNvSpPr>
            <a:spLocks noGrp="1"/>
          </p:cNvSpPr>
          <p:nvPr>
            <p:ph type="title"/>
          </p:nvPr>
        </p:nvSpPr>
        <p:spPr/>
        <p:txBody>
          <a:bodyPr/>
          <a:lstStyle/>
          <a:p>
            <a:r>
              <a:rPr lang="en-US" dirty="0"/>
              <a:t>Feature Engineering </a:t>
            </a:r>
          </a:p>
        </p:txBody>
      </p:sp>
      <p:sp>
        <p:nvSpPr>
          <p:cNvPr id="3" name="Content Placeholder 2">
            <a:extLst>
              <a:ext uri="{FF2B5EF4-FFF2-40B4-BE49-F238E27FC236}">
                <a16:creationId xmlns:a16="http://schemas.microsoft.com/office/drawing/2014/main" id="{B9948A16-544A-1843-A64A-775E7016A5AF}"/>
              </a:ext>
            </a:extLst>
          </p:cNvPr>
          <p:cNvSpPr>
            <a:spLocks noGrp="1"/>
          </p:cNvSpPr>
          <p:nvPr>
            <p:ph idx="1"/>
          </p:nvPr>
        </p:nvSpPr>
        <p:spPr>
          <a:xfrm>
            <a:off x="838200" y="1825625"/>
            <a:ext cx="7826406" cy="4351338"/>
          </a:xfrm>
        </p:spPr>
        <p:txBody>
          <a:bodyPr>
            <a:normAutofit/>
          </a:bodyPr>
          <a:lstStyle/>
          <a:p>
            <a:pPr marL="0" indent="0">
              <a:buNone/>
            </a:pPr>
            <a:r>
              <a:rPr lang="en-US" sz="1800" dirty="0"/>
              <a:t>In addition to the SMART attributes, we developed additional features to enhance the model's predictive accuracy:</a:t>
            </a:r>
          </a:p>
          <a:p>
            <a:r>
              <a:rPr lang="en-US" sz="1800" b="1" dirty="0"/>
              <a:t>Remaining Useful Life (RUL):</a:t>
            </a:r>
            <a:r>
              <a:rPr lang="en-US" sz="1800" dirty="0"/>
              <a:t> A calculated feature representing the number of days until the HDD is expected to fail, which provides a time-sensitive target for our predictions.</a:t>
            </a:r>
          </a:p>
          <a:p>
            <a:r>
              <a:rPr lang="en-US" sz="1800" b="1" dirty="0"/>
              <a:t>Binary Failure Indicator:</a:t>
            </a:r>
            <a:r>
              <a:rPr lang="en-US" sz="1800" dirty="0"/>
              <a:t> We created a binary label indicating whether an HDD is expected to fail within a 15-day prediction window. This transforms the problem into a binary classification task, simplifying the model's output for practical use</a:t>
            </a:r>
          </a:p>
          <a:p>
            <a:pPr marL="0" indent="0">
              <a:buNone/>
            </a:pPr>
            <a:endParaRPr lang="en-US" sz="1800" dirty="0"/>
          </a:p>
        </p:txBody>
      </p:sp>
    </p:spTree>
    <p:extLst>
      <p:ext uri="{BB962C8B-B14F-4D97-AF65-F5344CB8AC3E}">
        <p14:creationId xmlns:p14="http://schemas.microsoft.com/office/powerpoint/2010/main" val="373204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F8B0-8ADA-3F75-61B4-1879E6099E2D}"/>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95E10A6D-4410-DB4A-9548-97DD5357A4F7}"/>
              </a:ext>
            </a:extLst>
          </p:cNvPr>
          <p:cNvSpPr>
            <a:spLocks noGrp="1"/>
          </p:cNvSpPr>
          <p:nvPr>
            <p:ph idx="1"/>
          </p:nvPr>
        </p:nvSpPr>
        <p:spPr>
          <a:xfrm>
            <a:off x="749424" y="1816747"/>
            <a:ext cx="7604463" cy="4351338"/>
          </a:xfrm>
        </p:spPr>
        <p:txBody>
          <a:bodyPr>
            <a:normAutofit/>
          </a:bodyPr>
          <a:lstStyle/>
          <a:p>
            <a:r>
              <a:rPr lang="en-US" sz="1800" b="1" dirty="0"/>
              <a:t>Model Selection:</a:t>
            </a:r>
            <a:r>
              <a:rPr lang="en-US" sz="1800" dirty="0"/>
              <a:t> </a:t>
            </a:r>
            <a:r>
              <a:rPr lang="en-US" sz="1800" dirty="0" smtClean="0"/>
              <a:t>Random Forest </a:t>
            </a:r>
            <a:r>
              <a:rPr lang="en-US" sz="1800" dirty="0"/>
              <a:t>and </a:t>
            </a:r>
            <a:r>
              <a:rPr lang="en-US" sz="1800" dirty="0" smtClean="0"/>
              <a:t>Gradient Boosting </a:t>
            </a:r>
            <a:r>
              <a:rPr lang="en-US" sz="1800" dirty="0"/>
              <a:t>classifiers.</a:t>
            </a:r>
          </a:p>
          <a:p>
            <a:r>
              <a:rPr lang="en-US" sz="1800" b="1" dirty="0"/>
              <a:t>Rationale:</a:t>
            </a:r>
            <a:r>
              <a:rPr lang="en-US" sz="1800" dirty="0"/>
              <a:t> These models handle the nonlinear relationships and are robust to unbalanced datasets typical in failure prediction.</a:t>
            </a:r>
          </a:p>
          <a:p>
            <a:r>
              <a:rPr lang="en-US" sz="1800" b="1" dirty="0"/>
              <a:t>Explored Alternatives:</a:t>
            </a:r>
            <a:r>
              <a:rPr lang="en-US" sz="1800" dirty="0"/>
              <a:t> Considered SVM and logistic regression but rejected due to poor performance with imbalanced datasets.</a:t>
            </a:r>
          </a:p>
        </p:txBody>
      </p:sp>
    </p:spTree>
    <p:extLst>
      <p:ext uri="{BB962C8B-B14F-4D97-AF65-F5344CB8AC3E}">
        <p14:creationId xmlns:p14="http://schemas.microsoft.com/office/powerpoint/2010/main" val="601284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F8B0-8ADA-3F75-61B4-1879E6099E2D}"/>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95E10A6D-4410-DB4A-9548-97DD5357A4F7}"/>
              </a:ext>
            </a:extLst>
          </p:cNvPr>
          <p:cNvSpPr>
            <a:spLocks noGrp="1"/>
          </p:cNvSpPr>
          <p:nvPr>
            <p:ph idx="1"/>
          </p:nvPr>
        </p:nvSpPr>
        <p:spPr>
          <a:xfrm>
            <a:off x="749424" y="1816747"/>
            <a:ext cx="11174721" cy="2071762"/>
          </a:xfrm>
        </p:spPr>
        <p:txBody>
          <a:bodyPr>
            <a:normAutofit fontScale="92500" lnSpcReduction="10000"/>
          </a:bodyPr>
          <a:lstStyle/>
          <a:p>
            <a:pPr marL="0" indent="0">
              <a:buNone/>
            </a:pPr>
            <a:r>
              <a:rPr lang="en-US" sz="1800" b="1" dirty="0" smtClean="0"/>
              <a:t>Accuracy </a:t>
            </a:r>
            <a:r>
              <a:rPr lang="en-US" sz="1800" b="1" dirty="0"/>
              <a:t>Definition:</a:t>
            </a:r>
            <a:r>
              <a:rPr lang="en-US" sz="1800" dirty="0"/>
              <a:t> The ability of the model to correctly predict imminent hard drive failures.</a:t>
            </a:r>
          </a:p>
          <a:p>
            <a:r>
              <a:rPr lang="en-US" sz="1800" b="1" dirty="0"/>
              <a:t>Forecast Window:</a:t>
            </a:r>
            <a:r>
              <a:rPr lang="en-US" sz="1800" dirty="0"/>
              <a:t> 15 days before failure.</a:t>
            </a:r>
          </a:p>
          <a:p>
            <a:r>
              <a:rPr lang="en-US" sz="1800" b="1" dirty="0"/>
              <a:t>Metrics:</a:t>
            </a:r>
            <a:endParaRPr lang="en-US" sz="1800" dirty="0"/>
          </a:p>
          <a:p>
            <a:pPr lvl="1"/>
            <a:r>
              <a:rPr lang="en-US" sz="1800" dirty="0" smtClean="0"/>
              <a:t>Random Forest </a:t>
            </a:r>
            <a:r>
              <a:rPr lang="en-US" sz="1800" dirty="0"/>
              <a:t>(2013 Data) AUC-ROC: </a:t>
            </a:r>
            <a:r>
              <a:rPr lang="en-US" sz="1800" dirty="0" smtClean="0"/>
              <a:t>0.84</a:t>
            </a:r>
            <a:endParaRPr lang="en-US" sz="1800" dirty="0"/>
          </a:p>
          <a:p>
            <a:pPr lvl="1"/>
            <a:r>
              <a:rPr lang="en-US" sz="1800" dirty="0" smtClean="0"/>
              <a:t>Random Forest </a:t>
            </a:r>
            <a:r>
              <a:rPr lang="en-US" sz="1800" dirty="0"/>
              <a:t>(2017 Data) AUC-ROC: 0.97</a:t>
            </a:r>
          </a:p>
          <a:p>
            <a:pPr lvl="1"/>
            <a:r>
              <a:rPr lang="en-US" sz="1800" dirty="0" smtClean="0"/>
              <a:t>Gradient Boosting </a:t>
            </a:r>
            <a:r>
              <a:rPr lang="en-US" sz="1800" dirty="0"/>
              <a:t>(2013 Data) AUC-ROC: 0.57</a:t>
            </a:r>
          </a:p>
        </p:txBody>
      </p:sp>
      <p:pic>
        <p:nvPicPr>
          <p:cNvPr id="4" name="Picture 3"/>
          <p:cNvPicPr>
            <a:picLocks noChangeAspect="1"/>
          </p:cNvPicPr>
          <p:nvPr/>
        </p:nvPicPr>
        <p:blipFill>
          <a:blip r:embed="rId2"/>
          <a:stretch>
            <a:fillRect/>
          </a:stretch>
        </p:blipFill>
        <p:spPr>
          <a:xfrm>
            <a:off x="416981" y="4226332"/>
            <a:ext cx="3487260" cy="1832721"/>
          </a:xfrm>
          <a:prstGeom prst="rect">
            <a:avLst/>
          </a:prstGeom>
          <a:effectLst>
            <a:outerShdw blurRad="50800" dist="50800" dir="5400000" algn="ctr" rotWithShape="0">
              <a:srgbClr val="000000">
                <a:alpha val="37000"/>
              </a:srgbClr>
            </a:outerShdw>
          </a:effectLst>
        </p:spPr>
      </p:pic>
      <p:sp>
        <p:nvSpPr>
          <p:cNvPr id="5" name="TextBox 4"/>
          <p:cNvSpPr txBox="1"/>
          <p:nvPr/>
        </p:nvSpPr>
        <p:spPr>
          <a:xfrm>
            <a:off x="4794312" y="6381309"/>
            <a:ext cx="2603376" cy="276999"/>
          </a:xfrm>
          <a:prstGeom prst="rect">
            <a:avLst/>
          </a:prstGeom>
          <a:noFill/>
        </p:spPr>
        <p:txBody>
          <a:bodyPr wrap="square" rtlCol="0">
            <a:spAutoFit/>
          </a:bodyPr>
          <a:lstStyle/>
          <a:p>
            <a:r>
              <a:rPr lang="en-US" sz="1200" dirty="0" smtClean="0"/>
              <a:t>Random forest (2017 Data)</a:t>
            </a:r>
            <a:endParaRPr lang="en-US" sz="1200" dirty="0"/>
          </a:p>
        </p:txBody>
      </p:sp>
      <p:pic>
        <p:nvPicPr>
          <p:cNvPr id="6" name="Picture 5"/>
          <p:cNvPicPr>
            <a:picLocks noChangeAspect="1"/>
          </p:cNvPicPr>
          <p:nvPr/>
        </p:nvPicPr>
        <p:blipFill>
          <a:blip r:embed="rId3"/>
          <a:stretch>
            <a:fillRect/>
          </a:stretch>
        </p:blipFill>
        <p:spPr>
          <a:xfrm>
            <a:off x="4418223" y="4199675"/>
            <a:ext cx="3568673" cy="1859378"/>
          </a:xfrm>
          <a:prstGeom prst="rect">
            <a:avLst/>
          </a:prstGeom>
          <a:effectLst>
            <a:outerShdw blurRad="50800" dist="50800" dir="5400000" algn="ctr" rotWithShape="0">
              <a:srgbClr val="000000">
                <a:alpha val="32000"/>
              </a:srgbClr>
            </a:outerShdw>
          </a:effectLst>
        </p:spPr>
      </p:pic>
      <p:pic>
        <p:nvPicPr>
          <p:cNvPr id="7" name="Picture 6"/>
          <p:cNvPicPr>
            <a:picLocks noChangeAspect="1"/>
          </p:cNvPicPr>
          <p:nvPr/>
        </p:nvPicPr>
        <p:blipFill>
          <a:blip r:embed="rId4"/>
          <a:stretch>
            <a:fillRect/>
          </a:stretch>
        </p:blipFill>
        <p:spPr>
          <a:xfrm>
            <a:off x="8558663" y="4199676"/>
            <a:ext cx="3185264" cy="1859378"/>
          </a:xfrm>
          <a:prstGeom prst="rect">
            <a:avLst/>
          </a:prstGeom>
          <a:effectLst>
            <a:outerShdw blurRad="50800" dist="50800" dir="5400000" algn="ctr" rotWithShape="0">
              <a:srgbClr val="000000">
                <a:alpha val="33000"/>
              </a:srgbClr>
            </a:outerShdw>
          </a:effectLst>
        </p:spPr>
      </p:pic>
      <p:sp>
        <p:nvSpPr>
          <p:cNvPr id="8" name="TextBox 7"/>
          <p:cNvSpPr txBox="1"/>
          <p:nvPr/>
        </p:nvSpPr>
        <p:spPr>
          <a:xfrm>
            <a:off x="1115055" y="6381309"/>
            <a:ext cx="2603376" cy="276999"/>
          </a:xfrm>
          <a:prstGeom prst="rect">
            <a:avLst/>
          </a:prstGeom>
          <a:noFill/>
        </p:spPr>
        <p:txBody>
          <a:bodyPr wrap="square" rtlCol="0">
            <a:spAutoFit/>
          </a:bodyPr>
          <a:lstStyle/>
          <a:p>
            <a:r>
              <a:rPr lang="en-US" sz="1200" dirty="0" smtClean="0"/>
              <a:t>Random forest (2013 Data)</a:t>
            </a:r>
            <a:endParaRPr lang="en-US" sz="1200" dirty="0"/>
          </a:p>
        </p:txBody>
      </p:sp>
      <p:sp>
        <p:nvSpPr>
          <p:cNvPr id="9" name="TextBox 8"/>
          <p:cNvSpPr txBox="1"/>
          <p:nvPr/>
        </p:nvSpPr>
        <p:spPr>
          <a:xfrm>
            <a:off x="8849607" y="6288975"/>
            <a:ext cx="2603376" cy="461665"/>
          </a:xfrm>
          <a:prstGeom prst="rect">
            <a:avLst/>
          </a:prstGeom>
          <a:noFill/>
        </p:spPr>
        <p:txBody>
          <a:bodyPr wrap="square" rtlCol="0">
            <a:spAutoFit/>
          </a:bodyPr>
          <a:lstStyle/>
          <a:p>
            <a:r>
              <a:rPr lang="en-US" sz="1200" dirty="0" smtClean="0"/>
              <a:t>Gradient Boosting(2013 Data)</a:t>
            </a:r>
            <a:endParaRPr lang="en-US" sz="1200" dirty="0"/>
          </a:p>
        </p:txBody>
      </p:sp>
    </p:spTree>
    <p:extLst>
      <p:ext uri="{BB962C8B-B14F-4D97-AF65-F5344CB8AC3E}">
        <p14:creationId xmlns:p14="http://schemas.microsoft.com/office/powerpoint/2010/main" val="507127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1102</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Walmart SCT Hackathon Round 2</vt:lpstr>
      <vt:lpstr>Problem Statement</vt:lpstr>
      <vt:lpstr>Data Processing</vt:lpstr>
      <vt:lpstr>Data Processing</vt:lpstr>
      <vt:lpstr>Data Processing</vt:lpstr>
      <vt:lpstr>Data Processing</vt:lpstr>
      <vt:lpstr>Feature Engineering </vt:lpstr>
      <vt:lpstr>Model Building</vt:lpstr>
      <vt:lpstr>Model Building</vt:lpstr>
      <vt:lpstr>Model Evaluation </vt:lpstr>
      <vt:lpstr>Model Evaluation </vt:lpstr>
      <vt:lpstr>Model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SCT Hackathon Round 2</dc:title>
  <dc:creator>Vudayagiri Kedarnath Reddy</dc:creator>
  <cp:lastModifiedBy>user</cp:lastModifiedBy>
  <cp:revision>11</cp:revision>
  <dcterms:created xsi:type="dcterms:W3CDTF">2024-03-31T05:14:08Z</dcterms:created>
  <dcterms:modified xsi:type="dcterms:W3CDTF">2024-04-03T13:35:56Z</dcterms:modified>
</cp:coreProperties>
</file>