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Space Mono"/>
      <p:bold r:id="rId23"/>
      <p:boldItalic r:id="rId24"/>
    </p:embeddedFont>
    <p:embeddedFont>
      <p:font typeface="Arimo"/>
      <p:regular r:id="rId25"/>
      <p:bold r:id="rId26"/>
      <p:italic r:id="rId27"/>
      <p:boldItalic r:id="rId28"/>
    </p:embeddedFont>
    <p:embeddedFont>
      <p:font typeface="Archivo Black"/>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SpaceMono-boldItalic.fntdata"/><Relationship Id="rId23" Type="http://schemas.openxmlformats.org/officeDocument/2006/relationships/font" Target="fonts/SpaceMon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Arimo-bold.fntdata"/><Relationship Id="rId25" Type="http://schemas.openxmlformats.org/officeDocument/2006/relationships/font" Target="fonts/Arimo-regular.fntdata"/><Relationship Id="rId28" Type="http://schemas.openxmlformats.org/officeDocument/2006/relationships/font" Target="fonts/Arimo-boldItalic.fntdata"/><Relationship Id="rId27" Type="http://schemas.openxmlformats.org/officeDocument/2006/relationships/font" Target="fonts/Arim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ArchivoBlack-regular.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7f0ca4158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d7f0ca4158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d7f0ca4158_2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gd7f0ca4158_2_3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d7f0ca4158_2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gd7f0ca4158_2_3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d7f0ca4158_2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gd7f0ca4158_2_3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d7f0ca4158_2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gd7f0ca4158_2_3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d7f0ca4158_2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gd7f0ca4158_2_3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d7f0ca4158_2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gd7f0ca4158_2_3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d7f0ca4158_2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gd7f0ca4158_2_4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7f0ca4158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d7f0ca4158_2_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7f0ca4158_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d7f0ca4158_2_10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7f0ca4158_2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d7f0ca4158_2_1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7f0ca4158_2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d7f0ca4158_2_1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d7f0ca4158_2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d7f0ca4158_2_19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d7f0ca4158_2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d7f0ca4158_2_2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d7f0ca4158_2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d7f0ca4158_2_2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d7f0ca4158_2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gd7f0ca4158_2_2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8" name="Google Shape;58;p1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9" name="Google Shape;59;p1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42900" y="1065213"/>
            <a:ext cx="3886200" cy="735012"/>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2" name="Google Shape;62;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63" name="Google Shape;63;p1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4" name="Google Shape;64;p1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5" name="Google Shape;65;p15"/>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8" name="Google Shape;68;p16"/>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69" name="Google Shape;69;p16"/>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0" name="Google Shape;70;p16"/>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1" name="Google Shape;71;p16"/>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361156" y="2203450"/>
            <a:ext cx="3886200" cy="681038"/>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4" name="Google Shape;74;p17"/>
          <p:cNvSpPr txBox="1"/>
          <p:nvPr>
            <p:ph idx="1" type="body"/>
          </p:nvPr>
        </p:nvSpPr>
        <p:spPr>
          <a:xfrm>
            <a:off x="361156" y="1453357"/>
            <a:ext cx="3886200" cy="750094"/>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75" name="Google Shape;75;p17"/>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6" name="Google Shape;76;p17"/>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7" name="Google Shape;77;p17"/>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0" name="Google Shape;80;p18"/>
          <p:cNvSpPr txBox="1"/>
          <p:nvPr>
            <p:ph idx="1" type="body"/>
          </p:nvPr>
        </p:nvSpPr>
        <p:spPr>
          <a:xfrm>
            <a:off x="2286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1" name="Google Shape;81;p18"/>
          <p:cNvSpPr txBox="1"/>
          <p:nvPr>
            <p:ph idx="2" type="body"/>
          </p:nvPr>
        </p:nvSpPr>
        <p:spPr>
          <a:xfrm>
            <a:off x="23241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2" name="Google Shape;82;p18"/>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3" name="Google Shape;83;p18"/>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4" name="Google Shape;84;p18"/>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7" name="Google Shape;87;p19"/>
          <p:cNvSpPr txBox="1"/>
          <p:nvPr>
            <p:ph idx="1" type="body"/>
          </p:nvPr>
        </p:nvSpPr>
        <p:spPr>
          <a:xfrm>
            <a:off x="228600" y="767556"/>
            <a:ext cx="2020094"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88" name="Google Shape;88;p19"/>
          <p:cNvSpPr txBox="1"/>
          <p:nvPr>
            <p:ph idx="2" type="body"/>
          </p:nvPr>
        </p:nvSpPr>
        <p:spPr>
          <a:xfrm>
            <a:off x="228600" y="1087438"/>
            <a:ext cx="2020094"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89" name="Google Shape;89;p19"/>
          <p:cNvSpPr txBox="1"/>
          <p:nvPr>
            <p:ph idx="3" type="body"/>
          </p:nvPr>
        </p:nvSpPr>
        <p:spPr>
          <a:xfrm>
            <a:off x="2322513" y="767556"/>
            <a:ext cx="2020887"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90" name="Google Shape;90;p19"/>
          <p:cNvSpPr txBox="1"/>
          <p:nvPr>
            <p:ph idx="4" type="body"/>
          </p:nvPr>
        </p:nvSpPr>
        <p:spPr>
          <a:xfrm>
            <a:off x="2322513" y="1087438"/>
            <a:ext cx="2020887"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91" name="Google Shape;91;p19"/>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2" name="Google Shape;92;p19"/>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3" name="Google Shape;93;p19"/>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6" name="Google Shape;96;p20"/>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7" name="Google Shape;97;p20"/>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8" name="Google Shape;98;p20"/>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228600" y="136525"/>
            <a:ext cx="1504157" cy="581025"/>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1" name="Google Shape;101;p21"/>
          <p:cNvSpPr txBox="1"/>
          <p:nvPr>
            <p:ph idx="1" type="body"/>
          </p:nvPr>
        </p:nvSpPr>
        <p:spPr>
          <a:xfrm>
            <a:off x="1787525" y="136525"/>
            <a:ext cx="2555875" cy="2926556"/>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102" name="Google Shape;102;p21"/>
          <p:cNvSpPr txBox="1"/>
          <p:nvPr>
            <p:ph idx="2" type="body"/>
          </p:nvPr>
        </p:nvSpPr>
        <p:spPr>
          <a:xfrm>
            <a:off x="228600" y="717550"/>
            <a:ext cx="1504157" cy="2345532"/>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03" name="Google Shape;103;p21"/>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4" name="Google Shape;104;p21"/>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5" name="Google Shape;105;p21"/>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896144" y="2400300"/>
            <a:ext cx="2743200" cy="283369"/>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8" name="Google Shape;108;p22"/>
          <p:cNvSpPr/>
          <p:nvPr>
            <p:ph idx="2" type="pic"/>
          </p:nvPr>
        </p:nvSpPr>
        <p:spPr>
          <a:xfrm>
            <a:off x="896144" y="306388"/>
            <a:ext cx="2743200" cy="2057400"/>
          </a:xfrm>
          <a:prstGeom prst="rect">
            <a:avLst/>
          </a:prstGeom>
          <a:noFill/>
          <a:ln>
            <a:noFill/>
          </a:ln>
        </p:spPr>
        <p:txBody>
          <a:bodyPr anchorCtr="0" anchor="t" bIns="22850" lIns="45725" spcFirstLastPara="1" rIns="45725" wrap="square" tIns="22850">
            <a:noAutofit/>
          </a:bodyPr>
          <a:lstStyle>
            <a:lvl1pPr lvl="0" marR="0" rtl="0" algn="l">
              <a:spcBef>
                <a:spcPts val="3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lvl="1" marR="0" rtl="0" algn="l">
              <a:spcBef>
                <a:spcPts val="3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lvl="2" marR="0" rtl="0" algn="l">
              <a:spcBef>
                <a:spcPts val="2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lvl="3"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lvl="4"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lvl="5"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lvl="6"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lvl="7"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lvl="8"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896144" y="2683669"/>
            <a:ext cx="2743200" cy="402431"/>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10" name="Google Shape;110;p22"/>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1" name="Google Shape;111;p22"/>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2" name="Google Shape;112;p22"/>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5" name="Google Shape;115;p23"/>
          <p:cNvSpPr txBox="1"/>
          <p:nvPr>
            <p:ph idx="1" type="body"/>
          </p:nvPr>
        </p:nvSpPr>
        <p:spPr>
          <a:xfrm rot="5400000">
            <a:off x="1154509" y="-125809"/>
            <a:ext cx="2262982"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16" name="Google Shape;116;p2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7" name="Google Shape;117;p2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8" name="Google Shape;118;p2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2366169" y="1085850"/>
            <a:ext cx="2925763"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1" name="Google Shape;121;p24"/>
          <p:cNvSpPr txBox="1"/>
          <p:nvPr>
            <p:ph idx="1" type="body"/>
          </p:nvPr>
        </p:nvSpPr>
        <p:spPr>
          <a:xfrm rot="5400000">
            <a:off x="270669" y="95250"/>
            <a:ext cx="2925763"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22" name="Google Shape;122;p2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3" name="Google Shape;123;p2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4" name="Google Shape;124;p2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2" name="Google Shape;52;p13"/>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2.jpg"/><Relationship Id="rId4" Type="http://schemas.openxmlformats.org/officeDocument/2006/relationships/image" Target="../media/image2.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9.jp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9.jpg"/><Relationship Id="rId4" Type="http://schemas.openxmlformats.org/officeDocument/2006/relationships/image" Target="../media/image3.png"/><Relationship Id="rId5" Type="http://schemas.openxmlformats.org/officeDocument/2006/relationships/image" Target="../media/image17.png"/><Relationship Id="rId6"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2.jp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9.jp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20" Type="http://schemas.openxmlformats.org/officeDocument/2006/relationships/image" Target="../media/image36.png"/><Relationship Id="rId22" Type="http://schemas.openxmlformats.org/officeDocument/2006/relationships/image" Target="../media/image31.png"/><Relationship Id="rId21" Type="http://schemas.openxmlformats.org/officeDocument/2006/relationships/image" Target="../media/image35.png"/><Relationship Id="rId24" Type="http://schemas.openxmlformats.org/officeDocument/2006/relationships/image" Target="../media/image33.png"/><Relationship Id="rId23" Type="http://schemas.openxmlformats.org/officeDocument/2006/relationships/image" Target="../media/image37.png"/><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18.png"/><Relationship Id="rId26" Type="http://schemas.openxmlformats.org/officeDocument/2006/relationships/image" Target="../media/image40.png"/><Relationship Id="rId25" Type="http://schemas.openxmlformats.org/officeDocument/2006/relationships/image" Target="../media/image43.png"/><Relationship Id="rId27" Type="http://schemas.openxmlformats.org/officeDocument/2006/relationships/image" Target="../media/image41.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9.png"/><Relationship Id="rId8" Type="http://schemas.openxmlformats.org/officeDocument/2006/relationships/image" Target="../media/image38.png"/><Relationship Id="rId11" Type="http://schemas.openxmlformats.org/officeDocument/2006/relationships/image" Target="../media/image28.png"/><Relationship Id="rId10" Type="http://schemas.openxmlformats.org/officeDocument/2006/relationships/image" Target="../media/image24.png"/><Relationship Id="rId13" Type="http://schemas.openxmlformats.org/officeDocument/2006/relationships/image" Target="../media/image23.png"/><Relationship Id="rId12" Type="http://schemas.openxmlformats.org/officeDocument/2006/relationships/image" Target="../media/image27.png"/><Relationship Id="rId15" Type="http://schemas.openxmlformats.org/officeDocument/2006/relationships/image" Target="../media/image32.png"/><Relationship Id="rId14" Type="http://schemas.openxmlformats.org/officeDocument/2006/relationships/image" Target="../media/image21.png"/><Relationship Id="rId17" Type="http://schemas.openxmlformats.org/officeDocument/2006/relationships/image" Target="../media/image19.png"/><Relationship Id="rId16" Type="http://schemas.openxmlformats.org/officeDocument/2006/relationships/image" Target="../media/image22.png"/><Relationship Id="rId19" Type="http://schemas.openxmlformats.org/officeDocument/2006/relationships/image" Target="../media/image30.png"/><Relationship Id="rId18"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4.jp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9.jp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 name="Shape 128"/>
        <p:cNvGrpSpPr/>
        <p:nvPr/>
      </p:nvGrpSpPr>
      <p:grpSpPr>
        <a:xfrm>
          <a:off x="0" y="0"/>
          <a:ext cx="0" cy="0"/>
          <a:chOff x="0" y="0"/>
          <a:chExt cx="0" cy="0"/>
        </a:xfrm>
      </p:grpSpPr>
      <p:pic>
        <p:nvPicPr>
          <p:cNvPr id="129" name="Google Shape;129;p25"/>
          <p:cNvPicPr preferRelativeResize="0"/>
          <p:nvPr/>
        </p:nvPicPr>
        <p:blipFill rotWithShape="1">
          <a:blip r:embed="rId4">
            <a:alphaModFix/>
          </a:blip>
          <a:srcRect b="0" l="0" r="0" t="0"/>
          <a:stretch/>
        </p:blipFill>
        <p:spPr>
          <a:xfrm>
            <a:off x="583635" y="3961365"/>
            <a:ext cx="497511" cy="279850"/>
          </a:xfrm>
          <a:prstGeom prst="rect">
            <a:avLst/>
          </a:prstGeom>
          <a:noFill/>
          <a:ln>
            <a:noFill/>
          </a:ln>
        </p:spPr>
      </p:pic>
      <p:sp>
        <p:nvSpPr>
          <p:cNvPr id="130" name="Google Shape;130;p25"/>
          <p:cNvSpPr/>
          <p:nvPr/>
        </p:nvSpPr>
        <p:spPr>
          <a:xfrm>
            <a:off x="4344714" y="622435"/>
            <a:ext cx="296572" cy="279850"/>
          </a:xfrm>
          <a:custGeom>
            <a:rect b="b" l="l" r="r" t="t"/>
            <a:pathLst>
              <a:path extrusionOk="0" h="515095" w="545872">
                <a:moveTo>
                  <a:pt x="0" y="0"/>
                </a:moveTo>
                <a:lnTo>
                  <a:pt x="545872" y="0"/>
                </a:lnTo>
                <a:lnTo>
                  <a:pt x="545872" y="515095"/>
                </a:lnTo>
                <a:lnTo>
                  <a:pt x="0" y="515095"/>
                </a:lnTo>
                <a:close/>
              </a:path>
            </a:pathLst>
          </a:custGeom>
          <a:solidFill>
            <a:srgbClr val="FFD034"/>
          </a:solidFill>
          <a:ln>
            <a:noFill/>
          </a:ln>
        </p:spPr>
      </p:sp>
      <p:sp>
        <p:nvSpPr>
          <p:cNvPr id="131" name="Google Shape;131;p25"/>
          <p:cNvSpPr/>
          <p:nvPr/>
        </p:nvSpPr>
        <p:spPr>
          <a:xfrm>
            <a:off x="583635" y="1595164"/>
            <a:ext cx="6695066" cy="2366202"/>
          </a:xfrm>
          <a:custGeom>
            <a:rect b="b" l="l" r="r" t="t"/>
            <a:pathLst>
              <a:path extrusionOk="0" h="4609976" w="13043731">
                <a:moveTo>
                  <a:pt x="0" y="0"/>
                </a:moveTo>
                <a:lnTo>
                  <a:pt x="13043731" y="0"/>
                </a:lnTo>
                <a:lnTo>
                  <a:pt x="13043731" y="4609976"/>
                </a:lnTo>
                <a:lnTo>
                  <a:pt x="0" y="4609976"/>
                </a:lnTo>
                <a:close/>
              </a:path>
            </a:pathLst>
          </a:custGeom>
          <a:solidFill>
            <a:srgbClr val="000000"/>
          </a:solidFill>
          <a:ln>
            <a:noFill/>
          </a:ln>
        </p:spPr>
      </p:sp>
      <p:pic>
        <p:nvPicPr>
          <p:cNvPr id="132" name="Google Shape;132;p25"/>
          <p:cNvPicPr preferRelativeResize="0"/>
          <p:nvPr/>
        </p:nvPicPr>
        <p:blipFill rotWithShape="1">
          <a:blip r:embed="rId5">
            <a:alphaModFix/>
          </a:blip>
          <a:srcRect b="0" l="0" r="0" t="0"/>
          <a:stretch/>
        </p:blipFill>
        <p:spPr>
          <a:xfrm>
            <a:off x="8180723" y="2219688"/>
            <a:ext cx="279850" cy="279850"/>
          </a:xfrm>
          <a:prstGeom prst="rect">
            <a:avLst/>
          </a:prstGeom>
          <a:noFill/>
          <a:ln>
            <a:noFill/>
          </a:ln>
        </p:spPr>
      </p:pic>
      <p:sp>
        <p:nvSpPr>
          <p:cNvPr id="133" name="Google Shape;133;p25"/>
          <p:cNvSpPr/>
          <p:nvPr/>
        </p:nvSpPr>
        <p:spPr>
          <a:xfrm>
            <a:off x="287064" y="902285"/>
            <a:ext cx="4057650" cy="692879"/>
          </a:xfrm>
          <a:custGeom>
            <a:rect b="b" l="l" r="r" t="t"/>
            <a:pathLst>
              <a:path extrusionOk="0" h="1349908" w="7905358">
                <a:moveTo>
                  <a:pt x="0" y="0"/>
                </a:moveTo>
                <a:lnTo>
                  <a:pt x="7905358" y="0"/>
                </a:lnTo>
                <a:lnTo>
                  <a:pt x="7905358" y="1349908"/>
                </a:lnTo>
                <a:lnTo>
                  <a:pt x="0" y="1349908"/>
                </a:lnTo>
                <a:close/>
              </a:path>
            </a:pathLst>
          </a:custGeom>
          <a:solidFill>
            <a:srgbClr val="FFD034"/>
          </a:solidFill>
          <a:ln>
            <a:noFill/>
          </a:ln>
        </p:spPr>
      </p:sp>
      <p:sp>
        <p:nvSpPr>
          <p:cNvPr id="134" name="Google Shape;134;p25"/>
          <p:cNvSpPr txBox="1"/>
          <p:nvPr/>
        </p:nvSpPr>
        <p:spPr>
          <a:xfrm>
            <a:off x="583635" y="1094080"/>
            <a:ext cx="3481200" cy="2463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lang="en" sz="1600">
                <a:latin typeface="Archivo Black"/>
                <a:ea typeface="Archivo Black"/>
                <a:cs typeface="Archivo Black"/>
                <a:sym typeface="Archivo Black"/>
              </a:rPr>
              <a:t>Xyz Company</a:t>
            </a:r>
            <a:endParaRPr sz="700"/>
          </a:p>
        </p:txBody>
      </p:sp>
      <p:sp>
        <p:nvSpPr>
          <p:cNvPr id="135" name="Google Shape;135;p25"/>
          <p:cNvSpPr/>
          <p:nvPr/>
        </p:nvSpPr>
        <p:spPr>
          <a:xfrm>
            <a:off x="1081146" y="4241215"/>
            <a:ext cx="296572" cy="279850"/>
          </a:xfrm>
          <a:custGeom>
            <a:rect b="b" l="l" r="r" t="t"/>
            <a:pathLst>
              <a:path extrusionOk="0" h="515095" w="545872">
                <a:moveTo>
                  <a:pt x="0" y="0"/>
                </a:moveTo>
                <a:lnTo>
                  <a:pt x="545872" y="0"/>
                </a:lnTo>
                <a:lnTo>
                  <a:pt x="545872" y="515095"/>
                </a:lnTo>
                <a:lnTo>
                  <a:pt x="0" y="515095"/>
                </a:lnTo>
                <a:close/>
              </a:path>
            </a:pathLst>
          </a:custGeom>
          <a:solidFill>
            <a:srgbClr val="000000"/>
          </a:solidFill>
          <a:ln>
            <a:noFill/>
          </a:ln>
        </p:spPr>
      </p:sp>
      <p:grpSp>
        <p:nvGrpSpPr>
          <p:cNvPr id="136" name="Google Shape;136;p25"/>
          <p:cNvGrpSpPr/>
          <p:nvPr/>
        </p:nvGrpSpPr>
        <p:grpSpPr>
          <a:xfrm>
            <a:off x="1045375" y="2017050"/>
            <a:ext cx="6233287" cy="1699816"/>
            <a:chOff x="-17" y="66652"/>
            <a:chExt cx="16622100" cy="4532842"/>
          </a:xfrm>
        </p:grpSpPr>
        <p:sp>
          <p:nvSpPr>
            <p:cNvPr id="137" name="Google Shape;137;p25"/>
            <p:cNvSpPr txBox="1"/>
            <p:nvPr/>
          </p:nvSpPr>
          <p:spPr>
            <a:xfrm>
              <a:off x="-17" y="66652"/>
              <a:ext cx="16622100" cy="3620400"/>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rPr b="0" i="0" lang="en" sz="4200" u="none" cap="none" strike="noStrike">
                  <a:solidFill>
                    <a:srgbClr val="FFFFFF"/>
                  </a:solidFill>
                  <a:latin typeface="Archivo Black"/>
                  <a:ea typeface="Archivo Black"/>
                  <a:cs typeface="Archivo Black"/>
                  <a:sym typeface="Archivo Black"/>
                </a:rPr>
                <a:t>Monthly or Quarterly Investor Update</a:t>
              </a:r>
              <a:endParaRPr sz="700"/>
            </a:p>
          </p:txBody>
        </p:sp>
        <p:sp>
          <p:nvSpPr>
            <p:cNvPr id="138" name="Google Shape;138;p25"/>
            <p:cNvSpPr txBox="1"/>
            <p:nvPr/>
          </p:nvSpPr>
          <p:spPr>
            <a:xfrm>
              <a:off x="0" y="3895394"/>
              <a:ext cx="15390900" cy="704100"/>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1" i="0" lang="en" sz="1600" u="none" cap="none" strike="noStrike">
                  <a:solidFill>
                    <a:srgbClr val="FFFFFF"/>
                  </a:solidFill>
                  <a:latin typeface="Space Mono"/>
                  <a:ea typeface="Space Mono"/>
                  <a:cs typeface="Space Mono"/>
                  <a:sym typeface="Space Mono"/>
                </a:rPr>
                <a:t>MONTH / QUARTER OF THE YEAR</a:t>
              </a:r>
              <a:endParaRPr sz="700"/>
            </a:p>
          </p:txBody>
        </p:sp>
      </p:grpSp>
      <p:sp>
        <p:nvSpPr>
          <p:cNvPr id="139" name="Google Shape;139;p25"/>
          <p:cNvSpPr/>
          <p:nvPr/>
        </p:nvSpPr>
        <p:spPr>
          <a:xfrm>
            <a:off x="8847428" y="3067659"/>
            <a:ext cx="296572" cy="279850"/>
          </a:xfrm>
          <a:custGeom>
            <a:rect b="b" l="l" r="r" t="t"/>
            <a:pathLst>
              <a:path extrusionOk="0" h="515095" w="545872">
                <a:moveTo>
                  <a:pt x="0" y="0"/>
                </a:moveTo>
                <a:lnTo>
                  <a:pt x="545872" y="0"/>
                </a:lnTo>
                <a:lnTo>
                  <a:pt x="545872" y="515095"/>
                </a:lnTo>
                <a:lnTo>
                  <a:pt x="0" y="515095"/>
                </a:lnTo>
                <a:close/>
              </a:path>
            </a:pathLst>
          </a:custGeom>
          <a:solidFill>
            <a:srgbClr val="000000"/>
          </a:solidFill>
          <a:ln>
            <a:noFill/>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3" name="Shape 373"/>
        <p:cNvGrpSpPr/>
        <p:nvPr/>
      </p:nvGrpSpPr>
      <p:grpSpPr>
        <a:xfrm>
          <a:off x="0" y="0"/>
          <a:ext cx="0" cy="0"/>
          <a:chOff x="0" y="0"/>
          <a:chExt cx="0" cy="0"/>
        </a:xfrm>
      </p:grpSpPr>
      <p:sp>
        <p:nvSpPr>
          <p:cNvPr id="374" name="Google Shape;374;p34"/>
          <p:cNvSpPr/>
          <p:nvPr/>
        </p:nvSpPr>
        <p:spPr>
          <a:xfrm>
            <a:off x="5800354" y="803672"/>
            <a:ext cx="2829297" cy="1560415"/>
          </a:xfrm>
          <a:custGeom>
            <a:rect b="b" l="l" r="r" t="t"/>
            <a:pathLst>
              <a:path extrusionOk="0" h="416783" w="755698">
                <a:moveTo>
                  <a:pt x="0" y="0"/>
                </a:moveTo>
                <a:lnTo>
                  <a:pt x="755698" y="0"/>
                </a:lnTo>
                <a:lnTo>
                  <a:pt x="755698" y="416783"/>
                </a:lnTo>
                <a:lnTo>
                  <a:pt x="0" y="416783"/>
                </a:lnTo>
                <a:close/>
              </a:path>
            </a:pathLst>
          </a:custGeom>
          <a:solidFill>
            <a:srgbClr val="000000"/>
          </a:solidFill>
          <a:ln>
            <a:noFill/>
          </a:ln>
        </p:spPr>
      </p:sp>
      <p:sp>
        <p:nvSpPr>
          <p:cNvPr id="375" name="Google Shape;375;p34"/>
          <p:cNvSpPr txBox="1"/>
          <p:nvPr/>
        </p:nvSpPr>
        <p:spPr>
          <a:xfrm>
            <a:off x="6058967" y="1034972"/>
            <a:ext cx="2339277" cy="1012018"/>
          </a:xfrm>
          <a:prstGeom prst="rect">
            <a:avLst/>
          </a:prstGeom>
          <a:noFill/>
          <a:ln>
            <a:noFill/>
          </a:ln>
        </p:spPr>
        <p:txBody>
          <a:bodyPr anchorCtr="0" anchor="t" bIns="0" lIns="0" spcFirstLastPara="1" rIns="0" wrap="square" tIns="0">
            <a:spAutoFit/>
          </a:bodyPr>
          <a:lstStyle/>
          <a:p>
            <a:pPr indent="0" lvl="0" marL="0" marR="0" rtl="0" algn="r">
              <a:lnSpc>
                <a:spcPct val="110000"/>
              </a:lnSpc>
              <a:spcBef>
                <a:spcPts val="0"/>
              </a:spcBef>
              <a:spcAft>
                <a:spcPts val="0"/>
              </a:spcAft>
              <a:buNone/>
            </a:pPr>
            <a:r>
              <a:rPr b="0" i="0" lang="en" sz="3600" u="none" cap="none" strike="noStrike">
                <a:solidFill>
                  <a:srgbClr val="FFFFFF"/>
                </a:solidFill>
                <a:latin typeface="Archivo Black"/>
                <a:ea typeface="Archivo Black"/>
                <a:cs typeface="Archivo Black"/>
                <a:sym typeface="Archivo Black"/>
              </a:rPr>
              <a:t>Product Updates</a:t>
            </a:r>
            <a:endParaRPr sz="700"/>
          </a:p>
        </p:txBody>
      </p:sp>
      <p:sp>
        <p:nvSpPr>
          <p:cNvPr id="376" name="Google Shape;376;p34"/>
          <p:cNvSpPr txBox="1"/>
          <p:nvPr/>
        </p:nvSpPr>
        <p:spPr>
          <a:xfrm>
            <a:off x="2019135" y="902220"/>
            <a:ext cx="2552866" cy="551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1600" u="none" cap="none" strike="noStrike">
                <a:solidFill>
                  <a:srgbClr val="FFFFFF"/>
                </a:solidFill>
                <a:latin typeface="Space Mono"/>
                <a:ea typeface="Space Mono"/>
                <a:cs typeface="Space Mono"/>
                <a:sym typeface="Space Mono"/>
              </a:rPr>
              <a:t>Product strategy improvements</a:t>
            </a:r>
            <a:endParaRPr sz="700"/>
          </a:p>
        </p:txBody>
      </p:sp>
      <p:sp>
        <p:nvSpPr>
          <p:cNvPr id="377" name="Google Shape;377;p34"/>
          <p:cNvSpPr txBox="1"/>
          <p:nvPr/>
        </p:nvSpPr>
        <p:spPr>
          <a:xfrm>
            <a:off x="2019135" y="3523577"/>
            <a:ext cx="2552866" cy="508167"/>
          </a:xfrm>
          <a:prstGeom prst="rect">
            <a:avLst/>
          </a:prstGeom>
          <a:noFill/>
          <a:ln>
            <a:noFill/>
          </a:ln>
        </p:spPr>
        <p:txBody>
          <a:bodyPr anchorCtr="0" anchor="t" bIns="0" lIns="0" spcFirstLastPara="1" rIns="0" wrap="square" tIns="0">
            <a:spAutoFit/>
          </a:bodyPr>
          <a:lstStyle/>
          <a:p>
            <a:pPr indent="0" lvl="0" marL="0" marR="0" rtl="0" algn="l">
              <a:lnSpc>
                <a:spcPct val="140040"/>
              </a:lnSpc>
              <a:spcBef>
                <a:spcPts val="0"/>
              </a:spcBef>
              <a:spcAft>
                <a:spcPts val="0"/>
              </a:spcAft>
              <a:buNone/>
            </a:pPr>
            <a:r>
              <a:rPr b="0" i="0" lang="en" sz="1500" u="none" cap="none" strike="noStrike">
                <a:solidFill>
                  <a:srgbClr val="FFFFFF"/>
                </a:solidFill>
                <a:latin typeface="Space Mono"/>
                <a:ea typeface="Space Mono"/>
                <a:cs typeface="Space Mono"/>
                <a:sym typeface="Space Mono"/>
              </a:rPr>
              <a:t>Better user experience anduser interface</a:t>
            </a:r>
            <a:endParaRPr sz="700"/>
          </a:p>
        </p:txBody>
      </p:sp>
      <p:sp>
        <p:nvSpPr>
          <p:cNvPr id="378" name="Google Shape;378;p34"/>
          <p:cNvSpPr txBox="1"/>
          <p:nvPr/>
        </p:nvSpPr>
        <p:spPr>
          <a:xfrm>
            <a:off x="2019135" y="2132319"/>
            <a:ext cx="2552866" cy="551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1600" u="none" cap="none" strike="noStrike">
                <a:solidFill>
                  <a:srgbClr val="FFFFFF"/>
                </a:solidFill>
                <a:latin typeface="Space Mono"/>
                <a:ea typeface="Space Mono"/>
                <a:cs typeface="Space Mono"/>
                <a:sym typeface="Space Mono"/>
              </a:rPr>
              <a:t>New version and latest features</a:t>
            </a:r>
            <a:endParaRPr sz="700"/>
          </a:p>
        </p:txBody>
      </p:sp>
      <p:pic>
        <p:nvPicPr>
          <p:cNvPr id="379" name="Google Shape;379;p34"/>
          <p:cNvPicPr preferRelativeResize="0"/>
          <p:nvPr/>
        </p:nvPicPr>
        <p:blipFill rotWithShape="1">
          <a:blip r:embed="rId4">
            <a:alphaModFix/>
          </a:blip>
          <a:srcRect b="0" l="0" r="0" t="0"/>
          <a:stretch/>
        </p:blipFill>
        <p:spPr>
          <a:xfrm>
            <a:off x="543970" y="1829801"/>
            <a:ext cx="1184811" cy="1184811"/>
          </a:xfrm>
          <a:prstGeom prst="rect">
            <a:avLst/>
          </a:prstGeom>
          <a:noFill/>
          <a:ln>
            <a:noFill/>
          </a:ln>
        </p:spPr>
      </p:pic>
      <p:pic>
        <p:nvPicPr>
          <p:cNvPr id="380" name="Google Shape;380;p34"/>
          <p:cNvPicPr preferRelativeResize="0"/>
          <p:nvPr/>
        </p:nvPicPr>
        <p:blipFill rotWithShape="1">
          <a:blip r:embed="rId5">
            <a:alphaModFix/>
          </a:blip>
          <a:srcRect b="0" l="0" r="0" t="0"/>
          <a:stretch/>
        </p:blipFill>
        <p:spPr>
          <a:xfrm>
            <a:off x="611442" y="667173"/>
            <a:ext cx="1049869" cy="1049869"/>
          </a:xfrm>
          <a:prstGeom prst="rect">
            <a:avLst/>
          </a:prstGeom>
          <a:noFill/>
          <a:ln>
            <a:noFill/>
          </a:ln>
        </p:spPr>
      </p:pic>
      <p:sp>
        <p:nvSpPr>
          <p:cNvPr id="381" name="Google Shape;381;p34"/>
          <p:cNvSpPr/>
          <p:nvPr/>
        </p:nvSpPr>
        <p:spPr>
          <a:xfrm>
            <a:off x="8345302" y="2364087"/>
            <a:ext cx="284349" cy="279850"/>
          </a:xfrm>
          <a:custGeom>
            <a:rect b="b" l="l" r="r" t="t"/>
            <a:pathLst>
              <a:path extrusionOk="0" h="231404" w="235124">
                <a:moveTo>
                  <a:pt x="0" y="0"/>
                </a:moveTo>
                <a:lnTo>
                  <a:pt x="235124" y="0"/>
                </a:lnTo>
                <a:lnTo>
                  <a:pt x="235124" y="231404"/>
                </a:lnTo>
                <a:lnTo>
                  <a:pt x="0" y="231404"/>
                </a:lnTo>
                <a:close/>
              </a:path>
            </a:pathLst>
          </a:custGeom>
          <a:solidFill>
            <a:srgbClr val="FFD034"/>
          </a:solidFill>
          <a:ln>
            <a:noFill/>
          </a:ln>
        </p:spPr>
      </p:sp>
      <p:sp>
        <p:nvSpPr>
          <p:cNvPr id="382" name="Google Shape;382;p34"/>
          <p:cNvSpPr/>
          <p:nvPr/>
        </p:nvSpPr>
        <p:spPr>
          <a:xfrm>
            <a:off x="5516005" y="514350"/>
            <a:ext cx="284349" cy="289322"/>
          </a:xfrm>
          <a:custGeom>
            <a:rect b="b" l="l" r="r" t="t"/>
            <a:pathLst>
              <a:path extrusionOk="0" h="239236" w="235124">
                <a:moveTo>
                  <a:pt x="0" y="0"/>
                </a:moveTo>
                <a:lnTo>
                  <a:pt x="235124" y="0"/>
                </a:lnTo>
                <a:lnTo>
                  <a:pt x="235124" y="239236"/>
                </a:lnTo>
                <a:lnTo>
                  <a:pt x="0" y="239236"/>
                </a:lnTo>
                <a:close/>
              </a:path>
            </a:pathLst>
          </a:custGeom>
          <a:solidFill>
            <a:srgbClr val="008037"/>
          </a:solidFill>
          <a:ln>
            <a:noFill/>
          </a:ln>
        </p:spPr>
      </p:sp>
      <p:pic>
        <p:nvPicPr>
          <p:cNvPr id="383" name="Google Shape;383;p34"/>
          <p:cNvPicPr preferRelativeResize="0"/>
          <p:nvPr/>
        </p:nvPicPr>
        <p:blipFill rotWithShape="1">
          <a:blip r:embed="rId6">
            <a:alphaModFix/>
          </a:blip>
          <a:srcRect b="0" l="0" r="0" t="0"/>
          <a:stretch/>
        </p:blipFill>
        <p:spPr>
          <a:xfrm>
            <a:off x="514350" y="3105432"/>
            <a:ext cx="1373033" cy="137303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87" name="Shape 387"/>
        <p:cNvGrpSpPr/>
        <p:nvPr/>
      </p:nvGrpSpPr>
      <p:grpSpPr>
        <a:xfrm>
          <a:off x="0" y="0"/>
          <a:ext cx="0" cy="0"/>
          <a:chOff x="0" y="0"/>
          <a:chExt cx="0" cy="0"/>
        </a:xfrm>
      </p:grpSpPr>
      <p:sp>
        <p:nvSpPr>
          <p:cNvPr id="388" name="Google Shape;388;p35"/>
          <p:cNvSpPr/>
          <p:nvPr/>
        </p:nvSpPr>
        <p:spPr>
          <a:xfrm>
            <a:off x="4491857" y="1030523"/>
            <a:ext cx="967042" cy="966792"/>
          </a:xfrm>
          <a:custGeom>
            <a:rect b="b" l="l" r="r" t="t"/>
            <a:pathLst>
              <a:path extrusionOk="0" h="461459" w="461578">
                <a:moveTo>
                  <a:pt x="0" y="0"/>
                </a:moveTo>
                <a:lnTo>
                  <a:pt x="461578" y="0"/>
                </a:lnTo>
                <a:lnTo>
                  <a:pt x="461578" y="461459"/>
                </a:lnTo>
                <a:lnTo>
                  <a:pt x="0" y="461459"/>
                </a:lnTo>
                <a:close/>
              </a:path>
            </a:pathLst>
          </a:custGeom>
          <a:solidFill>
            <a:srgbClr val="004AAD"/>
          </a:solidFill>
          <a:ln>
            <a:noFill/>
          </a:ln>
        </p:spPr>
      </p:sp>
      <p:sp>
        <p:nvSpPr>
          <p:cNvPr id="389" name="Google Shape;389;p35"/>
          <p:cNvSpPr/>
          <p:nvPr/>
        </p:nvSpPr>
        <p:spPr>
          <a:xfrm>
            <a:off x="5299870" y="1997315"/>
            <a:ext cx="1002044" cy="1057830"/>
          </a:xfrm>
          <a:custGeom>
            <a:rect b="b" l="l" r="r" t="t"/>
            <a:pathLst>
              <a:path extrusionOk="0" h="461459" w="437123">
                <a:moveTo>
                  <a:pt x="0" y="0"/>
                </a:moveTo>
                <a:lnTo>
                  <a:pt x="437123" y="0"/>
                </a:lnTo>
                <a:lnTo>
                  <a:pt x="437123" y="461459"/>
                </a:lnTo>
                <a:lnTo>
                  <a:pt x="0" y="461459"/>
                </a:lnTo>
                <a:close/>
              </a:path>
            </a:pathLst>
          </a:custGeom>
          <a:solidFill>
            <a:srgbClr val="209D5C"/>
          </a:solidFill>
          <a:ln>
            <a:noFill/>
          </a:ln>
        </p:spPr>
      </p:sp>
      <p:sp>
        <p:nvSpPr>
          <p:cNvPr id="390" name="Google Shape;390;p35"/>
          <p:cNvSpPr/>
          <p:nvPr/>
        </p:nvSpPr>
        <p:spPr>
          <a:xfrm>
            <a:off x="4456855" y="3055146"/>
            <a:ext cx="1002044" cy="1057830"/>
          </a:xfrm>
          <a:custGeom>
            <a:rect b="b" l="l" r="r" t="t"/>
            <a:pathLst>
              <a:path extrusionOk="0" h="461459" w="437123">
                <a:moveTo>
                  <a:pt x="0" y="0"/>
                </a:moveTo>
                <a:lnTo>
                  <a:pt x="437123" y="0"/>
                </a:lnTo>
                <a:lnTo>
                  <a:pt x="437123" y="461459"/>
                </a:lnTo>
                <a:lnTo>
                  <a:pt x="0" y="461459"/>
                </a:lnTo>
                <a:close/>
              </a:path>
            </a:pathLst>
          </a:custGeom>
          <a:solidFill>
            <a:srgbClr val="FFD034"/>
          </a:solidFill>
          <a:ln>
            <a:noFill/>
          </a:ln>
        </p:spPr>
      </p:sp>
      <p:grpSp>
        <p:nvGrpSpPr>
          <p:cNvPr id="391" name="Google Shape;391;p35"/>
          <p:cNvGrpSpPr/>
          <p:nvPr/>
        </p:nvGrpSpPr>
        <p:grpSpPr>
          <a:xfrm>
            <a:off x="514350" y="1434647"/>
            <a:ext cx="3343356" cy="2167468"/>
            <a:chOff x="0" y="66675"/>
            <a:chExt cx="8915616" cy="5779914"/>
          </a:xfrm>
        </p:grpSpPr>
        <p:sp>
          <p:nvSpPr>
            <p:cNvPr id="392" name="Google Shape;392;p35"/>
            <p:cNvSpPr txBox="1"/>
            <p:nvPr/>
          </p:nvSpPr>
          <p:spPr>
            <a:xfrm>
              <a:off x="0" y="66675"/>
              <a:ext cx="8915616" cy="3026432"/>
            </a:xfrm>
            <a:prstGeom prst="rect">
              <a:avLst/>
            </a:prstGeom>
            <a:noFill/>
            <a:ln>
              <a:noFill/>
            </a:ln>
          </p:spPr>
          <p:txBody>
            <a:bodyPr anchorCtr="0" anchor="t" bIns="0" lIns="0" spcFirstLastPara="1" rIns="0" wrap="square" tIns="0">
              <a:spAutoFit/>
            </a:bodyPr>
            <a:lstStyle/>
            <a:p>
              <a:pPr indent="0" lvl="0" marL="0" marR="0" rtl="0" algn="l">
                <a:lnSpc>
                  <a:spcPct val="110006"/>
                </a:lnSpc>
                <a:spcBef>
                  <a:spcPts val="0"/>
                </a:spcBef>
                <a:spcAft>
                  <a:spcPts val="0"/>
                </a:spcAft>
                <a:buNone/>
              </a:pPr>
              <a:r>
                <a:rPr b="0" i="0" lang="en" sz="4000" u="none" cap="none" strike="noStrike">
                  <a:solidFill>
                    <a:srgbClr val="FFFFFF"/>
                  </a:solidFill>
                  <a:latin typeface="Archivo Black"/>
                  <a:ea typeface="Archivo Black"/>
                  <a:cs typeface="Archivo Black"/>
                  <a:sym typeface="Archivo Black"/>
                </a:rPr>
                <a:t>Company Updates</a:t>
              </a:r>
              <a:endParaRPr sz="700"/>
            </a:p>
          </p:txBody>
        </p:sp>
        <p:sp>
          <p:nvSpPr>
            <p:cNvPr id="393" name="Google Shape;393;p35"/>
            <p:cNvSpPr txBox="1"/>
            <p:nvPr/>
          </p:nvSpPr>
          <p:spPr>
            <a:xfrm>
              <a:off x="0" y="3507061"/>
              <a:ext cx="8915616" cy="2339528"/>
            </a:xfrm>
            <a:prstGeom prst="rect">
              <a:avLst/>
            </a:prstGeom>
            <a:noFill/>
            <a:ln>
              <a:noFill/>
            </a:ln>
          </p:spPr>
          <p:txBody>
            <a:bodyPr anchorCtr="0" anchor="t" bIns="0" lIns="0" spcFirstLastPara="1" rIns="0" wrap="square" tIns="0">
              <a:spAutoFit/>
            </a:bodyPr>
            <a:lstStyle/>
            <a:p>
              <a:pPr indent="0" lvl="0" marL="0" marR="0" rtl="0" algn="l">
                <a:lnSpc>
                  <a:spcPct val="139992"/>
                </a:lnSpc>
                <a:spcBef>
                  <a:spcPts val="0"/>
                </a:spcBef>
                <a:spcAft>
                  <a:spcPts val="0"/>
                </a:spcAft>
                <a:buNone/>
              </a:pPr>
              <a:r>
                <a:rPr b="0" i="0" lang="en" sz="1300" u="none" cap="none" strike="noStrike">
                  <a:solidFill>
                    <a:srgbClr val="FFFFFF"/>
                  </a:solidFill>
                  <a:latin typeface="Space Mono"/>
                  <a:ea typeface="Space Mono"/>
                  <a:cs typeface="Space Mono"/>
                  <a:sym typeface="Space Mono"/>
                </a:rPr>
                <a:t>Keep your investors in the loop of recent changes in your company.Big and small company progress are worth sharing with your investors.</a:t>
              </a:r>
              <a:endParaRPr sz="700"/>
            </a:p>
          </p:txBody>
        </p:sp>
      </p:grpSp>
      <p:pic>
        <p:nvPicPr>
          <p:cNvPr id="394" name="Google Shape;394;p35"/>
          <p:cNvPicPr preferRelativeResize="0"/>
          <p:nvPr/>
        </p:nvPicPr>
        <p:blipFill rotWithShape="1">
          <a:blip r:embed="rId3">
            <a:alphaModFix/>
          </a:blip>
          <a:srcRect b="17595" l="18899" r="20750" t="16165"/>
          <a:stretch/>
        </p:blipFill>
        <p:spPr>
          <a:xfrm>
            <a:off x="4573612" y="3146987"/>
            <a:ext cx="779616" cy="855676"/>
          </a:xfrm>
          <a:prstGeom prst="rect">
            <a:avLst/>
          </a:prstGeom>
          <a:noFill/>
          <a:ln>
            <a:noFill/>
          </a:ln>
        </p:spPr>
      </p:pic>
      <p:pic>
        <p:nvPicPr>
          <p:cNvPr id="395" name="Google Shape;395;p35"/>
          <p:cNvPicPr preferRelativeResize="0"/>
          <p:nvPr/>
        </p:nvPicPr>
        <p:blipFill rotWithShape="1">
          <a:blip r:embed="rId4">
            <a:alphaModFix/>
          </a:blip>
          <a:srcRect b="19405" l="20546" r="18743" t="19884"/>
          <a:stretch/>
        </p:blipFill>
        <p:spPr>
          <a:xfrm>
            <a:off x="4621150" y="1159917"/>
            <a:ext cx="694048" cy="694048"/>
          </a:xfrm>
          <a:prstGeom prst="rect">
            <a:avLst/>
          </a:prstGeom>
          <a:noFill/>
          <a:ln>
            <a:noFill/>
          </a:ln>
        </p:spPr>
      </p:pic>
      <p:pic>
        <p:nvPicPr>
          <p:cNvPr id="396" name="Google Shape;396;p35"/>
          <p:cNvPicPr preferRelativeResize="0"/>
          <p:nvPr/>
        </p:nvPicPr>
        <p:blipFill rotWithShape="1">
          <a:blip r:embed="rId5">
            <a:alphaModFix/>
          </a:blip>
          <a:srcRect b="15994" l="20419" r="19035" t="21190"/>
          <a:stretch/>
        </p:blipFill>
        <p:spPr>
          <a:xfrm>
            <a:off x="5429288" y="2120176"/>
            <a:ext cx="760601" cy="789124"/>
          </a:xfrm>
          <a:prstGeom prst="rect">
            <a:avLst/>
          </a:prstGeom>
          <a:noFill/>
          <a:ln>
            <a:noFill/>
          </a:ln>
        </p:spPr>
      </p:pic>
      <p:sp>
        <p:nvSpPr>
          <p:cNvPr id="397" name="Google Shape;397;p35"/>
          <p:cNvSpPr txBox="1"/>
          <p:nvPr/>
        </p:nvSpPr>
        <p:spPr>
          <a:xfrm>
            <a:off x="5724832" y="1387194"/>
            <a:ext cx="2086135" cy="215681"/>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0" i="0" lang="en" sz="1300" u="none" cap="none" strike="noStrike">
                <a:solidFill>
                  <a:srgbClr val="FFFFFF"/>
                </a:solidFill>
                <a:latin typeface="Space Mono"/>
                <a:ea typeface="Space Mono"/>
                <a:cs typeface="Space Mono"/>
                <a:sym typeface="Space Mono"/>
              </a:rPr>
              <a:t>5 new hire this month</a:t>
            </a:r>
            <a:endParaRPr sz="700"/>
          </a:p>
        </p:txBody>
      </p:sp>
      <p:sp>
        <p:nvSpPr>
          <p:cNvPr id="398" name="Google Shape;398;p35"/>
          <p:cNvSpPr txBox="1"/>
          <p:nvPr/>
        </p:nvSpPr>
        <p:spPr>
          <a:xfrm>
            <a:off x="5724832" y="3454664"/>
            <a:ext cx="2086135" cy="230219"/>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0" i="0" lang="en" sz="1300" u="none" cap="none" strike="noStrike">
                <a:solidFill>
                  <a:srgbClr val="FFFFFF"/>
                </a:solidFill>
                <a:latin typeface="Space Mono"/>
                <a:ea typeface="Space Mono"/>
                <a:cs typeface="Space Mono"/>
                <a:sym typeface="Space Mono"/>
              </a:rPr>
              <a:t>1 signed partnership</a:t>
            </a:r>
            <a:endParaRPr sz="700"/>
          </a:p>
        </p:txBody>
      </p:sp>
      <p:sp>
        <p:nvSpPr>
          <p:cNvPr id="399" name="Google Shape;399;p35"/>
          <p:cNvSpPr txBox="1"/>
          <p:nvPr/>
        </p:nvSpPr>
        <p:spPr>
          <a:xfrm>
            <a:off x="6543516" y="2394990"/>
            <a:ext cx="2086135" cy="215681"/>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0" i="0" lang="en" sz="1300" u="none" cap="none" strike="noStrike">
                <a:solidFill>
                  <a:srgbClr val="FFFFFF"/>
                </a:solidFill>
                <a:latin typeface="Space Mono"/>
                <a:ea typeface="Space Mono"/>
                <a:cs typeface="Space Mono"/>
                <a:sym typeface="Space Mono"/>
              </a:rPr>
              <a:t>Moved to a new office</a:t>
            </a:r>
            <a:endParaRPr sz="700"/>
          </a:p>
        </p:txBody>
      </p:sp>
      <p:sp>
        <p:nvSpPr>
          <p:cNvPr id="400" name="Google Shape;400;p35"/>
          <p:cNvSpPr/>
          <p:nvPr/>
        </p:nvSpPr>
        <p:spPr>
          <a:xfrm>
            <a:off x="795479" y="229764"/>
            <a:ext cx="289322" cy="289322"/>
          </a:xfrm>
          <a:custGeom>
            <a:rect b="b" l="l" r="r" t="t"/>
            <a:pathLst>
              <a:path extrusionOk="0" h="1913890" w="1913890">
                <a:moveTo>
                  <a:pt x="0" y="0"/>
                </a:moveTo>
                <a:lnTo>
                  <a:pt x="1913890" y="0"/>
                </a:lnTo>
                <a:lnTo>
                  <a:pt x="1913890" y="1913890"/>
                </a:lnTo>
                <a:lnTo>
                  <a:pt x="0" y="1913890"/>
                </a:lnTo>
                <a:close/>
              </a:path>
            </a:pathLst>
          </a:custGeom>
          <a:solidFill>
            <a:srgbClr val="209D5C"/>
          </a:solidFill>
          <a:ln>
            <a:noFill/>
          </a:ln>
        </p:spPr>
      </p:sp>
      <p:sp>
        <p:nvSpPr>
          <p:cNvPr id="401" name="Google Shape;401;p35"/>
          <p:cNvSpPr/>
          <p:nvPr/>
        </p:nvSpPr>
        <p:spPr>
          <a:xfrm>
            <a:off x="276314" y="519086"/>
            <a:ext cx="528638" cy="279850"/>
          </a:xfrm>
          <a:custGeom>
            <a:rect b="b" l="l" r="r" t="t"/>
            <a:pathLst>
              <a:path extrusionOk="0" h="231404" w="437123">
                <a:moveTo>
                  <a:pt x="0" y="0"/>
                </a:moveTo>
                <a:lnTo>
                  <a:pt x="437123" y="0"/>
                </a:lnTo>
                <a:lnTo>
                  <a:pt x="437123" y="231404"/>
                </a:lnTo>
                <a:lnTo>
                  <a:pt x="0" y="231404"/>
                </a:lnTo>
                <a:close/>
              </a:path>
            </a:pathLst>
          </a:custGeom>
          <a:solidFill>
            <a:srgbClr val="FFFFFF"/>
          </a:solidFill>
          <a:ln>
            <a:noFill/>
          </a:ln>
        </p:spPr>
      </p:sp>
      <p:sp>
        <p:nvSpPr>
          <p:cNvPr id="402" name="Google Shape;402;p35"/>
          <p:cNvSpPr/>
          <p:nvPr/>
        </p:nvSpPr>
        <p:spPr>
          <a:xfrm>
            <a:off x="2991889" y="4854178"/>
            <a:ext cx="289322" cy="289322"/>
          </a:xfrm>
          <a:custGeom>
            <a:rect b="b" l="l" r="r" t="t"/>
            <a:pathLst>
              <a:path extrusionOk="0" h="1913890" w="1913890">
                <a:moveTo>
                  <a:pt x="0" y="0"/>
                </a:moveTo>
                <a:lnTo>
                  <a:pt x="1913890" y="0"/>
                </a:lnTo>
                <a:lnTo>
                  <a:pt x="1913890" y="1913890"/>
                </a:lnTo>
                <a:lnTo>
                  <a:pt x="0" y="1913890"/>
                </a:lnTo>
                <a:close/>
              </a:path>
            </a:pathLst>
          </a:custGeom>
          <a:solidFill>
            <a:srgbClr val="209D5C"/>
          </a:solidFill>
          <a:ln>
            <a:noFill/>
          </a:ln>
        </p:spPr>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6" name="Shape 406"/>
        <p:cNvGrpSpPr/>
        <p:nvPr/>
      </p:nvGrpSpPr>
      <p:grpSpPr>
        <a:xfrm>
          <a:off x="0" y="0"/>
          <a:ext cx="0" cy="0"/>
          <a:chOff x="0" y="0"/>
          <a:chExt cx="0" cy="0"/>
        </a:xfrm>
      </p:grpSpPr>
      <p:sp>
        <p:nvSpPr>
          <p:cNvPr id="407" name="Google Shape;407;p36"/>
          <p:cNvSpPr/>
          <p:nvPr/>
        </p:nvSpPr>
        <p:spPr>
          <a:xfrm>
            <a:off x="798698" y="803672"/>
            <a:ext cx="4340991" cy="1113561"/>
          </a:xfrm>
          <a:custGeom>
            <a:rect b="b" l="l" r="r" t="t"/>
            <a:pathLst>
              <a:path extrusionOk="0" h="297429" w="1159467">
                <a:moveTo>
                  <a:pt x="0" y="0"/>
                </a:moveTo>
                <a:lnTo>
                  <a:pt x="1159467" y="0"/>
                </a:lnTo>
                <a:lnTo>
                  <a:pt x="1159467" y="297429"/>
                </a:lnTo>
                <a:lnTo>
                  <a:pt x="0" y="297429"/>
                </a:lnTo>
                <a:close/>
              </a:path>
            </a:pathLst>
          </a:custGeom>
          <a:solidFill>
            <a:srgbClr val="000000"/>
          </a:solidFill>
          <a:ln>
            <a:noFill/>
          </a:ln>
        </p:spPr>
      </p:sp>
      <p:sp>
        <p:nvSpPr>
          <p:cNvPr id="408" name="Google Shape;408;p36"/>
          <p:cNvSpPr txBox="1"/>
          <p:nvPr/>
        </p:nvSpPr>
        <p:spPr>
          <a:xfrm>
            <a:off x="1028150" y="1153675"/>
            <a:ext cx="4254000" cy="461700"/>
          </a:xfrm>
          <a:prstGeom prst="rect">
            <a:avLst/>
          </a:prstGeom>
          <a:noFill/>
          <a:ln>
            <a:noFill/>
          </a:ln>
        </p:spPr>
        <p:txBody>
          <a:bodyPr anchorCtr="0" anchor="t" bIns="0" lIns="0" spcFirstLastPara="1" rIns="0" wrap="square" tIns="0">
            <a:spAutoFit/>
          </a:bodyPr>
          <a:lstStyle/>
          <a:p>
            <a:pPr indent="0" lvl="0" marL="0" marR="0" rtl="0" algn="l">
              <a:lnSpc>
                <a:spcPct val="109998"/>
              </a:lnSpc>
              <a:spcBef>
                <a:spcPts val="0"/>
              </a:spcBef>
              <a:spcAft>
                <a:spcPts val="0"/>
              </a:spcAft>
              <a:buNone/>
            </a:pPr>
            <a:r>
              <a:rPr b="0" i="0" lang="en" sz="3000" u="none" cap="none" strike="noStrike">
                <a:solidFill>
                  <a:srgbClr val="FFFFFF"/>
                </a:solidFill>
                <a:latin typeface="Archivo Black"/>
                <a:ea typeface="Archivo Black"/>
                <a:cs typeface="Archivo Black"/>
                <a:sym typeface="Archivo Black"/>
              </a:rPr>
              <a:t>Additional Updates</a:t>
            </a:r>
            <a:endParaRPr sz="700"/>
          </a:p>
        </p:txBody>
      </p:sp>
      <p:sp>
        <p:nvSpPr>
          <p:cNvPr id="409" name="Google Shape;409;p36"/>
          <p:cNvSpPr txBox="1"/>
          <p:nvPr/>
        </p:nvSpPr>
        <p:spPr>
          <a:xfrm>
            <a:off x="975887" y="3938863"/>
            <a:ext cx="1801367" cy="269568"/>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1600" u="none" cap="none" strike="noStrike">
                <a:solidFill>
                  <a:srgbClr val="FFFFFF"/>
                </a:solidFill>
                <a:latin typeface="Space Mono"/>
                <a:ea typeface="Space Mono"/>
                <a:cs typeface="Space Mono"/>
                <a:sym typeface="Space Mono"/>
              </a:rPr>
              <a:t>Press release</a:t>
            </a:r>
            <a:endParaRPr sz="700"/>
          </a:p>
        </p:txBody>
      </p:sp>
      <p:pic>
        <p:nvPicPr>
          <p:cNvPr id="410" name="Google Shape;410;p36"/>
          <p:cNvPicPr preferRelativeResize="0"/>
          <p:nvPr/>
        </p:nvPicPr>
        <p:blipFill rotWithShape="1">
          <a:blip r:embed="rId4">
            <a:alphaModFix/>
          </a:blip>
          <a:srcRect b="0" l="0" r="0" t="0"/>
          <a:stretch/>
        </p:blipFill>
        <p:spPr>
          <a:xfrm>
            <a:off x="1351636" y="2667000"/>
            <a:ext cx="1049869" cy="1049869"/>
          </a:xfrm>
          <a:prstGeom prst="rect">
            <a:avLst/>
          </a:prstGeom>
          <a:noFill/>
          <a:ln>
            <a:noFill/>
          </a:ln>
        </p:spPr>
      </p:pic>
      <p:sp>
        <p:nvSpPr>
          <p:cNvPr id="411" name="Google Shape;411;p36"/>
          <p:cNvSpPr/>
          <p:nvPr/>
        </p:nvSpPr>
        <p:spPr>
          <a:xfrm>
            <a:off x="4855341" y="1917234"/>
            <a:ext cx="284349" cy="279850"/>
          </a:xfrm>
          <a:custGeom>
            <a:rect b="b" l="l" r="r" t="t"/>
            <a:pathLst>
              <a:path extrusionOk="0" h="231404" w="235124">
                <a:moveTo>
                  <a:pt x="0" y="0"/>
                </a:moveTo>
                <a:lnTo>
                  <a:pt x="235124" y="0"/>
                </a:lnTo>
                <a:lnTo>
                  <a:pt x="235124" y="231404"/>
                </a:lnTo>
                <a:lnTo>
                  <a:pt x="0" y="231404"/>
                </a:lnTo>
                <a:close/>
              </a:path>
            </a:pathLst>
          </a:custGeom>
          <a:solidFill>
            <a:srgbClr val="FFFFFF"/>
          </a:solidFill>
          <a:ln>
            <a:noFill/>
          </a:ln>
        </p:spPr>
      </p:sp>
      <p:sp>
        <p:nvSpPr>
          <p:cNvPr id="412" name="Google Shape;412;p36"/>
          <p:cNvSpPr/>
          <p:nvPr/>
        </p:nvSpPr>
        <p:spPr>
          <a:xfrm>
            <a:off x="514350" y="514350"/>
            <a:ext cx="284349" cy="289322"/>
          </a:xfrm>
          <a:custGeom>
            <a:rect b="b" l="l" r="r" t="t"/>
            <a:pathLst>
              <a:path extrusionOk="0" h="239236" w="235124">
                <a:moveTo>
                  <a:pt x="0" y="0"/>
                </a:moveTo>
                <a:lnTo>
                  <a:pt x="235124" y="0"/>
                </a:lnTo>
                <a:lnTo>
                  <a:pt x="235124" y="239236"/>
                </a:lnTo>
                <a:lnTo>
                  <a:pt x="0" y="239236"/>
                </a:lnTo>
                <a:close/>
              </a:path>
            </a:pathLst>
          </a:custGeom>
          <a:solidFill>
            <a:srgbClr val="FFFFFF"/>
          </a:solidFill>
          <a:ln>
            <a:noFill/>
          </a:ln>
        </p:spPr>
      </p:sp>
      <p:pic>
        <p:nvPicPr>
          <p:cNvPr id="413" name="Google Shape;413;p36"/>
          <p:cNvPicPr preferRelativeResize="0"/>
          <p:nvPr/>
        </p:nvPicPr>
        <p:blipFill rotWithShape="1">
          <a:blip r:embed="rId5">
            <a:alphaModFix/>
          </a:blip>
          <a:srcRect b="0" l="0" r="0" t="0"/>
          <a:stretch/>
        </p:blipFill>
        <p:spPr>
          <a:xfrm>
            <a:off x="4047066" y="2667000"/>
            <a:ext cx="1049869" cy="1049869"/>
          </a:xfrm>
          <a:prstGeom prst="rect">
            <a:avLst/>
          </a:prstGeom>
          <a:noFill/>
          <a:ln>
            <a:noFill/>
          </a:ln>
        </p:spPr>
      </p:pic>
      <p:pic>
        <p:nvPicPr>
          <p:cNvPr id="414" name="Google Shape;414;p36"/>
          <p:cNvPicPr preferRelativeResize="0"/>
          <p:nvPr/>
        </p:nvPicPr>
        <p:blipFill rotWithShape="1">
          <a:blip r:embed="rId6">
            <a:alphaModFix/>
          </a:blip>
          <a:srcRect b="0" l="0" r="0" t="0"/>
          <a:stretch/>
        </p:blipFill>
        <p:spPr>
          <a:xfrm>
            <a:off x="6779763" y="2704268"/>
            <a:ext cx="975333" cy="975333"/>
          </a:xfrm>
          <a:prstGeom prst="rect">
            <a:avLst/>
          </a:prstGeom>
          <a:noFill/>
          <a:ln>
            <a:noFill/>
          </a:ln>
        </p:spPr>
      </p:pic>
      <p:sp>
        <p:nvSpPr>
          <p:cNvPr id="415" name="Google Shape;415;p36"/>
          <p:cNvSpPr txBox="1"/>
          <p:nvPr/>
        </p:nvSpPr>
        <p:spPr>
          <a:xfrm>
            <a:off x="3671316" y="3943873"/>
            <a:ext cx="1801367" cy="259546"/>
          </a:xfrm>
          <a:prstGeom prst="rect">
            <a:avLst/>
          </a:prstGeom>
          <a:noFill/>
          <a:ln>
            <a:noFill/>
          </a:ln>
        </p:spPr>
        <p:txBody>
          <a:bodyPr anchorCtr="0" anchor="t" bIns="0" lIns="0" spcFirstLastPara="1" rIns="0" wrap="square" tIns="0">
            <a:spAutoFit/>
          </a:bodyPr>
          <a:lstStyle/>
          <a:p>
            <a:pPr indent="0" lvl="0" marL="0" marR="0" rtl="0" algn="ctr">
              <a:lnSpc>
                <a:spcPct val="140025"/>
              </a:lnSpc>
              <a:spcBef>
                <a:spcPts val="0"/>
              </a:spcBef>
              <a:spcAft>
                <a:spcPts val="0"/>
              </a:spcAft>
              <a:buNone/>
            </a:pPr>
            <a:r>
              <a:rPr b="0" i="0" lang="en" sz="1500" u="none" cap="none" strike="noStrike">
                <a:solidFill>
                  <a:srgbClr val="FFFFFF"/>
                </a:solidFill>
                <a:latin typeface="Space Mono"/>
                <a:ea typeface="Space Mono"/>
                <a:cs typeface="Space Mono"/>
                <a:sym typeface="Space Mono"/>
              </a:rPr>
              <a:t>Company Culture</a:t>
            </a:r>
            <a:endParaRPr sz="700"/>
          </a:p>
        </p:txBody>
      </p:sp>
      <p:sp>
        <p:nvSpPr>
          <p:cNvPr id="416" name="Google Shape;416;p36"/>
          <p:cNvSpPr txBox="1"/>
          <p:nvPr/>
        </p:nvSpPr>
        <p:spPr>
          <a:xfrm>
            <a:off x="6366746" y="3938863"/>
            <a:ext cx="1801367" cy="269568"/>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1600" u="none" cap="none" strike="noStrike">
                <a:solidFill>
                  <a:srgbClr val="FFFFFF"/>
                </a:solidFill>
                <a:latin typeface="Space Mono"/>
                <a:ea typeface="Space Mono"/>
                <a:cs typeface="Space Mono"/>
                <a:sym typeface="Space Mono"/>
              </a:rPr>
              <a:t>Fun Facts</a:t>
            </a:r>
            <a:endParaRPr sz="700"/>
          </a:p>
        </p:txBody>
      </p:sp>
      <p:sp>
        <p:nvSpPr>
          <p:cNvPr id="417" name="Google Shape;417;p36"/>
          <p:cNvSpPr txBox="1"/>
          <p:nvPr/>
        </p:nvSpPr>
        <p:spPr>
          <a:xfrm>
            <a:off x="5466063" y="932186"/>
            <a:ext cx="3163588" cy="832721"/>
          </a:xfrm>
          <a:prstGeom prst="rect">
            <a:avLst/>
          </a:prstGeom>
          <a:noFill/>
          <a:ln>
            <a:noFill/>
          </a:ln>
        </p:spPr>
        <p:txBody>
          <a:bodyPr anchorCtr="0" anchor="t" bIns="0" lIns="0" spcFirstLastPara="1" rIns="0" wrap="square" tIns="0">
            <a:spAutoFit/>
          </a:bodyPr>
          <a:lstStyle/>
          <a:p>
            <a:pPr indent="0" lvl="0" marL="0" marR="0" rtl="0" algn="l">
              <a:lnSpc>
                <a:spcPct val="140041"/>
              </a:lnSpc>
              <a:spcBef>
                <a:spcPts val="0"/>
              </a:spcBef>
              <a:spcAft>
                <a:spcPts val="0"/>
              </a:spcAft>
              <a:buNone/>
            </a:pPr>
            <a:r>
              <a:rPr b="0" i="0" lang="en" sz="1000" u="none" cap="none" strike="noStrike">
                <a:solidFill>
                  <a:srgbClr val="FFFFFF"/>
                </a:solidFill>
                <a:latin typeface="Space Mono"/>
                <a:ea typeface="Space Mono"/>
                <a:cs typeface="Space Mono"/>
                <a:sym typeface="Space Mono"/>
              </a:rPr>
              <a:t>Use this space for anything you like to share with your investors. Put these extra updates after the critical ones on your product and company. Add direct links if possible.</a:t>
            </a:r>
            <a:endParaRPr sz="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1" name="Shape 421"/>
        <p:cNvGrpSpPr/>
        <p:nvPr/>
      </p:nvGrpSpPr>
      <p:grpSpPr>
        <a:xfrm>
          <a:off x="0" y="0"/>
          <a:ext cx="0" cy="0"/>
          <a:chOff x="0" y="0"/>
          <a:chExt cx="0" cy="0"/>
        </a:xfrm>
      </p:grpSpPr>
      <p:sp>
        <p:nvSpPr>
          <p:cNvPr id="422" name="Google Shape;422;p37"/>
          <p:cNvSpPr/>
          <p:nvPr/>
        </p:nvSpPr>
        <p:spPr>
          <a:xfrm>
            <a:off x="3566264" y="514350"/>
            <a:ext cx="2468010" cy="1997756"/>
          </a:xfrm>
          <a:custGeom>
            <a:rect b="b" l="l" r="r" t="t"/>
            <a:pathLst>
              <a:path extrusionOk="0" h="533596" w="659199">
                <a:moveTo>
                  <a:pt x="0" y="0"/>
                </a:moveTo>
                <a:lnTo>
                  <a:pt x="659199" y="0"/>
                </a:lnTo>
                <a:lnTo>
                  <a:pt x="659199" y="533596"/>
                </a:lnTo>
                <a:lnTo>
                  <a:pt x="0" y="533596"/>
                </a:lnTo>
                <a:close/>
              </a:path>
            </a:pathLst>
          </a:custGeom>
          <a:solidFill>
            <a:srgbClr val="000000"/>
          </a:solidFill>
          <a:ln>
            <a:noFill/>
          </a:ln>
        </p:spPr>
      </p:sp>
      <p:grpSp>
        <p:nvGrpSpPr>
          <p:cNvPr id="423" name="Google Shape;423;p37"/>
          <p:cNvGrpSpPr/>
          <p:nvPr/>
        </p:nvGrpSpPr>
        <p:grpSpPr>
          <a:xfrm>
            <a:off x="3783994" y="956164"/>
            <a:ext cx="2032550" cy="1128418"/>
            <a:chOff x="0" y="38100"/>
            <a:chExt cx="5420132" cy="3009115"/>
          </a:xfrm>
        </p:grpSpPr>
        <p:sp>
          <p:nvSpPr>
            <p:cNvPr id="424" name="Google Shape;424;p37"/>
            <p:cNvSpPr txBox="1"/>
            <p:nvPr/>
          </p:nvSpPr>
          <p:spPr>
            <a:xfrm>
              <a:off x="0" y="38100"/>
              <a:ext cx="5420132" cy="744658"/>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 sz="1900" u="none" cap="none" strike="noStrike">
                  <a:solidFill>
                    <a:srgbClr val="FFFFFF"/>
                  </a:solidFill>
                  <a:latin typeface="Archivo Black"/>
                  <a:ea typeface="Archivo Black"/>
                  <a:cs typeface="Archivo Black"/>
                  <a:sym typeface="Archivo Black"/>
                </a:rPr>
                <a:t>RECRUITMENT</a:t>
              </a:r>
              <a:endParaRPr sz="700"/>
            </a:p>
          </p:txBody>
        </p:sp>
        <p:sp>
          <p:nvSpPr>
            <p:cNvPr id="425" name="Google Shape;425;p37"/>
            <p:cNvSpPr txBox="1"/>
            <p:nvPr/>
          </p:nvSpPr>
          <p:spPr>
            <a:xfrm>
              <a:off x="0" y="1167886"/>
              <a:ext cx="5420132" cy="187932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1000" u="none" cap="none" strike="noStrike">
                  <a:solidFill>
                    <a:srgbClr val="FFFFFF"/>
                  </a:solidFill>
                  <a:latin typeface="Space Mono"/>
                  <a:ea typeface="Space Mono"/>
                  <a:cs typeface="Space Mono"/>
                  <a:sym typeface="Space Mono"/>
                </a:rPr>
                <a:t>For anything you ask for in your investor update, be sure to follow up on them from your investors.</a:t>
              </a:r>
              <a:endParaRPr sz="700"/>
            </a:p>
          </p:txBody>
        </p:sp>
      </p:grpSp>
      <p:sp>
        <p:nvSpPr>
          <p:cNvPr id="426" name="Google Shape;426;p37"/>
          <p:cNvSpPr/>
          <p:nvPr/>
        </p:nvSpPr>
        <p:spPr>
          <a:xfrm>
            <a:off x="6161639" y="514350"/>
            <a:ext cx="2468010" cy="1997756"/>
          </a:xfrm>
          <a:custGeom>
            <a:rect b="b" l="l" r="r" t="t"/>
            <a:pathLst>
              <a:path extrusionOk="0" h="533596" w="659199">
                <a:moveTo>
                  <a:pt x="0" y="0"/>
                </a:moveTo>
                <a:lnTo>
                  <a:pt x="659199" y="0"/>
                </a:lnTo>
                <a:lnTo>
                  <a:pt x="659199" y="533596"/>
                </a:lnTo>
                <a:lnTo>
                  <a:pt x="0" y="533596"/>
                </a:lnTo>
                <a:close/>
              </a:path>
            </a:pathLst>
          </a:custGeom>
          <a:solidFill>
            <a:srgbClr val="000000"/>
          </a:solidFill>
          <a:ln>
            <a:noFill/>
          </a:ln>
        </p:spPr>
      </p:sp>
      <p:grpSp>
        <p:nvGrpSpPr>
          <p:cNvPr id="427" name="Google Shape;427;p37"/>
          <p:cNvGrpSpPr/>
          <p:nvPr/>
        </p:nvGrpSpPr>
        <p:grpSpPr>
          <a:xfrm>
            <a:off x="6379370" y="936089"/>
            <a:ext cx="2032550" cy="1161425"/>
            <a:chOff x="0" y="19050"/>
            <a:chExt cx="5420132" cy="3097133"/>
          </a:xfrm>
        </p:grpSpPr>
        <p:sp>
          <p:nvSpPr>
            <p:cNvPr id="428" name="Google Shape;428;p37"/>
            <p:cNvSpPr txBox="1"/>
            <p:nvPr/>
          </p:nvSpPr>
          <p:spPr>
            <a:xfrm>
              <a:off x="0" y="19050"/>
              <a:ext cx="5420132" cy="832675"/>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 sz="2100" u="none" cap="none" strike="noStrike">
                  <a:solidFill>
                    <a:srgbClr val="FFFFFF"/>
                  </a:solidFill>
                  <a:latin typeface="Archivo Black"/>
                  <a:ea typeface="Archivo Black"/>
                  <a:cs typeface="Archivo Black"/>
                  <a:sym typeface="Archivo Black"/>
                </a:rPr>
                <a:t>REFERRAL</a:t>
              </a:r>
              <a:endParaRPr sz="700"/>
            </a:p>
          </p:txBody>
        </p:sp>
        <p:sp>
          <p:nvSpPr>
            <p:cNvPr id="429" name="Google Shape;429;p37"/>
            <p:cNvSpPr txBox="1"/>
            <p:nvPr/>
          </p:nvSpPr>
          <p:spPr>
            <a:xfrm>
              <a:off x="0" y="1236854"/>
              <a:ext cx="5420132" cy="187932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1000" u="none" cap="none" strike="noStrike">
                  <a:solidFill>
                    <a:srgbClr val="FFFFFF"/>
                  </a:solidFill>
                  <a:latin typeface="Space Mono"/>
                  <a:ea typeface="Space Mono"/>
                  <a:cs typeface="Space Mono"/>
                  <a:sym typeface="Space Mono"/>
                </a:rPr>
                <a:t>For anything you ask for in your investor update, be sure to follow up on them from your investors.</a:t>
              </a:r>
              <a:endParaRPr sz="700"/>
            </a:p>
          </p:txBody>
        </p:sp>
      </p:grpSp>
      <p:sp>
        <p:nvSpPr>
          <p:cNvPr id="430" name="Google Shape;430;p37"/>
          <p:cNvSpPr/>
          <p:nvPr/>
        </p:nvSpPr>
        <p:spPr>
          <a:xfrm>
            <a:off x="3566264" y="2631390"/>
            <a:ext cx="2468010" cy="1997756"/>
          </a:xfrm>
          <a:custGeom>
            <a:rect b="b" l="l" r="r" t="t"/>
            <a:pathLst>
              <a:path extrusionOk="0" h="533596" w="659199">
                <a:moveTo>
                  <a:pt x="0" y="0"/>
                </a:moveTo>
                <a:lnTo>
                  <a:pt x="659199" y="0"/>
                </a:lnTo>
                <a:lnTo>
                  <a:pt x="659199" y="533596"/>
                </a:lnTo>
                <a:lnTo>
                  <a:pt x="0" y="533596"/>
                </a:lnTo>
                <a:close/>
              </a:path>
            </a:pathLst>
          </a:custGeom>
          <a:solidFill>
            <a:srgbClr val="000000"/>
          </a:solidFill>
          <a:ln>
            <a:noFill/>
          </a:ln>
        </p:spPr>
      </p:sp>
      <p:grpSp>
        <p:nvGrpSpPr>
          <p:cNvPr id="431" name="Google Shape;431;p37"/>
          <p:cNvGrpSpPr/>
          <p:nvPr/>
        </p:nvGrpSpPr>
        <p:grpSpPr>
          <a:xfrm>
            <a:off x="3783994" y="3053129"/>
            <a:ext cx="2032550" cy="1161425"/>
            <a:chOff x="0" y="19050"/>
            <a:chExt cx="5420132" cy="3097133"/>
          </a:xfrm>
        </p:grpSpPr>
        <p:sp>
          <p:nvSpPr>
            <p:cNvPr id="432" name="Google Shape;432;p37"/>
            <p:cNvSpPr txBox="1"/>
            <p:nvPr/>
          </p:nvSpPr>
          <p:spPr>
            <a:xfrm>
              <a:off x="0" y="19050"/>
              <a:ext cx="5420132" cy="832675"/>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 sz="2100" u="none" cap="none" strike="noStrike">
                  <a:solidFill>
                    <a:srgbClr val="FFFFFF"/>
                  </a:solidFill>
                  <a:latin typeface="Archivo Black"/>
                  <a:ea typeface="Archivo Black"/>
                  <a:cs typeface="Archivo Black"/>
                  <a:sym typeface="Archivo Black"/>
                </a:rPr>
                <a:t>INTROS</a:t>
              </a:r>
              <a:endParaRPr sz="700"/>
            </a:p>
          </p:txBody>
        </p:sp>
        <p:sp>
          <p:nvSpPr>
            <p:cNvPr id="433" name="Google Shape;433;p37"/>
            <p:cNvSpPr txBox="1"/>
            <p:nvPr/>
          </p:nvSpPr>
          <p:spPr>
            <a:xfrm>
              <a:off x="0" y="1236854"/>
              <a:ext cx="5420132" cy="187932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1000" u="none" cap="none" strike="noStrike">
                  <a:solidFill>
                    <a:srgbClr val="FFFFFF"/>
                  </a:solidFill>
                  <a:latin typeface="Space Mono"/>
                  <a:ea typeface="Space Mono"/>
                  <a:cs typeface="Space Mono"/>
                  <a:sym typeface="Space Mono"/>
                </a:rPr>
                <a:t>For anything you ask for in your investor update, be sure to follow up on them from your investors.</a:t>
              </a:r>
              <a:endParaRPr sz="700"/>
            </a:p>
          </p:txBody>
        </p:sp>
      </p:grpSp>
      <p:sp>
        <p:nvSpPr>
          <p:cNvPr id="434" name="Google Shape;434;p37"/>
          <p:cNvSpPr/>
          <p:nvPr/>
        </p:nvSpPr>
        <p:spPr>
          <a:xfrm>
            <a:off x="6161639" y="2631390"/>
            <a:ext cx="2468010" cy="1997756"/>
          </a:xfrm>
          <a:custGeom>
            <a:rect b="b" l="l" r="r" t="t"/>
            <a:pathLst>
              <a:path extrusionOk="0" h="533596" w="659199">
                <a:moveTo>
                  <a:pt x="0" y="0"/>
                </a:moveTo>
                <a:lnTo>
                  <a:pt x="659199" y="0"/>
                </a:lnTo>
                <a:lnTo>
                  <a:pt x="659199" y="533596"/>
                </a:lnTo>
                <a:lnTo>
                  <a:pt x="0" y="533596"/>
                </a:lnTo>
                <a:close/>
              </a:path>
            </a:pathLst>
          </a:custGeom>
          <a:solidFill>
            <a:srgbClr val="000000"/>
          </a:solidFill>
          <a:ln>
            <a:noFill/>
          </a:ln>
        </p:spPr>
      </p:sp>
      <p:grpSp>
        <p:nvGrpSpPr>
          <p:cNvPr id="435" name="Google Shape;435;p37"/>
          <p:cNvGrpSpPr/>
          <p:nvPr/>
        </p:nvGrpSpPr>
        <p:grpSpPr>
          <a:xfrm>
            <a:off x="6379370" y="3053129"/>
            <a:ext cx="2032550" cy="1161425"/>
            <a:chOff x="0" y="19050"/>
            <a:chExt cx="5420132" cy="3097133"/>
          </a:xfrm>
        </p:grpSpPr>
        <p:sp>
          <p:nvSpPr>
            <p:cNvPr id="436" name="Google Shape;436;p37"/>
            <p:cNvSpPr txBox="1"/>
            <p:nvPr/>
          </p:nvSpPr>
          <p:spPr>
            <a:xfrm>
              <a:off x="0" y="19050"/>
              <a:ext cx="5420132" cy="832675"/>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 sz="2100" u="none" cap="none" strike="noStrike">
                  <a:solidFill>
                    <a:srgbClr val="FFFFFF"/>
                  </a:solidFill>
                  <a:latin typeface="Archivo Black"/>
                  <a:ea typeface="Archivo Black"/>
                  <a:cs typeface="Archivo Black"/>
                  <a:sym typeface="Archivo Black"/>
                </a:rPr>
                <a:t>FEEDBACK</a:t>
              </a:r>
              <a:endParaRPr sz="700"/>
            </a:p>
          </p:txBody>
        </p:sp>
        <p:sp>
          <p:nvSpPr>
            <p:cNvPr id="437" name="Google Shape;437;p37"/>
            <p:cNvSpPr txBox="1"/>
            <p:nvPr/>
          </p:nvSpPr>
          <p:spPr>
            <a:xfrm>
              <a:off x="0" y="1236854"/>
              <a:ext cx="5420132" cy="187932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1000" u="none" cap="none" strike="noStrike">
                  <a:solidFill>
                    <a:srgbClr val="FFFFFF"/>
                  </a:solidFill>
                  <a:latin typeface="Space Mono"/>
                  <a:ea typeface="Space Mono"/>
                  <a:cs typeface="Space Mono"/>
                  <a:sym typeface="Space Mono"/>
                </a:rPr>
                <a:t>For anything you ask for in your investor update, be sure to follow up on them from your investors.</a:t>
              </a:r>
              <a:endParaRPr sz="700"/>
            </a:p>
          </p:txBody>
        </p:sp>
      </p:grpSp>
      <p:grpSp>
        <p:nvGrpSpPr>
          <p:cNvPr id="438" name="Google Shape;438;p37"/>
          <p:cNvGrpSpPr/>
          <p:nvPr/>
        </p:nvGrpSpPr>
        <p:grpSpPr>
          <a:xfrm>
            <a:off x="514350" y="535781"/>
            <a:ext cx="2195321" cy="2092119"/>
            <a:chOff x="0" y="57150"/>
            <a:chExt cx="5854189" cy="5578984"/>
          </a:xfrm>
        </p:grpSpPr>
        <p:sp>
          <p:nvSpPr>
            <p:cNvPr id="439" name="Google Shape;439;p37"/>
            <p:cNvSpPr txBox="1"/>
            <p:nvPr/>
          </p:nvSpPr>
          <p:spPr>
            <a:xfrm>
              <a:off x="0" y="57150"/>
              <a:ext cx="5854189" cy="1557258"/>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 sz="4000" u="none" cap="none" strike="noStrike">
                  <a:solidFill>
                    <a:srgbClr val="FFFFFF"/>
                  </a:solidFill>
                  <a:latin typeface="Archivo Black"/>
                  <a:ea typeface="Archivo Black"/>
                  <a:cs typeface="Archivo Black"/>
                  <a:sym typeface="Archivo Black"/>
                </a:rPr>
                <a:t>Asks</a:t>
              </a:r>
              <a:endParaRPr sz="700"/>
            </a:p>
          </p:txBody>
        </p:sp>
        <p:sp>
          <p:nvSpPr>
            <p:cNvPr id="440" name="Google Shape;440;p37"/>
            <p:cNvSpPr txBox="1"/>
            <p:nvPr/>
          </p:nvSpPr>
          <p:spPr>
            <a:xfrm>
              <a:off x="0" y="2028362"/>
              <a:ext cx="5854189" cy="3607772"/>
            </a:xfrm>
            <a:prstGeom prst="rect">
              <a:avLst/>
            </a:prstGeom>
            <a:noFill/>
            <a:ln>
              <a:noFill/>
            </a:ln>
          </p:spPr>
          <p:txBody>
            <a:bodyPr anchorCtr="0" anchor="t" bIns="0" lIns="0" spcFirstLastPara="1" rIns="0" wrap="square" tIns="0">
              <a:spAutoFit/>
            </a:bodyPr>
            <a:lstStyle/>
            <a:p>
              <a:pPr indent="0" lvl="0" marL="0" marR="0" rtl="0" algn="l">
                <a:lnSpc>
                  <a:spcPct val="140045"/>
                </a:lnSpc>
                <a:spcBef>
                  <a:spcPts val="0"/>
                </a:spcBef>
                <a:spcAft>
                  <a:spcPts val="0"/>
                </a:spcAft>
                <a:buNone/>
              </a:pPr>
              <a:r>
                <a:rPr b="0" i="0" lang="en" sz="1300" u="none" cap="none" strike="noStrike">
                  <a:solidFill>
                    <a:srgbClr val="FFFFFF"/>
                  </a:solidFill>
                  <a:latin typeface="Space Mono"/>
                  <a:ea typeface="Space Mono"/>
                  <a:cs typeface="Space Mono"/>
                  <a:sym typeface="Space Mono"/>
                </a:rPr>
                <a:t>Write the areas of your company you need help with from your investors. Be specific with your needs.</a:t>
              </a:r>
              <a:endParaRPr sz="700"/>
            </a:p>
          </p:txBody>
        </p:sp>
      </p:grpSp>
      <p:pic>
        <p:nvPicPr>
          <p:cNvPr id="441" name="Google Shape;441;p37"/>
          <p:cNvPicPr preferRelativeResize="0"/>
          <p:nvPr/>
        </p:nvPicPr>
        <p:blipFill rotWithShape="1">
          <a:blip r:embed="rId4">
            <a:alphaModFix/>
          </a:blip>
          <a:srcRect b="0" l="0" r="0" t="0"/>
          <a:stretch/>
        </p:blipFill>
        <p:spPr>
          <a:xfrm>
            <a:off x="2757776" y="4069450"/>
            <a:ext cx="279850" cy="279850"/>
          </a:xfrm>
          <a:prstGeom prst="rect">
            <a:avLst/>
          </a:prstGeom>
          <a:noFill/>
          <a:ln>
            <a:noFill/>
          </a:ln>
        </p:spPr>
      </p:pic>
      <p:sp>
        <p:nvSpPr>
          <p:cNvPr id="442" name="Google Shape;442;p37"/>
          <p:cNvSpPr/>
          <p:nvPr/>
        </p:nvSpPr>
        <p:spPr>
          <a:xfrm>
            <a:off x="1679026" y="3630270"/>
            <a:ext cx="528638" cy="279850"/>
          </a:xfrm>
          <a:custGeom>
            <a:rect b="b" l="l" r="r" t="t"/>
            <a:pathLst>
              <a:path extrusionOk="0" h="231404" w="437123">
                <a:moveTo>
                  <a:pt x="0" y="0"/>
                </a:moveTo>
                <a:lnTo>
                  <a:pt x="437123" y="0"/>
                </a:lnTo>
                <a:lnTo>
                  <a:pt x="437123" y="231404"/>
                </a:lnTo>
                <a:lnTo>
                  <a:pt x="0" y="231404"/>
                </a:lnTo>
                <a:close/>
              </a:path>
            </a:pathLst>
          </a:custGeom>
          <a:solidFill>
            <a:srgbClr val="FFD034"/>
          </a:solidFill>
          <a:ln>
            <a:noFill/>
          </a:ln>
        </p:spPr>
      </p:sp>
      <p:sp>
        <p:nvSpPr>
          <p:cNvPr id="443" name="Google Shape;443;p37"/>
          <p:cNvSpPr/>
          <p:nvPr/>
        </p:nvSpPr>
        <p:spPr>
          <a:xfrm>
            <a:off x="3037626" y="4349300"/>
            <a:ext cx="528638" cy="279850"/>
          </a:xfrm>
          <a:custGeom>
            <a:rect b="b" l="l" r="r" t="t"/>
            <a:pathLst>
              <a:path extrusionOk="0" h="231404" w="437123">
                <a:moveTo>
                  <a:pt x="0" y="0"/>
                </a:moveTo>
                <a:lnTo>
                  <a:pt x="437123" y="0"/>
                </a:lnTo>
                <a:lnTo>
                  <a:pt x="437123" y="231404"/>
                </a:lnTo>
                <a:lnTo>
                  <a:pt x="0" y="231404"/>
                </a:lnTo>
                <a:close/>
              </a:path>
            </a:pathLst>
          </a:custGeom>
          <a:solidFill>
            <a:srgbClr val="008037"/>
          </a:solidFill>
          <a:ln>
            <a:noFill/>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47" name="Shape 447"/>
        <p:cNvGrpSpPr/>
        <p:nvPr/>
      </p:nvGrpSpPr>
      <p:grpSpPr>
        <a:xfrm>
          <a:off x="0" y="0"/>
          <a:ext cx="0" cy="0"/>
          <a:chOff x="0" y="0"/>
          <a:chExt cx="0" cy="0"/>
        </a:xfrm>
      </p:grpSpPr>
      <p:sp>
        <p:nvSpPr>
          <p:cNvPr id="448" name="Google Shape;448;p38"/>
          <p:cNvSpPr/>
          <p:nvPr/>
        </p:nvSpPr>
        <p:spPr>
          <a:xfrm>
            <a:off x="4087257" y="554127"/>
            <a:ext cx="4542394" cy="1364771"/>
          </a:xfrm>
          <a:custGeom>
            <a:rect b="b" l="l" r="r" t="t"/>
            <a:pathLst>
              <a:path extrusionOk="0" h="1169137" w="3891262">
                <a:moveTo>
                  <a:pt x="0" y="0"/>
                </a:moveTo>
                <a:lnTo>
                  <a:pt x="3891262" y="0"/>
                </a:lnTo>
                <a:lnTo>
                  <a:pt x="3891262" y="1169137"/>
                </a:lnTo>
                <a:lnTo>
                  <a:pt x="0" y="1169137"/>
                </a:lnTo>
                <a:close/>
              </a:path>
            </a:pathLst>
          </a:custGeom>
          <a:solidFill>
            <a:srgbClr val="FFD034"/>
          </a:solidFill>
          <a:ln>
            <a:noFill/>
          </a:ln>
        </p:spPr>
      </p:sp>
      <p:sp>
        <p:nvSpPr>
          <p:cNvPr id="449" name="Google Shape;449;p38"/>
          <p:cNvSpPr/>
          <p:nvPr/>
        </p:nvSpPr>
        <p:spPr>
          <a:xfrm>
            <a:off x="3581160" y="1918897"/>
            <a:ext cx="4542394" cy="1364771"/>
          </a:xfrm>
          <a:custGeom>
            <a:rect b="b" l="l" r="r" t="t"/>
            <a:pathLst>
              <a:path extrusionOk="0" h="1169137" w="3891262">
                <a:moveTo>
                  <a:pt x="0" y="0"/>
                </a:moveTo>
                <a:lnTo>
                  <a:pt x="3891262" y="0"/>
                </a:lnTo>
                <a:lnTo>
                  <a:pt x="3891262" y="1169137"/>
                </a:lnTo>
                <a:lnTo>
                  <a:pt x="0" y="1169137"/>
                </a:lnTo>
                <a:close/>
              </a:path>
            </a:pathLst>
          </a:custGeom>
          <a:solidFill>
            <a:srgbClr val="004AAD"/>
          </a:solidFill>
          <a:ln>
            <a:noFill/>
          </a:ln>
        </p:spPr>
      </p:sp>
      <p:sp>
        <p:nvSpPr>
          <p:cNvPr id="450" name="Google Shape;450;p38"/>
          <p:cNvSpPr/>
          <p:nvPr/>
        </p:nvSpPr>
        <p:spPr>
          <a:xfrm>
            <a:off x="4087257" y="3264379"/>
            <a:ext cx="4542394" cy="1364771"/>
          </a:xfrm>
          <a:custGeom>
            <a:rect b="b" l="l" r="r" t="t"/>
            <a:pathLst>
              <a:path extrusionOk="0" h="1169137" w="3891262">
                <a:moveTo>
                  <a:pt x="0" y="0"/>
                </a:moveTo>
                <a:lnTo>
                  <a:pt x="3891262" y="0"/>
                </a:lnTo>
                <a:lnTo>
                  <a:pt x="3891262" y="1169137"/>
                </a:lnTo>
                <a:lnTo>
                  <a:pt x="0" y="1169137"/>
                </a:lnTo>
                <a:close/>
              </a:path>
            </a:pathLst>
          </a:custGeom>
          <a:solidFill>
            <a:srgbClr val="209D5C"/>
          </a:solidFill>
          <a:ln>
            <a:noFill/>
          </a:ln>
        </p:spPr>
      </p:sp>
      <p:sp>
        <p:nvSpPr>
          <p:cNvPr id="451" name="Google Shape;451;p38"/>
          <p:cNvSpPr txBox="1"/>
          <p:nvPr/>
        </p:nvSpPr>
        <p:spPr>
          <a:xfrm>
            <a:off x="514350" y="2327119"/>
            <a:ext cx="2539120" cy="548328"/>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0" i="0" lang="en" sz="3600" u="none" cap="none" strike="noStrike">
                <a:solidFill>
                  <a:srgbClr val="FFFFFF"/>
                </a:solidFill>
                <a:latin typeface="Archivo Black"/>
                <a:ea typeface="Archivo Black"/>
                <a:cs typeface="Archivo Black"/>
                <a:sym typeface="Archivo Black"/>
              </a:rPr>
              <a:t>Summary</a:t>
            </a:r>
            <a:endParaRPr sz="700"/>
          </a:p>
        </p:txBody>
      </p:sp>
      <p:sp>
        <p:nvSpPr>
          <p:cNvPr id="452" name="Google Shape;452;p38"/>
          <p:cNvSpPr txBox="1"/>
          <p:nvPr/>
        </p:nvSpPr>
        <p:spPr>
          <a:xfrm>
            <a:off x="4346846" y="980659"/>
            <a:ext cx="4023213" cy="487892"/>
          </a:xfrm>
          <a:prstGeom prst="rect">
            <a:avLst/>
          </a:prstGeom>
          <a:noFill/>
          <a:ln>
            <a:noFill/>
          </a:ln>
        </p:spPr>
        <p:txBody>
          <a:bodyPr anchorCtr="0" anchor="t" bIns="0" lIns="0" spcFirstLastPara="1" rIns="0" wrap="square" tIns="0">
            <a:spAutoFit/>
          </a:bodyPr>
          <a:lstStyle/>
          <a:p>
            <a:pPr indent="0" lvl="0" marL="0" marR="0" rtl="0" algn="l">
              <a:lnSpc>
                <a:spcPct val="142000"/>
              </a:lnSpc>
              <a:spcBef>
                <a:spcPts val="0"/>
              </a:spcBef>
              <a:spcAft>
                <a:spcPts val="0"/>
              </a:spcAft>
              <a:buNone/>
            </a:pPr>
            <a:r>
              <a:rPr b="0" i="0" lang="en" sz="1400" u="none" cap="none" strike="noStrike">
                <a:solidFill>
                  <a:srgbClr val="000000"/>
                </a:solidFill>
                <a:latin typeface="Space Mono"/>
                <a:ea typeface="Space Mono"/>
                <a:cs typeface="Space Mono"/>
                <a:sym typeface="Space Mono"/>
              </a:rPr>
              <a:t>Wrap up your investor updatein two to three bullet points.</a:t>
            </a:r>
            <a:endParaRPr sz="700"/>
          </a:p>
        </p:txBody>
      </p:sp>
      <p:sp>
        <p:nvSpPr>
          <p:cNvPr id="453" name="Google Shape;453;p38"/>
          <p:cNvSpPr txBox="1"/>
          <p:nvPr/>
        </p:nvSpPr>
        <p:spPr>
          <a:xfrm>
            <a:off x="3840750" y="2303476"/>
            <a:ext cx="4023213" cy="562276"/>
          </a:xfrm>
          <a:prstGeom prst="rect">
            <a:avLst/>
          </a:prstGeom>
          <a:noFill/>
          <a:ln>
            <a:noFill/>
          </a:ln>
        </p:spPr>
        <p:txBody>
          <a:bodyPr anchorCtr="0" anchor="t" bIns="0" lIns="0" spcFirstLastPara="1" rIns="0" wrap="square" tIns="0">
            <a:spAutoFit/>
          </a:bodyPr>
          <a:lstStyle/>
          <a:p>
            <a:pPr indent="0" lvl="0" marL="0" marR="0" rtl="0" algn="l">
              <a:lnSpc>
                <a:spcPct val="142000"/>
              </a:lnSpc>
              <a:spcBef>
                <a:spcPts val="0"/>
              </a:spcBef>
              <a:spcAft>
                <a:spcPts val="0"/>
              </a:spcAft>
              <a:buNone/>
            </a:pPr>
            <a:r>
              <a:rPr b="0" i="0" lang="en" sz="1600" u="none" cap="none" strike="noStrike">
                <a:solidFill>
                  <a:srgbClr val="000000"/>
                </a:solidFill>
                <a:latin typeface="Space Mono"/>
                <a:ea typeface="Space Mono"/>
                <a:cs typeface="Space Mono"/>
                <a:sym typeface="Space Mono"/>
              </a:rPr>
              <a:t>Visualize the people who willturn to you for solutions.</a:t>
            </a:r>
            <a:endParaRPr sz="700"/>
          </a:p>
        </p:txBody>
      </p:sp>
      <p:sp>
        <p:nvSpPr>
          <p:cNvPr id="454" name="Google Shape;454;p38"/>
          <p:cNvSpPr txBox="1"/>
          <p:nvPr/>
        </p:nvSpPr>
        <p:spPr>
          <a:xfrm>
            <a:off x="4346846" y="3447875"/>
            <a:ext cx="4023213" cy="973966"/>
          </a:xfrm>
          <a:prstGeom prst="rect">
            <a:avLst/>
          </a:prstGeom>
          <a:noFill/>
          <a:ln>
            <a:noFill/>
          </a:ln>
        </p:spPr>
        <p:txBody>
          <a:bodyPr anchorCtr="0" anchor="t" bIns="0" lIns="0" spcFirstLastPara="1" rIns="0" wrap="square" tIns="0">
            <a:spAutoFit/>
          </a:bodyPr>
          <a:lstStyle/>
          <a:p>
            <a:pPr indent="0" lvl="0" marL="0" marR="0" rtl="0" algn="l">
              <a:lnSpc>
                <a:spcPct val="141996"/>
              </a:lnSpc>
              <a:spcBef>
                <a:spcPts val="0"/>
              </a:spcBef>
              <a:spcAft>
                <a:spcPts val="0"/>
              </a:spcAft>
              <a:buNone/>
            </a:pPr>
            <a:r>
              <a:rPr b="0" i="0" lang="en" sz="1100" u="none" cap="none" strike="noStrike">
                <a:solidFill>
                  <a:srgbClr val="000000"/>
                </a:solidFill>
                <a:latin typeface="Space Mono"/>
                <a:ea typeface="Space Mono"/>
                <a:cs typeface="Space Mono"/>
                <a:sym typeface="Space Mono"/>
              </a:rPr>
              <a:t>If there are other things you need help with or if you want them to know how many more months are left before you need to raise money or start making a serious profit, you can put them here.</a:t>
            </a:r>
            <a:endParaRPr sz="700"/>
          </a:p>
        </p:txBody>
      </p:sp>
      <p:grpSp>
        <p:nvGrpSpPr>
          <p:cNvPr id="455" name="Google Shape;455;p38"/>
          <p:cNvGrpSpPr/>
          <p:nvPr/>
        </p:nvGrpSpPr>
        <p:grpSpPr>
          <a:xfrm>
            <a:off x="324200" y="4329634"/>
            <a:ext cx="808488" cy="569172"/>
            <a:chOff x="0" y="0"/>
            <a:chExt cx="2155966" cy="1517792"/>
          </a:xfrm>
        </p:grpSpPr>
        <p:sp>
          <p:nvSpPr>
            <p:cNvPr id="456" name="Google Shape;456;p38"/>
            <p:cNvSpPr/>
            <p:nvPr/>
          </p:nvSpPr>
          <p:spPr>
            <a:xfrm>
              <a:off x="1384441" y="0"/>
              <a:ext cx="771525" cy="771525"/>
            </a:xfrm>
            <a:custGeom>
              <a:rect b="b" l="l" r="r" t="t"/>
              <a:pathLst>
                <a:path extrusionOk="0" h="1913890" w="1913890">
                  <a:moveTo>
                    <a:pt x="0" y="0"/>
                  </a:moveTo>
                  <a:lnTo>
                    <a:pt x="1913890" y="0"/>
                  </a:lnTo>
                  <a:lnTo>
                    <a:pt x="1913890" y="1913890"/>
                  </a:lnTo>
                  <a:lnTo>
                    <a:pt x="0" y="1913890"/>
                  </a:lnTo>
                  <a:close/>
                </a:path>
              </a:pathLst>
            </a:custGeom>
            <a:solidFill>
              <a:srgbClr val="008037"/>
            </a:solidFill>
            <a:ln>
              <a:noFill/>
            </a:ln>
          </p:spPr>
        </p:sp>
        <p:sp>
          <p:nvSpPr>
            <p:cNvPr id="457" name="Google Shape;457;p38"/>
            <p:cNvSpPr/>
            <p:nvPr/>
          </p:nvSpPr>
          <p:spPr>
            <a:xfrm>
              <a:off x="0" y="771525"/>
              <a:ext cx="1409699" cy="746267"/>
            </a:xfrm>
            <a:custGeom>
              <a:rect b="b" l="l" r="r" t="t"/>
              <a:pathLst>
                <a:path extrusionOk="0" h="231404" w="437123">
                  <a:moveTo>
                    <a:pt x="0" y="0"/>
                  </a:moveTo>
                  <a:lnTo>
                    <a:pt x="437123" y="0"/>
                  </a:lnTo>
                  <a:lnTo>
                    <a:pt x="437123" y="231404"/>
                  </a:lnTo>
                  <a:lnTo>
                    <a:pt x="0" y="231404"/>
                  </a:lnTo>
                  <a:close/>
                </a:path>
              </a:pathLst>
            </a:custGeom>
            <a:solidFill>
              <a:srgbClr val="FFFFFF"/>
            </a:solidFill>
            <a:ln>
              <a:noFill/>
            </a:ln>
          </p:spPr>
        </p:sp>
      </p:grpSp>
      <p:sp>
        <p:nvSpPr>
          <p:cNvPr id="458" name="Google Shape;458;p38"/>
          <p:cNvSpPr/>
          <p:nvPr/>
        </p:nvSpPr>
        <p:spPr>
          <a:xfrm>
            <a:off x="514350" y="0"/>
            <a:ext cx="289322" cy="289322"/>
          </a:xfrm>
          <a:custGeom>
            <a:rect b="b" l="l" r="r" t="t"/>
            <a:pathLst>
              <a:path extrusionOk="0" h="1913890" w="1913890">
                <a:moveTo>
                  <a:pt x="0" y="0"/>
                </a:moveTo>
                <a:lnTo>
                  <a:pt x="1913890" y="0"/>
                </a:lnTo>
                <a:lnTo>
                  <a:pt x="1913890" y="1913890"/>
                </a:lnTo>
                <a:lnTo>
                  <a:pt x="0" y="1913890"/>
                </a:lnTo>
                <a:close/>
              </a:path>
            </a:pathLst>
          </a:custGeom>
          <a:solidFill>
            <a:srgbClr val="FFD034"/>
          </a:solidFill>
          <a:ln>
            <a:noFill/>
          </a:ln>
        </p:spPr>
      </p:sp>
      <p:sp>
        <p:nvSpPr>
          <p:cNvPr id="459" name="Google Shape;459;p38"/>
          <p:cNvSpPr/>
          <p:nvPr/>
        </p:nvSpPr>
        <p:spPr>
          <a:xfrm>
            <a:off x="3291839" y="554127"/>
            <a:ext cx="289322" cy="289322"/>
          </a:xfrm>
          <a:custGeom>
            <a:rect b="b" l="l" r="r" t="t"/>
            <a:pathLst>
              <a:path extrusionOk="0" h="1913890" w="1913890">
                <a:moveTo>
                  <a:pt x="0" y="0"/>
                </a:moveTo>
                <a:lnTo>
                  <a:pt x="1913890" y="0"/>
                </a:lnTo>
                <a:lnTo>
                  <a:pt x="1913890" y="1913890"/>
                </a:lnTo>
                <a:lnTo>
                  <a:pt x="0" y="1913890"/>
                </a:lnTo>
                <a:close/>
              </a:path>
            </a:pathLst>
          </a:custGeom>
          <a:solidFill>
            <a:srgbClr val="209D5C"/>
          </a:solidFill>
          <a:ln>
            <a:noFill/>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3" name="Shape 463"/>
        <p:cNvGrpSpPr/>
        <p:nvPr/>
      </p:nvGrpSpPr>
      <p:grpSpPr>
        <a:xfrm>
          <a:off x="0" y="0"/>
          <a:ext cx="0" cy="0"/>
          <a:chOff x="0" y="0"/>
          <a:chExt cx="0" cy="0"/>
        </a:xfrm>
      </p:grpSpPr>
      <p:sp>
        <p:nvSpPr>
          <p:cNvPr id="464" name="Google Shape;464;p39"/>
          <p:cNvSpPr/>
          <p:nvPr/>
        </p:nvSpPr>
        <p:spPr>
          <a:xfrm>
            <a:off x="845318" y="2231414"/>
            <a:ext cx="3427860" cy="2057400"/>
          </a:xfrm>
          <a:custGeom>
            <a:rect b="b" l="l" r="r" t="t"/>
            <a:pathLst>
              <a:path extrusionOk="0" h="1668549" w="2779990">
                <a:moveTo>
                  <a:pt x="0" y="0"/>
                </a:moveTo>
                <a:lnTo>
                  <a:pt x="2779990" y="0"/>
                </a:lnTo>
                <a:lnTo>
                  <a:pt x="2779990" y="1668549"/>
                </a:lnTo>
                <a:lnTo>
                  <a:pt x="0" y="1668549"/>
                </a:lnTo>
                <a:close/>
              </a:path>
            </a:pathLst>
          </a:custGeom>
          <a:solidFill>
            <a:srgbClr val="000000"/>
          </a:solidFill>
          <a:ln>
            <a:noFill/>
          </a:ln>
        </p:spPr>
      </p:sp>
      <p:grpSp>
        <p:nvGrpSpPr>
          <p:cNvPr id="465" name="Google Shape;465;p39"/>
          <p:cNvGrpSpPr/>
          <p:nvPr/>
        </p:nvGrpSpPr>
        <p:grpSpPr>
          <a:xfrm>
            <a:off x="1268125" y="2797148"/>
            <a:ext cx="2582213" cy="885035"/>
            <a:chOff x="0" y="-66675"/>
            <a:chExt cx="6885900" cy="2360093"/>
          </a:xfrm>
        </p:grpSpPr>
        <p:sp>
          <p:nvSpPr>
            <p:cNvPr id="466" name="Google Shape;466;p39"/>
            <p:cNvSpPr txBox="1"/>
            <p:nvPr/>
          </p:nvSpPr>
          <p:spPr>
            <a:xfrm>
              <a:off x="0" y="-66675"/>
              <a:ext cx="6885900" cy="656700"/>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lang="en" sz="1600">
                  <a:solidFill>
                    <a:srgbClr val="FFFFFF"/>
                  </a:solidFill>
                  <a:latin typeface="Archivo Black"/>
                  <a:ea typeface="Archivo Black"/>
                  <a:cs typeface="Archivo Black"/>
                  <a:sym typeface="Archivo Black"/>
                </a:rPr>
                <a:t>###-###-####</a:t>
              </a:r>
              <a:endParaRPr sz="700"/>
            </a:p>
          </p:txBody>
        </p:sp>
        <p:sp>
          <p:nvSpPr>
            <p:cNvPr id="467" name="Google Shape;467;p39"/>
            <p:cNvSpPr txBox="1"/>
            <p:nvPr/>
          </p:nvSpPr>
          <p:spPr>
            <a:xfrm>
              <a:off x="0" y="970041"/>
              <a:ext cx="6885900" cy="451500"/>
            </a:xfrm>
            <a:prstGeom prst="rect">
              <a:avLst/>
            </a:prstGeom>
            <a:noFill/>
            <a:ln>
              <a:noFill/>
            </a:ln>
          </p:spPr>
          <p:txBody>
            <a:bodyPr anchorCtr="0" anchor="t" bIns="0" lIns="0" spcFirstLastPara="1" rIns="0" wrap="square" tIns="0">
              <a:spAutoFit/>
            </a:bodyPr>
            <a:lstStyle/>
            <a:p>
              <a:pPr indent="0" lvl="0" marL="0" marR="0" rtl="0" algn="l">
                <a:lnSpc>
                  <a:spcPct val="140053"/>
                </a:lnSpc>
                <a:spcBef>
                  <a:spcPts val="0"/>
                </a:spcBef>
                <a:spcAft>
                  <a:spcPts val="0"/>
                </a:spcAft>
                <a:buNone/>
              </a:pPr>
              <a:r>
                <a:rPr lang="en" sz="1100">
                  <a:solidFill>
                    <a:srgbClr val="FFFFFF"/>
                  </a:solidFill>
                  <a:latin typeface="Archivo Black"/>
                  <a:ea typeface="Archivo Black"/>
                  <a:cs typeface="Archivo Black"/>
                  <a:sym typeface="Archivo Black"/>
                </a:rPr>
                <a:t>slidesgo@site.net</a:t>
              </a:r>
              <a:endParaRPr sz="700"/>
            </a:p>
          </p:txBody>
        </p:sp>
        <p:sp>
          <p:nvSpPr>
            <p:cNvPr id="468" name="Google Shape;468;p39"/>
            <p:cNvSpPr txBox="1"/>
            <p:nvPr/>
          </p:nvSpPr>
          <p:spPr>
            <a:xfrm>
              <a:off x="0" y="1800818"/>
              <a:ext cx="6885900" cy="492600"/>
            </a:xfrm>
            <a:prstGeom prst="rect">
              <a:avLst/>
            </a:prstGeom>
            <a:noFill/>
            <a:ln>
              <a:noFill/>
            </a:ln>
          </p:spPr>
          <p:txBody>
            <a:bodyPr anchorCtr="0" anchor="t" bIns="0" lIns="0" spcFirstLastPara="1" rIns="0" wrap="square" tIns="0">
              <a:spAutoFit/>
            </a:bodyPr>
            <a:lstStyle/>
            <a:p>
              <a:pPr indent="0" lvl="0" marL="0" marR="0" rtl="0" algn="l">
                <a:lnSpc>
                  <a:spcPct val="139974"/>
                </a:lnSpc>
                <a:spcBef>
                  <a:spcPts val="0"/>
                </a:spcBef>
                <a:spcAft>
                  <a:spcPts val="0"/>
                </a:spcAft>
                <a:buNone/>
              </a:pPr>
              <a:r>
                <a:rPr lang="en" sz="1200">
                  <a:solidFill>
                    <a:srgbClr val="FFFFFF"/>
                  </a:solidFill>
                  <a:latin typeface="Archivo Black"/>
                  <a:ea typeface="Archivo Black"/>
                  <a:cs typeface="Archivo Black"/>
                  <a:sym typeface="Archivo Black"/>
                </a:rPr>
                <a:t>www.slidesgo.net</a:t>
              </a:r>
              <a:endParaRPr sz="700"/>
            </a:p>
          </p:txBody>
        </p:sp>
      </p:grpSp>
      <p:sp>
        <p:nvSpPr>
          <p:cNvPr id="469" name="Google Shape;469;p39"/>
          <p:cNvSpPr/>
          <p:nvPr/>
        </p:nvSpPr>
        <p:spPr>
          <a:xfrm>
            <a:off x="845318" y="0"/>
            <a:ext cx="265757" cy="279850"/>
          </a:xfrm>
          <a:custGeom>
            <a:rect b="b" l="l" r="r" t="t"/>
            <a:pathLst>
              <a:path extrusionOk="0" h="231404" w="219751">
                <a:moveTo>
                  <a:pt x="0" y="0"/>
                </a:moveTo>
                <a:lnTo>
                  <a:pt x="219751" y="0"/>
                </a:lnTo>
                <a:lnTo>
                  <a:pt x="219751" y="231404"/>
                </a:lnTo>
                <a:lnTo>
                  <a:pt x="0" y="231404"/>
                </a:lnTo>
                <a:close/>
              </a:path>
            </a:pathLst>
          </a:custGeom>
          <a:solidFill>
            <a:srgbClr val="209D5C"/>
          </a:solidFill>
          <a:ln>
            <a:noFill/>
          </a:ln>
        </p:spPr>
      </p:sp>
      <p:sp>
        <p:nvSpPr>
          <p:cNvPr id="470" name="Google Shape;470;p39"/>
          <p:cNvSpPr/>
          <p:nvPr/>
        </p:nvSpPr>
        <p:spPr>
          <a:xfrm>
            <a:off x="5040032" y="4008964"/>
            <a:ext cx="265757" cy="279850"/>
          </a:xfrm>
          <a:custGeom>
            <a:rect b="b" l="l" r="r" t="t"/>
            <a:pathLst>
              <a:path extrusionOk="0" h="231404" w="219751">
                <a:moveTo>
                  <a:pt x="0" y="0"/>
                </a:moveTo>
                <a:lnTo>
                  <a:pt x="219751" y="0"/>
                </a:lnTo>
                <a:lnTo>
                  <a:pt x="219751" y="231404"/>
                </a:lnTo>
                <a:lnTo>
                  <a:pt x="0" y="231404"/>
                </a:lnTo>
                <a:close/>
              </a:path>
            </a:pathLst>
          </a:custGeom>
          <a:solidFill>
            <a:srgbClr val="FFFFFF"/>
          </a:solidFill>
          <a:ln>
            <a:noFill/>
          </a:ln>
        </p:spPr>
      </p:sp>
      <p:sp>
        <p:nvSpPr>
          <p:cNvPr id="471" name="Google Shape;471;p39"/>
          <p:cNvSpPr/>
          <p:nvPr/>
        </p:nvSpPr>
        <p:spPr>
          <a:xfrm>
            <a:off x="3942210" y="854686"/>
            <a:ext cx="265757" cy="279850"/>
          </a:xfrm>
          <a:custGeom>
            <a:rect b="b" l="l" r="r" t="t"/>
            <a:pathLst>
              <a:path extrusionOk="0" h="231404" w="219751">
                <a:moveTo>
                  <a:pt x="0" y="0"/>
                </a:moveTo>
                <a:lnTo>
                  <a:pt x="219751" y="0"/>
                </a:lnTo>
                <a:lnTo>
                  <a:pt x="219751" y="231404"/>
                </a:lnTo>
                <a:lnTo>
                  <a:pt x="0" y="231404"/>
                </a:lnTo>
                <a:close/>
              </a:path>
            </a:pathLst>
          </a:custGeom>
          <a:solidFill>
            <a:srgbClr val="209D5C"/>
          </a:solidFill>
          <a:ln>
            <a:noFill/>
          </a:ln>
        </p:spPr>
      </p:sp>
      <p:sp>
        <p:nvSpPr>
          <p:cNvPr id="472" name="Google Shape;472;p39"/>
          <p:cNvSpPr/>
          <p:nvPr/>
        </p:nvSpPr>
        <p:spPr>
          <a:xfrm>
            <a:off x="5305789" y="4008964"/>
            <a:ext cx="265757" cy="279850"/>
          </a:xfrm>
          <a:custGeom>
            <a:rect b="b" l="l" r="r" t="t"/>
            <a:pathLst>
              <a:path extrusionOk="0" h="231404" w="219751">
                <a:moveTo>
                  <a:pt x="0" y="0"/>
                </a:moveTo>
                <a:lnTo>
                  <a:pt x="219751" y="0"/>
                </a:lnTo>
                <a:lnTo>
                  <a:pt x="219751" y="231404"/>
                </a:lnTo>
                <a:lnTo>
                  <a:pt x="0" y="231404"/>
                </a:lnTo>
                <a:close/>
              </a:path>
            </a:pathLst>
          </a:custGeom>
          <a:solidFill>
            <a:srgbClr val="209D5C"/>
          </a:solidFill>
          <a:ln>
            <a:noFill/>
          </a:ln>
        </p:spPr>
      </p:sp>
      <p:sp>
        <p:nvSpPr>
          <p:cNvPr id="473" name="Google Shape;473;p39"/>
          <p:cNvSpPr/>
          <p:nvPr/>
        </p:nvSpPr>
        <p:spPr>
          <a:xfrm>
            <a:off x="4273178" y="1949303"/>
            <a:ext cx="265757" cy="279850"/>
          </a:xfrm>
          <a:custGeom>
            <a:rect b="b" l="l" r="r" t="t"/>
            <a:pathLst>
              <a:path extrusionOk="0" h="231404" w="219751">
                <a:moveTo>
                  <a:pt x="0" y="0"/>
                </a:moveTo>
                <a:lnTo>
                  <a:pt x="219751" y="0"/>
                </a:lnTo>
                <a:lnTo>
                  <a:pt x="219751" y="231404"/>
                </a:lnTo>
                <a:lnTo>
                  <a:pt x="0" y="231404"/>
                </a:lnTo>
                <a:close/>
              </a:path>
            </a:pathLst>
          </a:custGeom>
          <a:solidFill>
            <a:srgbClr val="FFFFFF"/>
          </a:solidFill>
          <a:ln>
            <a:noFill/>
          </a:ln>
        </p:spPr>
      </p:sp>
      <p:pic>
        <p:nvPicPr>
          <p:cNvPr id="474" name="Google Shape;474;p39"/>
          <p:cNvPicPr preferRelativeResize="0"/>
          <p:nvPr/>
        </p:nvPicPr>
        <p:blipFill rotWithShape="1">
          <a:blip r:embed="rId4">
            <a:alphaModFix/>
          </a:blip>
          <a:srcRect b="0" l="0" r="0" t="0"/>
          <a:stretch/>
        </p:blipFill>
        <p:spPr>
          <a:xfrm>
            <a:off x="5000820" y="1971206"/>
            <a:ext cx="3628830" cy="2104722"/>
          </a:xfrm>
          <a:prstGeom prst="rect">
            <a:avLst/>
          </a:prstGeom>
          <a:noFill/>
          <a:ln>
            <a:noFill/>
          </a:ln>
        </p:spPr>
      </p:pic>
      <p:sp>
        <p:nvSpPr>
          <p:cNvPr id="475" name="Google Shape;475;p39"/>
          <p:cNvSpPr/>
          <p:nvPr/>
        </p:nvSpPr>
        <p:spPr>
          <a:xfrm>
            <a:off x="514350" y="1134536"/>
            <a:ext cx="3427860" cy="1100446"/>
          </a:xfrm>
          <a:custGeom>
            <a:rect b="b" l="l" r="r" t="t"/>
            <a:pathLst>
              <a:path extrusionOk="0" h="942702" w="2936492">
                <a:moveTo>
                  <a:pt x="0" y="0"/>
                </a:moveTo>
                <a:lnTo>
                  <a:pt x="2936492" y="0"/>
                </a:lnTo>
                <a:lnTo>
                  <a:pt x="2936492" y="942702"/>
                </a:lnTo>
                <a:lnTo>
                  <a:pt x="0" y="942702"/>
                </a:lnTo>
                <a:close/>
              </a:path>
            </a:pathLst>
          </a:custGeom>
          <a:solidFill>
            <a:srgbClr val="FFFFFF"/>
          </a:solidFill>
          <a:ln>
            <a:noFill/>
          </a:ln>
        </p:spPr>
      </p:sp>
      <p:sp>
        <p:nvSpPr>
          <p:cNvPr id="476" name="Google Shape;476;p39"/>
          <p:cNvSpPr txBox="1"/>
          <p:nvPr/>
        </p:nvSpPr>
        <p:spPr>
          <a:xfrm>
            <a:off x="886875" y="1464250"/>
            <a:ext cx="3105000" cy="523200"/>
          </a:xfrm>
          <a:prstGeom prst="rect">
            <a:avLst/>
          </a:prstGeom>
          <a:noFill/>
          <a:ln>
            <a:noFill/>
          </a:ln>
        </p:spPr>
        <p:txBody>
          <a:bodyPr anchorCtr="0" anchor="t" bIns="0" lIns="0" spcFirstLastPara="1" rIns="0" wrap="square" tIns="0">
            <a:spAutoFit/>
          </a:bodyPr>
          <a:lstStyle/>
          <a:p>
            <a:pPr indent="0" lvl="0" marL="0" marR="0" rtl="0" algn="l">
              <a:lnSpc>
                <a:spcPct val="110005"/>
              </a:lnSpc>
              <a:spcBef>
                <a:spcPts val="0"/>
              </a:spcBef>
              <a:spcAft>
                <a:spcPts val="0"/>
              </a:spcAft>
              <a:buNone/>
            </a:pPr>
            <a:r>
              <a:rPr b="0" i="0" lang="en" sz="3400" u="none" cap="none" strike="noStrike">
                <a:solidFill>
                  <a:srgbClr val="000000"/>
                </a:solidFill>
                <a:latin typeface="Archivo Black"/>
                <a:ea typeface="Archivo Black"/>
                <a:cs typeface="Archivo Black"/>
                <a:sym typeface="Archivo Black"/>
              </a:rPr>
              <a:t>Contact Us!</a:t>
            </a:r>
            <a:endParaRPr sz="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80" name="Shape 480"/>
        <p:cNvGrpSpPr/>
        <p:nvPr/>
      </p:nvGrpSpPr>
      <p:grpSpPr>
        <a:xfrm>
          <a:off x="0" y="0"/>
          <a:ext cx="0" cy="0"/>
          <a:chOff x="0" y="0"/>
          <a:chExt cx="0" cy="0"/>
        </a:xfrm>
      </p:grpSpPr>
      <p:pic>
        <p:nvPicPr>
          <p:cNvPr id="481" name="Google Shape;481;p40"/>
          <p:cNvPicPr preferRelativeResize="0"/>
          <p:nvPr/>
        </p:nvPicPr>
        <p:blipFill rotWithShape="1">
          <a:blip r:embed="rId3">
            <a:alphaModFix/>
          </a:blip>
          <a:srcRect b="0" l="0" r="0" t="0"/>
          <a:stretch/>
        </p:blipFill>
        <p:spPr>
          <a:xfrm>
            <a:off x="5976778" y="3553667"/>
            <a:ext cx="900797" cy="900797"/>
          </a:xfrm>
          <a:prstGeom prst="rect">
            <a:avLst/>
          </a:prstGeom>
          <a:noFill/>
          <a:ln>
            <a:noFill/>
          </a:ln>
        </p:spPr>
      </p:pic>
      <p:pic>
        <p:nvPicPr>
          <p:cNvPr id="482" name="Google Shape;482;p40"/>
          <p:cNvPicPr preferRelativeResize="0"/>
          <p:nvPr/>
        </p:nvPicPr>
        <p:blipFill rotWithShape="1">
          <a:blip r:embed="rId4">
            <a:alphaModFix/>
          </a:blip>
          <a:srcRect b="0" l="0" r="0" t="0"/>
          <a:stretch/>
        </p:blipFill>
        <p:spPr>
          <a:xfrm>
            <a:off x="5151480" y="3553667"/>
            <a:ext cx="900797" cy="900797"/>
          </a:xfrm>
          <a:prstGeom prst="rect">
            <a:avLst/>
          </a:prstGeom>
          <a:noFill/>
          <a:ln>
            <a:noFill/>
          </a:ln>
        </p:spPr>
      </p:pic>
      <p:pic>
        <p:nvPicPr>
          <p:cNvPr id="483" name="Google Shape;483;p40"/>
          <p:cNvPicPr preferRelativeResize="0"/>
          <p:nvPr/>
        </p:nvPicPr>
        <p:blipFill rotWithShape="1">
          <a:blip r:embed="rId5">
            <a:alphaModFix/>
          </a:blip>
          <a:srcRect b="0" l="0" r="0" t="0"/>
          <a:stretch/>
        </p:blipFill>
        <p:spPr>
          <a:xfrm>
            <a:off x="4191316" y="3533879"/>
            <a:ext cx="940375" cy="940375"/>
          </a:xfrm>
          <a:prstGeom prst="rect">
            <a:avLst/>
          </a:prstGeom>
          <a:noFill/>
          <a:ln>
            <a:noFill/>
          </a:ln>
        </p:spPr>
      </p:pic>
      <p:pic>
        <p:nvPicPr>
          <p:cNvPr id="484" name="Google Shape;484;p40"/>
          <p:cNvPicPr preferRelativeResize="0"/>
          <p:nvPr/>
        </p:nvPicPr>
        <p:blipFill rotWithShape="1">
          <a:blip r:embed="rId6">
            <a:alphaModFix/>
          </a:blip>
          <a:srcRect b="0" l="0" r="0" t="0"/>
          <a:stretch/>
        </p:blipFill>
        <p:spPr>
          <a:xfrm>
            <a:off x="3290518" y="3553667"/>
            <a:ext cx="900797" cy="900797"/>
          </a:xfrm>
          <a:prstGeom prst="rect">
            <a:avLst/>
          </a:prstGeom>
          <a:noFill/>
          <a:ln>
            <a:noFill/>
          </a:ln>
        </p:spPr>
      </p:pic>
      <p:pic>
        <p:nvPicPr>
          <p:cNvPr id="485" name="Google Shape;485;p40"/>
          <p:cNvPicPr preferRelativeResize="0"/>
          <p:nvPr/>
        </p:nvPicPr>
        <p:blipFill rotWithShape="1">
          <a:blip r:embed="rId7">
            <a:alphaModFix/>
          </a:blip>
          <a:srcRect b="0" l="0" r="0" t="0"/>
          <a:stretch/>
        </p:blipFill>
        <p:spPr>
          <a:xfrm>
            <a:off x="6828055" y="3553667"/>
            <a:ext cx="900797" cy="900797"/>
          </a:xfrm>
          <a:prstGeom prst="rect">
            <a:avLst/>
          </a:prstGeom>
          <a:noFill/>
          <a:ln>
            <a:noFill/>
          </a:ln>
        </p:spPr>
      </p:pic>
      <p:pic>
        <p:nvPicPr>
          <p:cNvPr id="486" name="Google Shape;486;p40"/>
          <p:cNvPicPr preferRelativeResize="0"/>
          <p:nvPr/>
        </p:nvPicPr>
        <p:blipFill rotWithShape="1">
          <a:blip r:embed="rId8">
            <a:alphaModFix/>
          </a:blip>
          <a:srcRect b="0" l="0" r="0" t="0"/>
          <a:stretch/>
        </p:blipFill>
        <p:spPr>
          <a:xfrm>
            <a:off x="7728852" y="2592194"/>
            <a:ext cx="900797" cy="900797"/>
          </a:xfrm>
          <a:prstGeom prst="rect">
            <a:avLst/>
          </a:prstGeom>
          <a:noFill/>
          <a:ln>
            <a:noFill/>
          </a:ln>
        </p:spPr>
      </p:pic>
      <p:pic>
        <p:nvPicPr>
          <p:cNvPr id="487" name="Google Shape;487;p40"/>
          <p:cNvPicPr preferRelativeResize="0"/>
          <p:nvPr/>
        </p:nvPicPr>
        <p:blipFill rotWithShape="1">
          <a:blip r:embed="rId9">
            <a:alphaModFix/>
          </a:blip>
          <a:srcRect b="0" l="0" r="0" t="0"/>
          <a:stretch/>
        </p:blipFill>
        <p:spPr>
          <a:xfrm>
            <a:off x="6828055" y="2592194"/>
            <a:ext cx="900797" cy="900797"/>
          </a:xfrm>
          <a:prstGeom prst="rect">
            <a:avLst/>
          </a:prstGeom>
          <a:noFill/>
          <a:ln>
            <a:noFill/>
          </a:ln>
        </p:spPr>
      </p:pic>
      <p:pic>
        <p:nvPicPr>
          <p:cNvPr id="488" name="Google Shape;488;p40"/>
          <p:cNvPicPr preferRelativeResize="0"/>
          <p:nvPr/>
        </p:nvPicPr>
        <p:blipFill rotWithShape="1">
          <a:blip r:embed="rId10">
            <a:alphaModFix/>
          </a:blip>
          <a:srcRect b="0" l="0" r="0" t="0"/>
          <a:stretch/>
        </p:blipFill>
        <p:spPr>
          <a:xfrm>
            <a:off x="5976778" y="2592194"/>
            <a:ext cx="900797" cy="900797"/>
          </a:xfrm>
          <a:prstGeom prst="rect">
            <a:avLst/>
          </a:prstGeom>
          <a:noFill/>
          <a:ln>
            <a:noFill/>
          </a:ln>
        </p:spPr>
      </p:pic>
      <p:pic>
        <p:nvPicPr>
          <p:cNvPr id="489" name="Google Shape;489;p40"/>
          <p:cNvPicPr preferRelativeResize="0"/>
          <p:nvPr/>
        </p:nvPicPr>
        <p:blipFill rotWithShape="1">
          <a:blip r:embed="rId11">
            <a:alphaModFix/>
          </a:blip>
          <a:srcRect b="0" l="0" r="0" t="0"/>
          <a:stretch/>
        </p:blipFill>
        <p:spPr>
          <a:xfrm>
            <a:off x="5151480" y="2602699"/>
            <a:ext cx="861220" cy="861220"/>
          </a:xfrm>
          <a:prstGeom prst="rect">
            <a:avLst/>
          </a:prstGeom>
          <a:noFill/>
          <a:ln>
            <a:noFill/>
          </a:ln>
        </p:spPr>
      </p:pic>
      <p:pic>
        <p:nvPicPr>
          <p:cNvPr id="490" name="Google Shape;490;p40"/>
          <p:cNvPicPr preferRelativeResize="0"/>
          <p:nvPr/>
        </p:nvPicPr>
        <p:blipFill rotWithShape="1">
          <a:blip r:embed="rId12">
            <a:alphaModFix/>
          </a:blip>
          <a:srcRect b="0" l="0" r="0" t="0"/>
          <a:stretch/>
        </p:blipFill>
        <p:spPr>
          <a:xfrm>
            <a:off x="4191316" y="2579001"/>
            <a:ext cx="900797" cy="900797"/>
          </a:xfrm>
          <a:prstGeom prst="rect">
            <a:avLst/>
          </a:prstGeom>
          <a:noFill/>
          <a:ln>
            <a:noFill/>
          </a:ln>
        </p:spPr>
      </p:pic>
      <p:pic>
        <p:nvPicPr>
          <p:cNvPr id="491" name="Google Shape;491;p40"/>
          <p:cNvPicPr preferRelativeResize="0"/>
          <p:nvPr/>
        </p:nvPicPr>
        <p:blipFill rotWithShape="1">
          <a:blip r:embed="rId13">
            <a:alphaModFix/>
          </a:blip>
          <a:srcRect b="0" l="0" r="0" t="0"/>
          <a:stretch/>
        </p:blipFill>
        <p:spPr>
          <a:xfrm>
            <a:off x="3290518" y="2592194"/>
            <a:ext cx="900797" cy="900797"/>
          </a:xfrm>
          <a:prstGeom prst="rect">
            <a:avLst/>
          </a:prstGeom>
          <a:noFill/>
          <a:ln>
            <a:noFill/>
          </a:ln>
        </p:spPr>
      </p:pic>
      <p:pic>
        <p:nvPicPr>
          <p:cNvPr id="492" name="Google Shape;492;p40"/>
          <p:cNvPicPr preferRelativeResize="0"/>
          <p:nvPr/>
        </p:nvPicPr>
        <p:blipFill rotWithShape="1">
          <a:blip r:embed="rId14">
            <a:alphaModFix/>
          </a:blip>
          <a:srcRect b="0" l="0" r="0" t="0"/>
          <a:stretch/>
        </p:blipFill>
        <p:spPr>
          <a:xfrm>
            <a:off x="5155509" y="1659791"/>
            <a:ext cx="853160" cy="853160"/>
          </a:xfrm>
          <a:prstGeom prst="rect">
            <a:avLst/>
          </a:prstGeom>
          <a:noFill/>
          <a:ln>
            <a:noFill/>
          </a:ln>
        </p:spPr>
      </p:pic>
      <p:pic>
        <p:nvPicPr>
          <p:cNvPr id="493" name="Google Shape;493;p40"/>
          <p:cNvPicPr preferRelativeResize="0"/>
          <p:nvPr/>
        </p:nvPicPr>
        <p:blipFill rotWithShape="1">
          <a:blip r:embed="rId15">
            <a:alphaModFix/>
          </a:blip>
          <a:srcRect b="0" l="0" r="0" t="0"/>
          <a:stretch/>
        </p:blipFill>
        <p:spPr>
          <a:xfrm>
            <a:off x="7728852" y="1630720"/>
            <a:ext cx="900797" cy="900797"/>
          </a:xfrm>
          <a:prstGeom prst="rect">
            <a:avLst/>
          </a:prstGeom>
          <a:noFill/>
          <a:ln>
            <a:noFill/>
          </a:ln>
        </p:spPr>
      </p:pic>
      <p:pic>
        <p:nvPicPr>
          <p:cNvPr id="494" name="Google Shape;494;p40"/>
          <p:cNvPicPr preferRelativeResize="0"/>
          <p:nvPr/>
        </p:nvPicPr>
        <p:blipFill rotWithShape="1">
          <a:blip r:embed="rId16">
            <a:alphaModFix/>
          </a:blip>
          <a:srcRect b="0" l="0" r="0" t="0"/>
          <a:stretch/>
        </p:blipFill>
        <p:spPr>
          <a:xfrm>
            <a:off x="6828055" y="1630720"/>
            <a:ext cx="900797" cy="900797"/>
          </a:xfrm>
          <a:prstGeom prst="rect">
            <a:avLst/>
          </a:prstGeom>
          <a:noFill/>
          <a:ln>
            <a:noFill/>
          </a:ln>
        </p:spPr>
      </p:pic>
      <p:pic>
        <p:nvPicPr>
          <p:cNvPr id="495" name="Google Shape;495;p40"/>
          <p:cNvPicPr preferRelativeResize="0"/>
          <p:nvPr/>
        </p:nvPicPr>
        <p:blipFill rotWithShape="1">
          <a:blip r:embed="rId17">
            <a:alphaModFix/>
          </a:blip>
          <a:srcRect b="0" l="0" r="0" t="0"/>
          <a:stretch/>
        </p:blipFill>
        <p:spPr>
          <a:xfrm>
            <a:off x="5976778" y="1630720"/>
            <a:ext cx="900797" cy="900797"/>
          </a:xfrm>
          <a:prstGeom prst="rect">
            <a:avLst/>
          </a:prstGeom>
          <a:noFill/>
          <a:ln>
            <a:noFill/>
          </a:ln>
        </p:spPr>
      </p:pic>
      <p:pic>
        <p:nvPicPr>
          <p:cNvPr id="496" name="Google Shape;496;p40"/>
          <p:cNvPicPr preferRelativeResize="0"/>
          <p:nvPr/>
        </p:nvPicPr>
        <p:blipFill rotWithShape="1">
          <a:blip r:embed="rId18">
            <a:alphaModFix/>
          </a:blip>
          <a:srcRect b="0" l="0" r="0" t="0"/>
          <a:stretch/>
        </p:blipFill>
        <p:spPr>
          <a:xfrm>
            <a:off x="4191316" y="1624124"/>
            <a:ext cx="900797" cy="900797"/>
          </a:xfrm>
          <a:prstGeom prst="rect">
            <a:avLst/>
          </a:prstGeom>
          <a:noFill/>
          <a:ln>
            <a:noFill/>
          </a:ln>
        </p:spPr>
      </p:pic>
      <p:pic>
        <p:nvPicPr>
          <p:cNvPr id="497" name="Google Shape;497;p40"/>
          <p:cNvPicPr preferRelativeResize="0"/>
          <p:nvPr/>
        </p:nvPicPr>
        <p:blipFill rotWithShape="1">
          <a:blip r:embed="rId19">
            <a:alphaModFix/>
          </a:blip>
          <a:srcRect b="0" l="0" r="0" t="0"/>
          <a:stretch/>
        </p:blipFill>
        <p:spPr>
          <a:xfrm>
            <a:off x="3290518" y="1630720"/>
            <a:ext cx="900797" cy="900797"/>
          </a:xfrm>
          <a:prstGeom prst="rect">
            <a:avLst/>
          </a:prstGeom>
          <a:noFill/>
          <a:ln>
            <a:noFill/>
          </a:ln>
        </p:spPr>
      </p:pic>
      <p:pic>
        <p:nvPicPr>
          <p:cNvPr id="498" name="Google Shape;498;p40"/>
          <p:cNvPicPr preferRelativeResize="0"/>
          <p:nvPr/>
        </p:nvPicPr>
        <p:blipFill rotWithShape="1">
          <a:blip r:embed="rId20">
            <a:alphaModFix/>
          </a:blip>
          <a:srcRect b="0" l="0" r="0" t="0"/>
          <a:stretch/>
        </p:blipFill>
        <p:spPr>
          <a:xfrm>
            <a:off x="7728852" y="3553667"/>
            <a:ext cx="900797" cy="900797"/>
          </a:xfrm>
          <a:prstGeom prst="rect">
            <a:avLst/>
          </a:prstGeom>
          <a:noFill/>
          <a:ln>
            <a:noFill/>
          </a:ln>
        </p:spPr>
      </p:pic>
      <p:pic>
        <p:nvPicPr>
          <p:cNvPr id="499" name="Google Shape;499;p40"/>
          <p:cNvPicPr preferRelativeResize="0"/>
          <p:nvPr/>
        </p:nvPicPr>
        <p:blipFill rotWithShape="1">
          <a:blip r:embed="rId21">
            <a:alphaModFix/>
          </a:blip>
          <a:srcRect b="0" l="0" r="0" t="0"/>
          <a:stretch/>
        </p:blipFill>
        <p:spPr>
          <a:xfrm>
            <a:off x="7728852" y="669246"/>
            <a:ext cx="900797" cy="900797"/>
          </a:xfrm>
          <a:prstGeom prst="rect">
            <a:avLst/>
          </a:prstGeom>
          <a:noFill/>
          <a:ln>
            <a:noFill/>
          </a:ln>
        </p:spPr>
      </p:pic>
      <p:pic>
        <p:nvPicPr>
          <p:cNvPr id="500" name="Google Shape;500;p40"/>
          <p:cNvPicPr preferRelativeResize="0"/>
          <p:nvPr/>
        </p:nvPicPr>
        <p:blipFill rotWithShape="1">
          <a:blip r:embed="rId22">
            <a:alphaModFix/>
          </a:blip>
          <a:srcRect b="0" l="0" r="0" t="0"/>
          <a:stretch/>
        </p:blipFill>
        <p:spPr>
          <a:xfrm>
            <a:off x="6828055" y="669246"/>
            <a:ext cx="900797" cy="900797"/>
          </a:xfrm>
          <a:prstGeom prst="rect">
            <a:avLst/>
          </a:prstGeom>
          <a:noFill/>
          <a:ln>
            <a:noFill/>
          </a:ln>
        </p:spPr>
      </p:pic>
      <p:pic>
        <p:nvPicPr>
          <p:cNvPr id="501" name="Google Shape;501;p40"/>
          <p:cNvPicPr preferRelativeResize="0"/>
          <p:nvPr/>
        </p:nvPicPr>
        <p:blipFill rotWithShape="1">
          <a:blip r:embed="rId23">
            <a:alphaModFix/>
          </a:blip>
          <a:srcRect b="0" l="0" r="0" t="0"/>
          <a:stretch/>
        </p:blipFill>
        <p:spPr>
          <a:xfrm>
            <a:off x="5976778" y="669246"/>
            <a:ext cx="900797" cy="900797"/>
          </a:xfrm>
          <a:prstGeom prst="rect">
            <a:avLst/>
          </a:prstGeom>
          <a:noFill/>
          <a:ln>
            <a:noFill/>
          </a:ln>
        </p:spPr>
      </p:pic>
      <p:pic>
        <p:nvPicPr>
          <p:cNvPr id="502" name="Google Shape;502;p40"/>
          <p:cNvPicPr preferRelativeResize="0"/>
          <p:nvPr/>
        </p:nvPicPr>
        <p:blipFill rotWithShape="1">
          <a:blip r:embed="rId24">
            <a:alphaModFix/>
          </a:blip>
          <a:srcRect b="0" l="0" r="0" t="0"/>
          <a:stretch/>
        </p:blipFill>
        <p:spPr>
          <a:xfrm>
            <a:off x="5131691" y="669246"/>
            <a:ext cx="900797" cy="900797"/>
          </a:xfrm>
          <a:prstGeom prst="rect">
            <a:avLst/>
          </a:prstGeom>
          <a:noFill/>
          <a:ln>
            <a:noFill/>
          </a:ln>
        </p:spPr>
      </p:pic>
      <p:pic>
        <p:nvPicPr>
          <p:cNvPr id="503" name="Google Shape;503;p40"/>
          <p:cNvPicPr preferRelativeResize="0"/>
          <p:nvPr/>
        </p:nvPicPr>
        <p:blipFill rotWithShape="1">
          <a:blip r:embed="rId25">
            <a:alphaModFix/>
          </a:blip>
          <a:srcRect b="0" l="0" r="0" t="0"/>
          <a:stretch/>
        </p:blipFill>
        <p:spPr>
          <a:xfrm>
            <a:off x="4191316" y="669246"/>
            <a:ext cx="900797" cy="900797"/>
          </a:xfrm>
          <a:prstGeom prst="rect">
            <a:avLst/>
          </a:prstGeom>
          <a:noFill/>
          <a:ln>
            <a:noFill/>
          </a:ln>
        </p:spPr>
      </p:pic>
      <p:pic>
        <p:nvPicPr>
          <p:cNvPr id="504" name="Google Shape;504;p40"/>
          <p:cNvPicPr preferRelativeResize="0"/>
          <p:nvPr/>
        </p:nvPicPr>
        <p:blipFill rotWithShape="1">
          <a:blip r:embed="rId26">
            <a:alphaModFix/>
          </a:blip>
          <a:srcRect b="0" l="0" r="0" t="0"/>
          <a:stretch/>
        </p:blipFill>
        <p:spPr>
          <a:xfrm>
            <a:off x="3290518" y="669246"/>
            <a:ext cx="900797" cy="900797"/>
          </a:xfrm>
          <a:prstGeom prst="rect">
            <a:avLst/>
          </a:prstGeom>
          <a:noFill/>
          <a:ln>
            <a:noFill/>
          </a:ln>
        </p:spPr>
      </p:pic>
      <p:sp>
        <p:nvSpPr>
          <p:cNvPr id="505" name="Google Shape;505;p40"/>
          <p:cNvSpPr/>
          <p:nvPr/>
        </p:nvSpPr>
        <p:spPr>
          <a:xfrm>
            <a:off x="256250" y="978740"/>
            <a:ext cx="2505631" cy="1895559"/>
          </a:xfrm>
          <a:custGeom>
            <a:rect b="b" l="l" r="r" t="t"/>
            <a:pathLst>
              <a:path extrusionOk="0" h="1537296" w="2032064">
                <a:moveTo>
                  <a:pt x="0" y="0"/>
                </a:moveTo>
                <a:lnTo>
                  <a:pt x="2032064" y="0"/>
                </a:lnTo>
                <a:lnTo>
                  <a:pt x="2032064" y="1537296"/>
                </a:lnTo>
                <a:lnTo>
                  <a:pt x="0" y="1537296"/>
                </a:lnTo>
                <a:close/>
              </a:path>
            </a:pathLst>
          </a:custGeom>
          <a:solidFill>
            <a:srgbClr val="FFFFFF"/>
          </a:solidFill>
          <a:ln>
            <a:noFill/>
          </a:ln>
        </p:spPr>
      </p:sp>
      <p:sp>
        <p:nvSpPr>
          <p:cNvPr id="506" name="Google Shape;506;p40"/>
          <p:cNvSpPr txBox="1"/>
          <p:nvPr/>
        </p:nvSpPr>
        <p:spPr>
          <a:xfrm>
            <a:off x="645701" y="1738825"/>
            <a:ext cx="1827000" cy="646500"/>
          </a:xfrm>
          <a:prstGeom prst="rect">
            <a:avLst/>
          </a:prstGeom>
          <a:noFill/>
          <a:ln>
            <a:noFill/>
          </a:ln>
        </p:spPr>
        <p:txBody>
          <a:bodyPr anchorCtr="0" anchor="t" bIns="0" lIns="0" spcFirstLastPara="1" rIns="0" wrap="square" tIns="0">
            <a:spAutoFit/>
          </a:bodyPr>
          <a:lstStyle/>
          <a:p>
            <a:pPr indent="0" lvl="0" marL="0" marR="0" rtl="0" algn="l">
              <a:lnSpc>
                <a:spcPct val="109984"/>
              </a:lnSpc>
              <a:spcBef>
                <a:spcPts val="0"/>
              </a:spcBef>
              <a:spcAft>
                <a:spcPts val="0"/>
              </a:spcAft>
              <a:buNone/>
            </a:pPr>
            <a:r>
              <a:rPr b="0" i="0" lang="en" sz="2000" u="none" cap="none" strike="noStrike">
                <a:solidFill>
                  <a:srgbClr val="000000"/>
                </a:solidFill>
                <a:latin typeface="Archivo Black"/>
                <a:ea typeface="Archivo Black"/>
                <a:cs typeface="Archivo Black"/>
                <a:sym typeface="Archivo Black"/>
              </a:rPr>
              <a:t>FREE RESOURCES</a:t>
            </a:r>
            <a:endParaRPr sz="700"/>
          </a:p>
        </p:txBody>
      </p:sp>
      <p:sp>
        <p:nvSpPr>
          <p:cNvPr id="507" name="Google Shape;507;p40"/>
          <p:cNvSpPr/>
          <p:nvPr/>
        </p:nvSpPr>
        <p:spPr>
          <a:xfrm>
            <a:off x="0" y="708398"/>
            <a:ext cx="265757" cy="279850"/>
          </a:xfrm>
          <a:custGeom>
            <a:rect b="b" l="l" r="r" t="t"/>
            <a:pathLst>
              <a:path extrusionOk="0" h="231404" w="219751">
                <a:moveTo>
                  <a:pt x="0" y="0"/>
                </a:moveTo>
                <a:lnTo>
                  <a:pt x="219751" y="0"/>
                </a:lnTo>
                <a:lnTo>
                  <a:pt x="219751" y="231404"/>
                </a:lnTo>
                <a:lnTo>
                  <a:pt x="0" y="231404"/>
                </a:lnTo>
                <a:close/>
              </a:path>
            </a:pathLst>
          </a:custGeom>
          <a:solidFill>
            <a:srgbClr val="209D5C"/>
          </a:solidFill>
          <a:ln>
            <a:noFill/>
          </a:ln>
        </p:spPr>
      </p:sp>
      <p:pic>
        <p:nvPicPr>
          <p:cNvPr id="508" name="Google Shape;508;p40"/>
          <p:cNvPicPr preferRelativeResize="0"/>
          <p:nvPr/>
        </p:nvPicPr>
        <p:blipFill rotWithShape="1">
          <a:blip r:embed="rId27">
            <a:alphaModFix/>
          </a:blip>
          <a:srcRect b="0" l="0" r="0" t="0"/>
          <a:stretch/>
        </p:blipFill>
        <p:spPr>
          <a:xfrm>
            <a:off x="2761881" y="4574328"/>
            <a:ext cx="289322" cy="289322"/>
          </a:xfrm>
          <a:prstGeom prst="rect">
            <a:avLst/>
          </a:prstGeom>
          <a:noFill/>
          <a:ln>
            <a:noFill/>
          </a:ln>
        </p:spPr>
      </p:pic>
      <p:sp>
        <p:nvSpPr>
          <p:cNvPr id="509" name="Google Shape;509;p40"/>
          <p:cNvSpPr/>
          <p:nvPr/>
        </p:nvSpPr>
        <p:spPr>
          <a:xfrm>
            <a:off x="2233244" y="4863650"/>
            <a:ext cx="528638" cy="279850"/>
          </a:xfrm>
          <a:custGeom>
            <a:rect b="b" l="l" r="r" t="t"/>
            <a:pathLst>
              <a:path extrusionOk="0" h="231404" w="437123">
                <a:moveTo>
                  <a:pt x="0" y="0"/>
                </a:moveTo>
                <a:lnTo>
                  <a:pt x="437123" y="0"/>
                </a:lnTo>
                <a:lnTo>
                  <a:pt x="437123" y="231404"/>
                </a:lnTo>
                <a:lnTo>
                  <a:pt x="0" y="231404"/>
                </a:lnTo>
                <a:close/>
              </a:path>
            </a:pathLst>
          </a:custGeom>
          <a:solidFill>
            <a:srgbClr val="209D5C"/>
          </a:solidFill>
          <a:ln>
            <a:noFill/>
          </a:ln>
        </p:spPr>
      </p:sp>
      <p:pic>
        <p:nvPicPr>
          <p:cNvPr id="510" name="Google Shape;510;p40"/>
          <p:cNvPicPr preferRelativeResize="0"/>
          <p:nvPr/>
        </p:nvPicPr>
        <p:blipFill rotWithShape="1">
          <a:blip r:embed="rId27">
            <a:alphaModFix/>
          </a:blip>
          <a:srcRect b="0" l="0" r="0" t="0"/>
          <a:stretch/>
        </p:blipFill>
        <p:spPr>
          <a:xfrm>
            <a:off x="2472559" y="0"/>
            <a:ext cx="289322" cy="28932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26"/>
          <p:cNvSpPr/>
          <p:nvPr/>
        </p:nvSpPr>
        <p:spPr>
          <a:xfrm>
            <a:off x="0" y="2581484"/>
            <a:ext cx="3519496" cy="2047667"/>
          </a:xfrm>
          <a:custGeom>
            <a:rect b="b" l="l" r="r" t="t"/>
            <a:pathLst>
              <a:path extrusionOk="0" h="3219247" w="5533189">
                <a:moveTo>
                  <a:pt x="0" y="0"/>
                </a:moveTo>
                <a:lnTo>
                  <a:pt x="5533189" y="0"/>
                </a:lnTo>
                <a:lnTo>
                  <a:pt x="5533189" y="3219247"/>
                </a:lnTo>
                <a:lnTo>
                  <a:pt x="0" y="3219247"/>
                </a:lnTo>
                <a:close/>
              </a:path>
            </a:pathLst>
          </a:custGeom>
          <a:solidFill>
            <a:srgbClr val="000000"/>
          </a:solidFill>
          <a:ln>
            <a:noFill/>
          </a:ln>
        </p:spPr>
      </p:sp>
      <p:sp>
        <p:nvSpPr>
          <p:cNvPr id="145" name="Google Shape;145;p26"/>
          <p:cNvSpPr txBox="1"/>
          <p:nvPr/>
        </p:nvSpPr>
        <p:spPr>
          <a:xfrm>
            <a:off x="654275" y="3371525"/>
            <a:ext cx="2585400" cy="523200"/>
          </a:xfrm>
          <a:prstGeom prst="rect">
            <a:avLst/>
          </a:prstGeom>
          <a:noFill/>
          <a:ln>
            <a:noFill/>
          </a:ln>
        </p:spPr>
        <p:txBody>
          <a:bodyPr anchorCtr="0" anchor="t" bIns="0" lIns="0" spcFirstLastPara="1" rIns="0" wrap="square" tIns="0">
            <a:spAutoFit/>
          </a:bodyPr>
          <a:lstStyle/>
          <a:p>
            <a:pPr indent="0" lvl="0" marL="0" marR="0" rtl="0" algn="l">
              <a:lnSpc>
                <a:spcPct val="110018"/>
              </a:lnSpc>
              <a:spcBef>
                <a:spcPts val="0"/>
              </a:spcBef>
              <a:spcAft>
                <a:spcPts val="0"/>
              </a:spcAft>
              <a:buNone/>
            </a:pPr>
            <a:r>
              <a:rPr b="0" i="0" lang="en" sz="3400" u="none" cap="none" strike="noStrike">
                <a:solidFill>
                  <a:srgbClr val="FFFFFF"/>
                </a:solidFill>
                <a:latin typeface="Archivo Black"/>
                <a:ea typeface="Archivo Black"/>
                <a:cs typeface="Archivo Black"/>
                <a:sym typeface="Archivo Black"/>
              </a:rPr>
              <a:t>Highlights</a:t>
            </a:r>
            <a:endParaRPr sz="700"/>
          </a:p>
        </p:txBody>
      </p:sp>
      <p:pic>
        <p:nvPicPr>
          <p:cNvPr id="146" name="Google Shape;146;p26"/>
          <p:cNvPicPr preferRelativeResize="0"/>
          <p:nvPr/>
        </p:nvPicPr>
        <p:blipFill rotWithShape="1">
          <a:blip r:embed="rId4">
            <a:alphaModFix/>
          </a:blip>
          <a:srcRect b="0" l="0" r="0" t="0"/>
          <a:stretch/>
        </p:blipFill>
        <p:spPr>
          <a:xfrm>
            <a:off x="3239646" y="2301634"/>
            <a:ext cx="279850" cy="279850"/>
          </a:xfrm>
          <a:prstGeom prst="rect">
            <a:avLst/>
          </a:prstGeom>
          <a:noFill/>
          <a:ln>
            <a:noFill/>
          </a:ln>
        </p:spPr>
      </p:pic>
      <p:sp>
        <p:nvSpPr>
          <p:cNvPr id="147" name="Google Shape;147;p26"/>
          <p:cNvSpPr/>
          <p:nvPr/>
        </p:nvSpPr>
        <p:spPr>
          <a:xfrm>
            <a:off x="2188684" y="1142486"/>
            <a:ext cx="289322" cy="289322"/>
          </a:xfrm>
          <a:custGeom>
            <a:rect b="b" l="l" r="r" t="t"/>
            <a:pathLst>
              <a:path extrusionOk="0" h="1913890" w="1913890">
                <a:moveTo>
                  <a:pt x="0" y="0"/>
                </a:moveTo>
                <a:lnTo>
                  <a:pt x="1913890" y="0"/>
                </a:lnTo>
                <a:lnTo>
                  <a:pt x="1913890" y="1913890"/>
                </a:lnTo>
                <a:lnTo>
                  <a:pt x="0" y="1913890"/>
                </a:lnTo>
                <a:close/>
              </a:path>
            </a:pathLst>
          </a:custGeom>
          <a:solidFill>
            <a:srgbClr val="FFD034"/>
          </a:solidFill>
          <a:ln>
            <a:noFill/>
          </a:ln>
        </p:spPr>
      </p:sp>
      <p:sp>
        <p:nvSpPr>
          <p:cNvPr id="148" name="Google Shape;148;p26"/>
          <p:cNvSpPr/>
          <p:nvPr/>
        </p:nvSpPr>
        <p:spPr>
          <a:xfrm>
            <a:off x="1669518" y="1431808"/>
            <a:ext cx="528638" cy="279850"/>
          </a:xfrm>
          <a:custGeom>
            <a:rect b="b" l="l" r="r" t="t"/>
            <a:pathLst>
              <a:path extrusionOk="0" h="231404" w="437123">
                <a:moveTo>
                  <a:pt x="0" y="0"/>
                </a:moveTo>
                <a:lnTo>
                  <a:pt x="437123" y="0"/>
                </a:lnTo>
                <a:lnTo>
                  <a:pt x="437123" y="231404"/>
                </a:lnTo>
                <a:lnTo>
                  <a:pt x="0" y="231404"/>
                </a:lnTo>
                <a:close/>
              </a:path>
            </a:pathLst>
          </a:custGeom>
          <a:solidFill>
            <a:srgbClr val="000000"/>
          </a:solidFill>
          <a:ln>
            <a:noFill/>
          </a:ln>
        </p:spPr>
      </p:sp>
      <p:sp>
        <p:nvSpPr>
          <p:cNvPr id="149" name="Google Shape;149;p26"/>
          <p:cNvSpPr/>
          <p:nvPr/>
        </p:nvSpPr>
        <p:spPr>
          <a:xfrm>
            <a:off x="654275" y="514350"/>
            <a:ext cx="528638" cy="279850"/>
          </a:xfrm>
          <a:custGeom>
            <a:rect b="b" l="l" r="r" t="t"/>
            <a:pathLst>
              <a:path extrusionOk="0" h="231404" w="437123">
                <a:moveTo>
                  <a:pt x="0" y="0"/>
                </a:moveTo>
                <a:lnTo>
                  <a:pt x="437123" y="0"/>
                </a:lnTo>
                <a:lnTo>
                  <a:pt x="437123" y="231404"/>
                </a:lnTo>
                <a:lnTo>
                  <a:pt x="0" y="231404"/>
                </a:lnTo>
                <a:close/>
              </a:path>
            </a:pathLst>
          </a:custGeom>
          <a:solidFill>
            <a:srgbClr val="008037"/>
          </a:solidFill>
          <a:ln>
            <a:noFill/>
          </a:ln>
        </p:spPr>
      </p:sp>
      <p:grpSp>
        <p:nvGrpSpPr>
          <p:cNvPr id="150" name="Google Shape;150;p26"/>
          <p:cNvGrpSpPr/>
          <p:nvPr/>
        </p:nvGrpSpPr>
        <p:grpSpPr>
          <a:xfrm>
            <a:off x="4292745" y="1179976"/>
            <a:ext cx="4203800" cy="2765689"/>
            <a:chOff x="0" y="-47625"/>
            <a:chExt cx="11210133" cy="7375170"/>
          </a:xfrm>
        </p:grpSpPr>
        <p:sp>
          <p:nvSpPr>
            <p:cNvPr id="151" name="Google Shape;151;p26"/>
            <p:cNvSpPr txBox="1"/>
            <p:nvPr/>
          </p:nvSpPr>
          <p:spPr>
            <a:xfrm>
              <a:off x="0" y="-47625"/>
              <a:ext cx="11210133" cy="1938662"/>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0" i="0" lang="en" sz="1400" u="none" cap="none" strike="noStrike">
                  <a:solidFill>
                    <a:srgbClr val="FFFFFF"/>
                  </a:solidFill>
                  <a:latin typeface="Space Mono"/>
                  <a:ea typeface="Space Mono"/>
                  <a:cs typeface="Space Mono"/>
                  <a:sym typeface="Space Mono"/>
                </a:rPr>
                <a:t>Introduce the general updates you will be reporting on to your investors, such as KPIs, updates, and asks.</a:t>
              </a:r>
              <a:endParaRPr sz="700"/>
            </a:p>
          </p:txBody>
        </p:sp>
        <p:sp>
          <p:nvSpPr>
            <p:cNvPr id="152" name="Google Shape;152;p26"/>
            <p:cNvSpPr txBox="1"/>
            <p:nvPr/>
          </p:nvSpPr>
          <p:spPr>
            <a:xfrm>
              <a:off x="0" y="3109825"/>
              <a:ext cx="11210133" cy="1007852"/>
            </a:xfrm>
            <a:prstGeom prst="rect">
              <a:avLst/>
            </a:prstGeom>
            <a:noFill/>
            <a:ln>
              <a:noFill/>
            </a:ln>
          </p:spPr>
          <p:txBody>
            <a:bodyPr anchorCtr="0" anchor="t" bIns="0" lIns="0" spcFirstLastPara="1" rIns="0" wrap="square" tIns="0">
              <a:spAutoFit/>
            </a:bodyPr>
            <a:lstStyle/>
            <a:p>
              <a:pPr indent="0" lvl="0" marL="0" marR="0" rtl="0" algn="l">
                <a:lnSpc>
                  <a:spcPct val="140008"/>
                </a:lnSpc>
                <a:spcBef>
                  <a:spcPts val="0"/>
                </a:spcBef>
                <a:spcAft>
                  <a:spcPts val="0"/>
                </a:spcAft>
                <a:buNone/>
              </a:pPr>
              <a:r>
                <a:rPr b="0" i="0" lang="en" sz="1100" u="none" cap="none" strike="noStrike">
                  <a:solidFill>
                    <a:srgbClr val="FFFFFF"/>
                  </a:solidFill>
                  <a:latin typeface="Space Mono"/>
                  <a:ea typeface="Space Mono"/>
                  <a:cs typeface="Space Mono"/>
                  <a:sym typeface="Space Mono"/>
                </a:rPr>
                <a:t>Insert your company logo to associate your brand with the updates you will be reporting on.</a:t>
              </a:r>
              <a:endParaRPr sz="700"/>
            </a:p>
          </p:txBody>
        </p:sp>
        <p:sp>
          <p:nvSpPr>
            <p:cNvPr id="153" name="Google Shape;153;p26"/>
            <p:cNvSpPr txBox="1"/>
            <p:nvPr/>
          </p:nvSpPr>
          <p:spPr>
            <a:xfrm>
              <a:off x="0" y="5388883"/>
              <a:ext cx="11210133" cy="1938662"/>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0" i="0" lang="en" sz="1400" u="none" cap="none" strike="noStrike">
                  <a:solidFill>
                    <a:srgbClr val="FFFFFF"/>
                  </a:solidFill>
                  <a:latin typeface="Space Mono"/>
                  <a:ea typeface="Space Mono"/>
                  <a:cs typeface="Space Mono"/>
                  <a:sym typeface="Space Mono"/>
                </a:rPr>
                <a:t>You may also use this space to provide a brief summary of the most recent period since your latest update.</a:t>
              </a:r>
              <a:endParaRPr sz="700"/>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7" name="Shape 157"/>
        <p:cNvGrpSpPr/>
        <p:nvPr/>
      </p:nvGrpSpPr>
      <p:grpSpPr>
        <a:xfrm>
          <a:off x="0" y="0"/>
          <a:ext cx="0" cy="0"/>
          <a:chOff x="0" y="0"/>
          <a:chExt cx="0" cy="0"/>
        </a:xfrm>
      </p:grpSpPr>
      <p:sp>
        <p:nvSpPr>
          <p:cNvPr id="158" name="Google Shape;158;p27"/>
          <p:cNvSpPr/>
          <p:nvPr/>
        </p:nvSpPr>
        <p:spPr>
          <a:xfrm>
            <a:off x="514350" y="514350"/>
            <a:ext cx="3977471" cy="3834950"/>
          </a:xfrm>
          <a:custGeom>
            <a:rect b="b" l="l" r="r" t="t"/>
            <a:pathLst>
              <a:path extrusionOk="0" h="7625922" w="7909330">
                <a:moveTo>
                  <a:pt x="0" y="0"/>
                </a:moveTo>
                <a:lnTo>
                  <a:pt x="7909330" y="0"/>
                </a:lnTo>
                <a:lnTo>
                  <a:pt x="7909330" y="7625922"/>
                </a:lnTo>
                <a:lnTo>
                  <a:pt x="0" y="7625922"/>
                </a:lnTo>
                <a:close/>
              </a:path>
            </a:pathLst>
          </a:custGeom>
          <a:solidFill>
            <a:srgbClr val="000000"/>
          </a:solidFill>
          <a:ln>
            <a:noFill/>
          </a:ln>
        </p:spPr>
      </p:sp>
      <p:grpSp>
        <p:nvGrpSpPr>
          <p:cNvPr id="159" name="Google Shape;159;p27"/>
          <p:cNvGrpSpPr/>
          <p:nvPr/>
        </p:nvGrpSpPr>
        <p:grpSpPr>
          <a:xfrm>
            <a:off x="5199074" y="1020425"/>
            <a:ext cx="3685163" cy="3077648"/>
            <a:chOff x="-26" y="-66675"/>
            <a:chExt cx="9827100" cy="8207060"/>
          </a:xfrm>
        </p:grpSpPr>
        <p:sp>
          <p:nvSpPr>
            <p:cNvPr id="160" name="Google Shape;160;p27"/>
            <p:cNvSpPr txBox="1"/>
            <p:nvPr/>
          </p:nvSpPr>
          <p:spPr>
            <a:xfrm>
              <a:off x="-26" y="1527459"/>
              <a:ext cx="9827100" cy="6978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 sz="1700" u="none" cap="none" strike="noStrike">
                  <a:solidFill>
                    <a:srgbClr val="FFFFFF"/>
                  </a:solidFill>
                  <a:latin typeface="Archivo Black"/>
                  <a:ea typeface="Archivo Black"/>
                  <a:cs typeface="Archivo Black"/>
                  <a:sym typeface="Archivo Black"/>
                </a:rPr>
                <a:t>MONTHLY RUN RATE (MRR)</a:t>
              </a:r>
              <a:endParaRPr sz="700"/>
            </a:p>
          </p:txBody>
        </p:sp>
        <p:sp>
          <p:nvSpPr>
            <p:cNvPr id="161" name="Google Shape;161;p27"/>
            <p:cNvSpPr txBox="1"/>
            <p:nvPr/>
          </p:nvSpPr>
          <p:spPr>
            <a:xfrm>
              <a:off x="0" y="-66675"/>
              <a:ext cx="8724316" cy="1363819"/>
            </a:xfrm>
            <a:prstGeom prst="rect">
              <a:avLst/>
            </a:prstGeom>
            <a:noFill/>
            <a:ln>
              <a:noFill/>
            </a:ln>
          </p:spPr>
          <p:txBody>
            <a:bodyPr anchorCtr="0" anchor="t" bIns="0" lIns="0" spcFirstLastPara="1" rIns="0" wrap="square" tIns="0">
              <a:spAutoFit/>
            </a:bodyPr>
            <a:lstStyle/>
            <a:p>
              <a:pPr indent="0" lvl="0" marL="0" marR="0" rtl="0" algn="l">
                <a:lnSpc>
                  <a:spcPct val="130004"/>
                </a:lnSpc>
                <a:spcBef>
                  <a:spcPts val="0"/>
                </a:spcBef>
                <a:spcAft>
                  <a:spcPts val="0"/>
                </a:spcAft>
                <a:buNone/>
              </a:pPr>
              <a:r>
                <a:rPr b="0" i="0" lang="en" sz="3200" u="none" cap="none" strike="noStrike">
                  <a:solidFill>
                    <a:srgbClr val="FFFFFF"/>
                  </a:solidFill>
                  <a:latin typeface="Archivo Black"/>
                  <a:ea typeface="Archivo Black"/>
                  <a:cs typeface="Archivo Black"/>
                  <a:sym typeface="Archivo Black"/>
                </a:rPr>
                <a:t>$80,000</a:t>
              </a:r>
              <a:endParaRPr sz="700"/>
            </a:p>
          </p:txBody>
        </p:sp>
        <p:sp>
          <p:nvSpPr>
            <p:cNvPr id="162" name="Google Shape;162;p27"/>
            <p:cNvSpPr txBox="1"/>
            <p:nvPr/>
          </p:nvSpPr>
          <p:spPr>
            <a:xfrm>
              <a:off x="0" y="2535642"/>
              <a:ext cx="8724316" cy="69752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1600" u="none" cap="none" strike="noStrike">
                  <a:solidFill>
                    <a:srgbClr val="FFFFFF"/>
                  </a:solidFill>
                  <a:latin typeface="Space Mono"/>
                  <a:ea typeface="Space Mono"/>
                  <a:cs typeface="Space Mono"/>
                  <a:sym typeface="Space Mono"/>
                </a:rPr>
                <a:t>(+15% from last month)</a:t>
              </a:r>
              <a:endParaRPr sz="700"/>
            </a:p>
          </p:txBody>
        </p:sp>
        <p:sp>
          <p:nvSpPr>
            <p:cNvPr id="163" name="Google Shape;163;p27"/>
            <p:cNvSpPr txBox="1"/>
            <p:nvPr/>
          </p:nvSpPr>
          <p:spPr>
            <a:xfrm>
              <a:off x="0" y="6387033"/>
              <a:ext cx="8724316" cy="757983"/>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 sz="1800" u="none" cap="none" strike="noStrike">
                  <a:solidFill>
                    <a:srgbClr val="FFFFFF"/>
                  </a:solidFill>
                  <a:latin typeface="Archivo Black"/>
                  <a:ea typeface="Archivo Black"/>
                  <a:cs typeface="Archivo Black"/>
                  <a:sym typeface="Archivo Black"/>
                </a:rPr>
                <a:t>ANNUAL RUN RATE (ARR)</a:t>
              </a:r>
              <a:endParaRPr sz="700"/>
            </a:p>
          </p:txBody>
        </p:sp>
        <p:sp>
          <p:nvSpPr>
            <p:cNvPr id="164" name="Google Shape;164;p27"/>
            <p:cNvSpPr txBox="1"/>
            <p:nvPr/>
          </p:nvSpPr>
          <p:spPr>
            <a:xfrm>
              <a:off x="0" y="4792881"/>
              <a:ext cx="8724316" cy="1363819"/>
            </a:xfrm>
            <a:prstGeom prst="rect">
              <a:avLst/>
            </a:prstGeom>
            <a:noFill/>
            <a:ln>
              <a:noFill/>
            </a:ln>
          </p:spPr>
          <p:txBody>
            <a:bodyPr anchorCtr="0" anchor="t" bIns="0" lIns="0" spcFirstLastPara="1" rIns="0" wrap="square" tIns="0">
              <a:spAutoFit/>
            </a:bodyPr>
            <a:lstStyle/>
            <a:p>
              <a:pPr indent="0" lvl="0" marL="0" marR="0" rtl="0" algn="l">
                <a:lnSpc>
                  <a:spcPct val="130004"/>
                </a:lnSpc>
                <a:spcBef>
                  <a:spcPts val="0"/>
                </a:spcBef>
                <a:spcAft>
                  <a:spcPts val="0"/>
                </a:spcAft>
                <a:buNone/>
              </a:pPr>
              <a:r>
                <a:rPr b="0" i="0" lang="en" sz="3200" u="none" cap="none" strike="noStrike">
                  <a:solidFill>
                    <a:srgbClr val="FFFFFF"/>
                  </a:solidFill>
                  <a:latin typeface="Archivo Black"/>
                  <a:ea typeface="Archivo Black"/>
                  <a:cs typeface="Archivo Black"/>
                  <a:sym typeface="Archivo Black"/>
                </a:rPr>
                <a:t>$110,000</a:t>
              </a:r>
              <a:endParaRPr sz="700"/>
            </a:p>
          </p:txBody>
        </p:sp>
        <p:sp>
          <p:nvSpPr>
            <p:cNvPr id="165" name="Google Shape;165;p27"/>
            <p:cNvSpPr txBox="1"/>
            <p:nvPr/>
          </p:nvSpPr>
          <p:spPr>
            <a:xfrm>
              <a:off x="0" y="7442864"/>
              <a:ext cx="8724316" cy="69752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1600" u="none" cap="none" strike="noStrike">
                  <a:solidFill>
                    <a:srgbClr val="FFFFFF"/>
                  </a:solidFill>
                  <a:latin typeface="Space Mono"/>
                  <a:ea typeface="Space Mono"/>
                  <a:cs typeface="Space Mono"/>
                  <a:sym typeface="Space Mono"/>
                </a:rPr>
                <a:t>+10% from last month</a:t>
              </a:r>
              <a:endParaRPr sz="700"/>
            </a:p>
          </p:txBody>
        </p:sp>
      </p:grpSp>
      <p:sp>
        <p:nvSpPr>
          <p:cNvPr id="166" name="Google Shape;166;p27"/>
          <p:cNvSpPr/>
          <p:nvPr/>
        </p:nvSpPr>
        <p:spPr>
          <a:xfrm>
            <a:off x="514350" y="4349300"/>
            <a:ext cx="528638" cy="279850"/>
          </a:xfrm>
          <a:custGeom>
            <a:rect b="b" l="l" r="r" t="t"/>
            <a:pathLst>
              <a:path extrusionOk="0" h="231404" w="437123">
                <a:moveTo>
                  <a:pt x="0" y="0"/>
                </a:moveTo>
                <a:lnTo>
                  <a:pt x="437123" y="0"/>
                </a:lnTo>
                <a:lnTo>
                  <a:pt x="437123" y="231404"/>
                </a:lnTo>
                <a:lnTo>
                  <a:pt x="0" y="231404"/>
                </a:lnTo>
                <a:close/>
              </a:path>
            </a:pathLst>
          </a:custGeom>
          <a:solidFill>
            <a:srgbClr val="008037"/>
          </a:solidFill>
          <a:ln>
            <a:noFill/>
          </a:ln>
        </p:spPr>
      </p:sp>
      <p:grpSp>
        <p:nvGrpSpPr>
          <p:cNvPr id="167" name="Google Shape;167;p27"/>
          <p:cNvGrpSpPr/>
          <p:nvPr/>
        </p:nvGrpSpPr>
        <p:grpSpPr>
          <a:xfrm>
            <a:off x="871482" y="977501"/>
            <a:ext cx="3263193" cy="2919304"/>
            <a:chOff x="0" y="57150"/>
            <a:chExt cx="8701850" cy="7784811"/>
          </a:xfrm>
        </p:grpSpPr>
        <p:sp>
          <p:nvSpPr>
            <p:cNvPr id="168" name="Google Shape;168;p27"/>
            <p:cNvSpPr txBox="1"/>
            <p:nvPr/>
          </p:nvSpPr>
          <p:spPr>
            <a:xfrm>
              <a:off x="0" y="57150"/>
              <a:ext cx="8687436" cy="1557258"/>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 sz="4000" u="none" cap="none" strike="noStrike">
                  <a:solidFill>
                    <a:srgbClr val="FFFFFF"/>
                  </a:solidFill>
                  <a:latin typeface="Archivo Black"/>
                  <a:ea typeface="Archivo Black"/>
                  <a:cs typeface="Archivo Black"/>
                  <a:sym typeface="Archivo Black"/>
                </a:rPr>
                <a:t>Finance</a:t>
              </a:r>
              <a:endParaRPr sz="700"/>
            </a:p>
          </p:txBody>
        </p:sp>
        <p:sp>
          <p:nvSpPr>
            <p:cNvPr id="169" name="Google Shape;169;p27"/>
            <p:cNvSpPr txBox="1"/>
            <p:nvPr/>
          </p:nvSpPr>
          <p:spPr>
            <a:xfrm>
              <a:off x="14450" y="2080161"/>
              <a:ext cx="8687400" cy="5761800"/>
            </a:xfrm>
            <a:prstGeom prst="rect">
              <a:avLst/>
            </a:prstGeom>
            <a:noFill/>
            <a:ln>
              <a:noFill/>
            </a:ln>
          </p:spPr>
          <p:txBody>
            <a:bodyPr anchorCtr="0" anchor="t" bIns="0" lIns="0" spcFirstLastPara="1" rIns="0" wrap="square" tIns="0">
              <a:spAutoFit/>
            </a:bodyPr>
            <a:lstStyle/>
            <a:p>
              <a:pPr indent="0" lvl="0" marL="0" marR="0" rtl="0" algn="l">
                <a:lnSpc>
                  <a:spcPct val="139971"/>
                </a:lnSpc>
                <a:spcBef>
                  <a:spcPts val="0"/>
                </a:spcBef>
                <a:spcAft>
                  <a:spcPts val="0"/>
                </a:spcAft>
                <a:buNone/>
              </a:pPr>
              <a:r>
                <a:rPr b="0" i="0" lang="en" sz="1300" u="none" cap="none" strike="noStrike">
                  <a:solidFill>
                    <a:srgbClr val="FFFFFF"/>
                  </a:solidFill>
                  <a:latin typeface="Space Mono"/>
                  <a:ea typeface="Space Mono"/>
                  <a:cs typeface="Space Mono"/>
                  <a:sym typeface="Space Mono"/>
                </a:rPr>
                <a:t>Report on four to six metrics your company is tracking. These should be based on the standards of your company's industry. Report on the same metrics every month to show your company's consistency and sharp focus on measuring the same goals.</a:t>
              </a:r>
              <a:endParaRPr sz="600"/>
            </a:p>
          </p:txBody>
        </p:sp>
      </p:grpSp>
      <p:sp>
        <p:nvSpPr>
          <p:cNvPr id="170" name="Google Shape;170;p27"/>
          <p:cNvSpPr/>
          <p:nvPr/>
        </p:nvSpPr>
        <p:spPr>
          <a:xfrm>
            <a:off x="1970011" y="4854178"/>
            <a:ext cx="289322" cy="289322"/>
          </a:xfrm>
          <a:custGeom>
            <a:rect b="b" l="l" r="r" t="t"/>
            <a:pathLst>
              <a:path extrusionOk="0" h="1913890" w="1913890">
                <a:moveTo>
                  <a:pt x="0" y="0"/>
                </a:moveTo>
                <a:lnTo>
                  <a:pt x="1913890" y="0"/>
                </a:lnTo>
                <a:lnTo>
                  <a:pt x="1913890" y="1913890"/>
                </a:lnTo>
                <a:lnTo>
                  <a:pt x="0" y="1913890"/>
                </a:lnTo>
                <a:close/>
              </a:path>
            </a:pathLst>
          </a:custGeom>
          <a:solidFill>
            <a:srgbClr val="000000"/>
          </a:solidFill>
          <a:ln>
            <a:noFill/>
          </a:ln>
        </p:spPr>
      </p:sp>
      <p:sp>
        <p:nvSpPr>
          <p:cNvPr id="171" name="Google Shape;171;p27"/>
          <p:cNvSpPr/>
          <p:nvPr/>
        </p:nvSpPr>
        <p:spPr>
          <a:xfrm>
            <a:off x="8615363" y="0"/>
            <a:ext cx="528638" cy="279850"/>
          </a:xfrm>
          <a:custGeom>
            <a:rect b="b" l="l" r="r" t="t"/>
            <a:pathLst>
              <a:path extrusionOk="0" h="231404" w="437123">
                <a:moveTo>
                  <a:pt x="0" y="0"/>
                </a:moveTo>
                <a:lnTo>
                  <a:pt x="437123" y="0"/>
                </a:lnTo>
                <a:lnTo>
                  <a:pt x="437123" y="231404"/>
                </a:lnTo>
                <a:lnTo>
                  <a:pt x="0" y="231404"/>
                </a:lnTo>
                <a:close/>
              </a:path>
            </a:pathLst>
          </a:custGeom>
          <a:solidFill>
            <a:srgbClr val="FFFFFF"/>
          </a:solidFill>
          <a:ln>
            <a:noFill/>
          </a:ln>
        </p:spPr>
      </p:sp>
      <p:sp>
        <p:nvSpPr>
          <p:cNvPr id="172" name="Google Shape;172;p27"/>
          <p:cNvSpPr/>
          <p:nvPr/>
        </p:nvSpPr>
        <p:spPr>
          <a:xfrm>
            <a:off x="8326041" y="279850"/>
            <a:ext cx="289322" cy="289322"/>
          </a:xfrm>
          <a:custGeom>
            <a:rect b="b" l="l" r="r" t="t"/>
            <a:pathLst>
              <a:path extrusionOk="0" h="1913890" w="1913890">
                <a:moveTo>
                  <a:pt x="0" y="0"/>
                </a:moveTo>
                <a:lnTo>
                  <a:pt x="1913890" y="0"/>
                </a:lnTo>
                <a:lnTo>
                  <a:pt x="1913890" y="1913890"/>
                </a:lnTo>
                <a:lnTo>
                  <a:pt x="0" y="1913890"/>
                </a:lnTo>
                <a:close/>
              </a:path>
            </a:pathLst>
          </a:custGeom>
          <a:solidFill>
            <a:srgbClr val="000000"/>
          </a:solid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76" name="Shape 176"/>
        <p:cNvGrpSpPr/>
        <p:nvPr/>
      </p:nvGrpSpPr>
      <p:grpSpPr>
        <a:xfrm>
          <a:off x="0" y="0"/>
          <a:ext cx="0" cy="0"/>
          <a:chOff x="0" y="0"/>
          <a:chExt cx="0" cy="0"/>
        </a:xfrm>
      </p:grpSpPr>
      <p:sp>
        <p:nvSpPr>
          <p:cNvPr id="177" name="Google Shape;177;p28"/>
          <p:cNvSpPr/>
          <p:nvPr/>
        </p:nvSpPr>
        <p:spPr>
          <a:xfrm>
            <a:off x="514350" y="442493"/>
            <a:ext cx="8115300" cy="1100918"/>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178" name="Google Shape;178;p28"/>
          <p:cNvGrpSpPr/>
          <p:nvPr/>
        </p:nvGrpSpPr>
        <p:grpSpPr>
          <a:xfrm>
            <a:off x="457200" y="2184011"/>
            <a:ext cx="8172450" cy="2502289"/>
            <a:chOff x="0" y="-57150"/>
            <a:chExt cx="21793200" cy="6672769"/>
          </a:xfrm>
        </p:grpSpPr>
        <p:sp>
          <p:nvSpPr>
            <p:cNvPr id="179" name="Google Shape;179;p28"/>
            <p:cNvSpPr txBox="1"/>
            <p:nvPr/>
          </p:nvSpPr>
          <p:spPr>
            <a:xfrm>
              <a:off x="847328" y="6200329"/>
              <a:ext cx="1745489" cy="41529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900" u="none" cap="none" strike="noStrike">
                  <a:solidFill>
                    <a:srgbClr val="FFFFFF"/>
                  </a:solidFill>
                  <a:latin typeface="Arimo"/>
                  <a:ea typeface="Arimo"/>
                  <a:cs typeface="Arimo"/>
                  <a:sym typeface="Arimo"/>
                </a:rPr>
                <a:t>January</a:t>
              </a:r>
              <a:endParaRPr sz="700"/>
            </a:p>
          </p:txBody>
        </p:sp>
        <p:sp>
          <p:nvSpPr>
            <p:cNvPr id="180" name="Google Shape;180;p28"/>
            <p:cNvSpPr txBox="1"/>
            <p:nvPr/>
          </p:nvSpPr>
          <p:spPr>
            <a:xfrm>
              <a:off x="2592817" y="6200329"/>
              <a:ext cx="1745489" cy="41529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900" u="none" cap="none" strike="noStrike">
                  <a:solidFill>
                    <a:srgbClr val="FFFFFF"/>
                  </a:solidFill>
                  <a:latin typeface="Arimo"/>
                  <a:ea typeface="Arimo"/>
                  <a:cs typeface="Arimo"/>
                  <a:sym typeface="Arimo"/>
                </a:rPr>
                <a:t>February</a:t>
              </a:r>
              <a:endParaRPr sz="700"/>
            </a:p>
          </p:txBody>
        </p:sp>
        <p:sp>
          <p:nvSpPr>
            <p:cNvPr id="181" name="Google Shape;181;p28"/>
            <p:cNvSpPr txBox="1"/>
            <p:nvPr/>
          </p:nvSpPr>
          <p:spPr>
            <a:xfrm>
              <a:off x="4338307" y="6200329"/>
              <a:ext cx="1745489" cy="41529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900" u="none" cap="none" strike="noStrike">
                  <a:solidFill>
                    <a:srgbClr val="FFFFFF"/>
                  </a:solidFill>
                  <a:latin typeface="Arimo"/>
                  <a:ea typeface="Arimo"/>
                  <a:cs typeface="Arimo"/>
                  <a:sym typeface="Arimo"/>
                </a:rPr>
                <a:t>March</a:t>
              </a:r>
              <a:endParaRPr sz="700"/>
            </a:p>
          </p:txBody>
        </p:sp>
        <p:sp>
          <p:nvSpPr>
            <p:cNvPr id="182" name="Google Shape;182;p28"/>
            <p:cNvSpPr txBox="1"/>
            <p:nvPr/>
          </p:nvSpPr>
          <p:spPr>
            <a:xfrm>
              <a:off x="6083796" y="6200329"/>
              <a:ext cx="1745489" cy="41529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900" u="none" cap="none" strike="noStrike">
                  <a:solidFill>
                    <a:srgbClr val="FFFFFF"/>
                  </a:solidFill>
                  <a:latin typeface="Arimo"/>
                  <a:ea typeface="Arimo"/>
                  <a:cs typeface="Arimo"/>
                  <a:sym typeface="Arimo"/>
                </a:rPr>
                <a:t>April</a:t>
              </a:r>
              <a:endParaRPr sz="700"/>
            </a:p>
          </p:txBody>
        </p:sp>
        <p:sp>
          <p:nvSpPr>
            <p:cNvPr id="183" name="Google Shape;183;p28"/>
            <p:cNvSpPr txBox="1"/>
            <p:nvPr/>
          </p:nvSpPr>
          <p:spPr>
            <a:xfrm>
              <a:off x="7829285" y="6200329"/>
              <a:ext cx="1745489" cy="41529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900" u="none" cap="none" strike="noStrike">
                  <a:solidFill>
                    <a:srgbClr val="FFFFFF"/>
                  </a:solidFill>
                  <a:latin typeface="Arimo"/>
                  <a:ea typeface="Arimo"/>
                  <a:cs typeface="Arimo"/>
                  <a:sym typeface="Arimo"/>
                </a:rPr>
                <a:t>May</a:t>
              </a:r>
              <a:endParaRPr sz="700"/>
            </a:p>
          </p:txBody>
        </p:sp>
        <p:sp>
          <p:nvSpPr>
            <p:cNvPr id="184" name="Google Shape;184;p28"/>
            <p:cNvSpPr txBox="1"/>
            <p:nvPr/>
          </p:nvSpPr>
          <p:spPr>
            <a:xfrm>
              <a:off x="9574775" y="6200329"/>
              <a:ext cx="1745489" cy="41529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900" u="none" cap="none" strike="noStrike">
                  <a:solidFill>
                    <a:srgbClr val="FFFFFF"/>
                  </a:solidFill>
                  <a:latin typeface="Arimo"/>
                  <a:ea typeface="Arimo"/>
                  <a:cs typeface="Arimo"/>
                  <a:sym typeface="Arimo"/>
                </a:rPr>
                <a:t>June</a:t>
              </a:r>
              <a:endParaRPr sz="700"/>
            </a:p>
          </p:txBody>
        </p:sp>
        <p:sp>
          <p:nvSpPr>
            <p:cNvPr id="185" name="Google Shape;185;p28"/>
            <p:cNvSpPr txBox="1"/>
            <p:nvPr/>
          </p:nvSpPr>
          <p:spPr>
            <a:xfrm>
              <a:off x="11320264" y="6200329"/>
              <a:ext cx="1745489" cy="41529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900" u="none" cap="none" strike="noStrike">
                  <a:solidFill>
                    <a:srgbClr val="FFFFFF"/>
                  </a:solidFill>
                  <a:latin typeface="Arimo"/>
                  <a:ea typeface="Arimo"/>
                  <a:cs typeface="Arimo"/>
                  <a:sym typeface="Arimo"/>
                </a:rPr>
                <a:t>July</a:t>
              </a:r>
              <a:endParaRPr sz="700"/>
            </a:p>
          </p:txBody>
        </p:sp>
        <p:sp>
          <p:nvSpPr>
            <p:cNvPr id="186" name="Google Shape;186;p28"/>
            <p:cNvSpPr txBox="1"/>
            <p:nvPr/>
          </p:nvSpPr>
          <p:spPr>
            <a:xfrm>
              <a:off x="13065753" y="6200329"/>
              <a:ext cx="1745489" cy="41529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900" u="none" cap="none" strike="noStrike">
                  <a:solidFill>
                    <a:srgbClr val="FFFFFF"/>
                  </a:solidFill>
                  <a:latin typeface="Arimo"/>
                  <a:ea typeface="Arimo"/>
                  <a:cs typeface="Arimo"/>
                  <a:sym typeface="Arimo"/>
                </a:rPr>
                <a:t>August</a:t>
              </a:r>
              <a:endParaRPr sz="700"/>
            </a:p>
          </p:txBody>
        </p:sp>
        <p:sp>
          <p:nvSpPr>
            <p:cNvPr id="187" name="Google Shape;187;p28"/>
            <p:cNvSpPr txBox="1"/>
            <p:nvPr/>
          </p:nvSpPr>
          <p:spPr>
            <a:xfrm>
              <a:off x="14811244" y="6200329"/>
              <a:ext cx="1745489" cy="41529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900" u="none" cap="none" strike="noStrike">
                  <a:solidFill>
                    <a:srgbClr val="FFFFFF"/>
                  </a:solidFill>
                  <a:latin typeface="Arimo"/>
                  <a:ea typeface="Arimo"/>
                  <a:cs typeface="Arimo"/>
                  <a:sym typeface="Arimo"/>
                </a:rPr>
                <a:t>September</a:t>
              </a:r>
              <a:endParaRPr sz="700"/>
            </a:p>
          </p:txBody>
        </p:sp>
        <p:sp>
          <p:nvSpPr>
            <p:cNvPr id="188" name="Google Shape;188;p28"/>
            <p:cNvSpPr txBox="1"/>
            <p:nvPr/>
          </p:nvSpPr>
          <p:spPr>
            <a:xfrm>
              <a:off x="16556731" y="6200329"/>
              <a:ext cx="1745489" cy="41529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900" u="none" cap="none" strike="noStrike">
                  <a:solidFill>
                    <a:srgbClr val="FFFFFF"/>
                  </a:solidFill>
                  <a:latin typeface="Arimo"/>
                  <a:ea typeface="Arimo"/>
                  <a:cs typeface="Arimo"/>
                  <a:sym typeface="Arimo"/>
                </a:rPr>
                <a:t>October</a:t>
              </a:r>
              <a:endParaRPr sz="700"/>
            </a:p>
          </p:txBody>
        </p:sp>
        <p:sp>
          <p:nvSpPr>
            <p:cNvPr id="189" name="Google Shape;189;p28"/>
            <p:cNvSpPr txBox="1"/>
            <p:nvPr/>
          </p:nvSpPr>
          <p:spPr>
            <a:xfrm>
              <a:off x="18302220" y="6200329"/>
              <a:ext cx="1745489" cy="41529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900" u="none" cap="none" strike="noStrike">
                  <a:solidFill>
                    <a:srgbClr val="FFFFFF"/>
                  </a:solidFill>
                  <a:latin typeface="Arimo"/>
                  <a:ea typeface="Arimo"/>
                  <a:cs typeface="Arimo"/>
                  <a:sym typeface="Arimo"/>
                </a:rPr>
                <a:t>November</a:t>
              </a:r>
              <a:endParaRPr sz="700"/>
            </a:p>
          </p:txBody>
        </p:sp>
        <p:sp>
          <p:nvSpPr>
            <p:cNvPr id="190" name="Google Shape;190;p28"/>
            <p:cNvSpPr txBox="1"/>
            <p:nvPr/>
          </p:nvSpPr>
          <p:spPr>
            <a:xfrm>
              <a:off x="20047711" y="6200329"/>
              <a:ext cx="1745489" cy="41529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900" u="none" cap="none" strike="noStrike">
                  <a:solidFill>
                    <a:srgbClr val="FFFFFF"/>
                  </a:solidFill>
                  <a:latin typeface="Arimo"/>
                  <a:ea typeface="Arimo"/>
                  <a:cs typeface="Arimo"/>
                  <a:sym typeface="Arimo"/>
                </a:rPr>
                <a:t>December</a:t>
              </a:r>
              <a:endParaRPr sz="700"/>
            </a:p>
          </p:txBody>
        </p:sp>
        <p:grpSp>
          <p:nvGrpSpPr>
            <p:cNvPr id="191" name="Google Shape;191;p28"/>
            <p:cNvGrpSpPr/>
            <p:nvPr/>
          </p:nvGrpSpPr>
          <p:grpSpPr>
            <a:xfrm>
              <a:off x="847328" y="172720"/>
              <a:ext cx="20945872" cy="5938709"/>
              <a:chOff x="0" y="-6350"/>
              <a:chExt cx="20945872" cy="5938709"/>
            </a:xfrm>
          </p:grpSpPr>
          <p:sp>
            <p:nvSpPr>
              <p:cNvPr id="192" name="Google Shape;192;p28"/>
              <p:cNvSpPr/>
              <p:nvPr/>
            </p:nvSpPr>
            <p:spPr>
              <a:xfrm>
                <a:off x="0" y="-6350"/>
                <a:ext cx="20945872" cy="12700"/>
              </a:xfrm>
              <a:custGeom>
                <a:rect b="b" l="l" r="r" t="t"/>
                <a:pathLst>
                  <a:path extrusionOk="0" h="12700" w="20945872">
                    <a:moveTo>
                      <a:pt x="0" y="0"/>
                    </a:moveTo>
                    <a:lnTo>
                      <a:pt x="20945872" y="0"/>
                    </a:lnTo>
                    <a:lnTo>
                      <a:pt x="20945872" y="12700"/>
                    </a:lnTo>
                    <a:lnTo>
                      <a:pt x="0" y="12700"/>
                    </a:lnTo>
                    <a:close/>
                  </a:path>
                </a:pathLst>
              </a:custGeom>
              <a:solidFill>
                <a:srgbClr val="FFFFFF"/>
              </a:solidFill>
              <a:ln>
                <a:noFill/>
              </a:ln>
            </p:spPr>
          </p:sp>
          <p:sp>
            <p:nvSpPr>
              <p:cNvPr id="193" name="Google Shape;193;p28"/>
              <p:cNvSpPr/>
              <p:nvPr/>
            </p:nvSpPr>
            <p:spPr>
              <a:xfrm>
                <a:off x="0" y="1475152"/>
                <a:ext cx="20945872" cy="12700"/>
              </a:xfrm>
              <a:custGeom>
                <a:rect b="b" l="l" r="r" t="t"/>
                <a:pathLst>
                  <a:path extrusionOk="0" h="12700" w="20945872">
                    <a:moveTo>
                      <a:pt x="0" y="0"/>
                    </a:moveTo>
                    <a:lnTo>
                      <a:pt x="20945872" y="0"/>
                    </a:lnTo>
                    <a:lnTo>
                      <a:pt x="20945872" y="12700"/>
                    </a:lnTo>
                    <a:lnTo>
                      <a:pt x="0" y="12700"/>
                    </a:lnTo>
                    <a:close/>
                  </a:path>
                </a:pathLst>
              </a:custGeom>
              <a:solidFill>
                <a:srgbClr val="FFFFFF"/>
              </a:solidFill>
              <a:ln>
                <a:noFill/>
              </a:ln>
            </p:spPr>
          </p:sp>
          <p:sp>
            <p:nvSpPr>
              <p:cNvPr id="194" name="Google Shape;194;p28"/>
              <p:cNvSpPr/>
              <p:nvPr/>
            </p:nvSpPr>
            <p:spPr>
              <a:xfrm>
                <a:off x="0" y="2956655"/>
                <a:ext cx="20945872" cy="12700"/>
              </a:xfrm>
              <a:custGeom>
                <a:rect b="b" l="l" r="r" t="t"/>
                <a:pathLst>
                  <a:path extrusionOk="0" h="12700" w="20945872">
                    <a:moveTo>
                      <a:pt x="0" y="0"/>
                    </a:moveTo>
                    <a:lnTo>
                      <a:pt x="20945872" y="0"/>
                    </a:lnTo>
                    <a:lnTo>
                      <a:pt x="20945872" y="12700"/>
                    </a:lnTo>
                    <a:lnTo>
                      <a:pt x="0" y="12700"/>
                    </a:lnTo>
                    <a:close/>
                  </a:path>
                </a:pathLst>
              </a:custGeom>
              <a:solidFill>
                <a:srgbClr val="FFFFFF"/>
              </a:solidFill>
              <a:ln>
                <a:noFill/>
              </a:ln>
            </p:spPr>
          </p:sp>
          <p:sp>
            <p:nvSpPr>
              <p:cNvPr id="195" name="Google Shape;195;p28"/>
              <p:cNvSpPr/>
              <p:nvPr/>
            </p:nvSpPr>
            <p:spPr>
              <a:xfrm>
                <a:off x="0" y="4438157"/>
                <a:ext cx="20945872" cy="12700"/>
              </a:xfrm>
              <a:custGeom>
                <a:rect b="b" l="l" r="r" t="t"/>
                <a:pathLst>
                  <a:path extrusionOk="0" h="12700" w="20945872">
                    <a:moveTo>
                      <a:pt x="0" y="0"/>
                    </a:moveTo>
                    <a:lnTo>
                      <a:pt x="20945872" y="0"/>
                    </a:lnTo>
                    <a:lnTo>
                      <a:pt x="20945872" y="12700"/>
                    </a:lnTo>
                    <a:lnTo>
                      <a:pt x="0" y="12700"/>
                    </a:lnTo>
                    <a:close/>
                  </a:path>
                </a:pathLst>
              </a:custGeom>
              <a:solidFill>
                <a:srgbClr val="FFFFFF"/>
              </a:solidFill>
              <a:ln>
                <a:noFill/>
              </a:ln>
            </p:spPr>
          </p:sp>
          <p:sp>
            <p:nvSpPr>
              <p:cNvPr id="196" name="Google Shape;196;p28"/>
              <p:cNvSpPr/>
              <p:nvPr/>
            </p:nvSpPr>
            <p:spPr>
              <a:xfrm>
                <a:off x="0" y="5919659"/>
                <a:ext cx="20945872" cy="12700"/>
              </a:xfrm>
              <a:custGeom>
                <a:rect b="b" l="l" r="r" t="t"/>
                <a:pathLst>
                  <a:path extrusionOk="0" h="12700" w="20945872">
                    <a:moveTo>
                      <a:pt x="0" y="0"/>
                    </a:moveTo>
                    <a:lnTo>
                      <a:pt x="20945872" y="0"/>
                    </a:lnTo>
                    <a:lnTo>
                      <a:pt x="20945872" y="12700"/>
                    </a:lnTo>
                    <a:lnTo>
                      <a:pt x="0" y="12700"/>
                    </a:lnTo>
                    <a:close/>
                  </a:path>
                </a:pathLst>
              </a:custGeom>
              <a:solidFill>
                <a:srgbClr val="FFFFFF"/>
              </a:solidFill>
              <a:ln>
                <a:noFill/>
              </a:ln>
            </p:spPr>
          </p:sp>
        </p:grpSp>
        <p:sp>
          <p:nvSpPr>
            <p:cNvPr id="197" name="Google Shape;197;p28"/>
            <p:cNvSpPr txBox="1"/>
            <p:nvPr/>
          </p:nvSpPr>
          <p:spPr>
            <a:xfrm>
              <a:off x="0" y="-57150"/>
              <a:ext cx="694928" cy="41529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 sz="900" u="none" cap="none" strike="noStrike">
                  <a:solidFill>
                    <a:srgbClr val="FFFFFF"/>
                  </a:solidFill>
                  <a:latin typeface="Arimo"/>
                  <a:ea typeface="Arimo"/>
                  <a:cs typeface="Arimo"/>
                  <a:sym typeface="Arimo"/>
                </a:rPr>
                <a:t>40% </a:t>
              </a:r>
              <a:endParaRPr sz="700"/>
            </a:p>
          </p:txBody>
        </p:sp>
        <p:sp>
          <p:nvSpPr>
            <p:cNvPr id="198" name="Google Shape;198;p28"/>
            <p:cNvSpPr txBox="1"/>
            <p:nvPr/>
          </p:nvSpPr>
          <p:spPr>
            <a:xfrm>
              <a:off x="0" y="1424352"/>
              <a:ext cx="694928" cy="41529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 sz="900" u="none" cap="none" strike="noStrike">
                  <a:solidFill>
                    <a:srgbClr val="FFFFFF"/>
                  </a:solidFill>
                  <a:latin typeface="Arimo"/>
                  <a:ea typeface="Arimo"/>
                  <a:cs typeface="Arimo"/>
                  <a:sym typeface="Arimo"/>
                </a:rPr>
                <a:t>30% </a:t>
              </a:r>
              <a:endParaRPr sz="700"/>
            </a:p>
          </p:txBody>
        </p:sp>
        <p:sp>
          <p:nvSpPr>
            <p:cNvPr id="199" name="Google Shape;199;p28"/>
            <p:cNvSpPr txBox="1"/>
            <p:nvPr/>
          </p:nvSpPr>
          <p:spPr>
            <a:xfrm>
              <a:off x="0" y="2905855"/>
              <a:ext cx="694928" cy="41529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 sz="900" u="none" cap="none" strike="noStrike">
                  <a:solidFill>
                    <a:srgbClr val="FFFFFF"/>
                  </a:solidFill>
                  <a:latin typeface="Arimo"/>
                  <a:ea typeface="Arimo"/>
                  <a:cs typeface="Arimo"/>
                  <a:sym typeface="Arimo"/>
                </a:rPr>
                <a:t>20% </a:t>
              </a:r>
              <a:endParaRPr sz="700"/>
            </a:p>
          </p:txBody>
        </p:sp>
        <p:sp>
          <p:nvSpPr>
            <p:cNvPr id="200" name="Google Shape;200;p28"/>
            <p:cNvSpPr txBox="1"/>
            <p:nvPr/>
          </p:nvSpPr>
          <p:spPr>
            <a:xfrm>
              <a:off x="0" y="4387357"/>
              <a:ext cx="694928" cy="41529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 sz="900" u="none" cap="none" strike="noStrike">
                  <a:solidFill>
                    <a:srgbClr val="FFFFFF"/>
                  </a:solidFill>
                  <a:latin typeface="Arimo"/>
                  <a:ea typeface="Arimo"/>
                  <a:cs typeface="Arimo"/>
                  <a:sym typeface="Arimo"/>
                </a:rPr>
                <a:t>10% </a:t>
              </a:r>
              <a:endParaRPr sz="700"/>
            </a:p>
          </p:txBody>
        </p:sp>
        <p:sp>
          <p:nvSpPr>
            <p:cNvPr id="201" name="Google Shape;201;p28"/>
            <p:cNvSpPr txBox="1"/>
            <p:nvPr/>
          </p:nvSpPr>
          <p:spPr>
            <a:xfrm>
              <a:off x="169664" y="5868859"/>
              <a:ext cx="525264" cy="41529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 sz="900" u="none" cap="none" strike="noStrike">
                  <a:solidFill>
                    <a:srgbClr val="FFFFFF"/>
                  </a:solidFill>
                  <a:latin typeface="Arimo"/>
                  <a:ea typeface="Arimo"/>
                  <a:cs typeface="Arimo"/>
                  <a:sym typeface="Arimo"/>
                </a:rPr>
                <a:t>0% </a:t>
              </a:r>
              <a:endParaRPr sz="700"/>
            </a:p>
          </p:txBody>
        </p:sp>
        <p:grpSp>
          <p:nvGrpSpPr>
            <p:cNvPr id="202" name="Google Shape;202;p28"/>
            <p:cNvGrpSpPr/>
            <p:nvPr/>
          </p:nvGrpSpPr>
          <p:grpSpPr>
            <a:xfrm>
              <a:off x="1656573" y="412154"/>
              <a:ext cx="19327381" cy="3089438"/>
              <a:chOff x="809245" y="233084"/>
              <a:chExt cx="19327381" cy="3089438"/>
            </a:xfrm>
          </p:grpSpPr>
          <p:sp>
            <p:nvSpPr>
              <p:cNvPr id="203" name="Google Shape;203;p28"/>
              <p:cNvSpPr/>
              <p:nvPr/>
            </p:nvSpPr>
            <p:spPr>
              <a:xfrm>
                <a:off x="809245" y="2934827"/>
                <a:ext cx="1813738" cy="387695"/>
              </a:xfrm>
              <a:custGeom>
                <a:rect b="b" l="l" r="r" t="t"/>
                <a:pathLst>
                  <a:path extrusionOk="0" h="387695" w="1813738">
                    <a:moveTo>
                      <a:pt x="127000" y="324478"/>
                    </a:moveTo>
                    <a:cubicBezTo>
                      <a:pt x="126843" y="289519"/>
                      <a:pt x="98459" y="261262"/>
                      <a:pt x="63500" y="261262"/>
                    </a:cubicBezTo>
                    <a:cubicBezTo>
                      <a:pt x="28540" y="261262"/>
                      <a:pt x="156" y="289519"/>
                      <a:pt x="0" y="324478"/>
                    </a:cubicBezTo>
                    <a:cubicBezTo>
                      <a:pt x="156" y="359437"/>
                      <a:pt x="28540" y="387695"/>
                      <a:pt x="63500" y="387695"/>
                    </a:cubicBezTo>
                    <a:cubicBezTo>
                      <a:pt x="98459" y="387695"/>
                      <a:pt x="126843" y="359437"/>
                      <a:pt x="127000" y="324478"/>
                    </a:cubicBezTo>
                    <a:close/>
                    <a:moveTo>
                      <a:pt x="58751" y="296301"/>
                    </a:moveTo>
                    <a:lnTo>
                      <a:pt x="68248" y="352656"/>
                    </a:lnTo>
                    <a:lnTo>
                      <a:pt x="1813738" y="56355"/>
                    </a:lnTo>
                    <a:lnTo>
                      <a:pt x="1804240"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04" name="Google Shape;204;p28"/>
              <p:cNvSpPr/>
              <p:nvPr/>
            </p:nvSpPr>
            <p:spPr>
              <a:xfrm>
                <a:off x="2554734" y="2786380"/>
                <a:ext cx="1811389" cy="239841"/>
              </a:xfrm>
              <a:custGeom>
                <a:rect b="b" l="l" r="r" t="t"/>
                <a:pathLst>
                  <a:path extrusionOk="0" h="239841" w="1811389">
                    <a:moveTo>
                      <a:pt x="127000" y="176625"/>
                    </a:moveTo>
                    <a:cubicBezTo>
                      <a:pt x="126844" y="141665"/>
                      <a:pt x="98459" y="113408"/>
                      <a:pt x="63500" y="113408"/>
                    </a:cubicBezTo>
                    <a:cubicBezTo>
                      <a:pt x="28540" y="113408"/>
                      <a:pt x="156" y="141665"/>
                      <a:pt x="0" y="176625"/>
                    </a:cubicBezTo>
                    <a:cubicBezTo>
                      <a:pt x="156" y="211584"/>
                      <a:pt x="28540" y="239841"/>
                      <a:pt x="63500" y="239841"/>
                    </a:cubicBezTo>
                    <a:cubicBezTo>
                      <a:pt x="98459" y="239841"/>
                      <a:pt x="126844" y="211584"/>
                      <a:pt x="127000" y="176625"/>
                    </a:cubicBezTo>
                    <a:close/>
                    <a:moveTo>
                      <a:pt x="61101" y="148151"/>
                    </a:moveTo>
                    <a:lnTo>
                      <a:pt x="65899" y="205099"/>
                    </a:lnTo>
                    <a:lnTo>
                      <a:pt x="1811389" y="56949"/>
                    </a:lnTo>
                    <a:lnTo>
                      <a:pt x="1806590"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05" name="Google Shape;205;p28"/>
              <p:cNvSpPr/>
              <p:nvPr/>
            </p:nvSpPr>
            <p:spPr>
              <a:xfrm>
                <a:off x="4300223" y="2638230"/>
                <a:ext cx="1811389" cy="239841"/>
              </a:xfrm>
              <a:custGeom>
                <a:rect b="b" l="l" r="r" t="t"/>
                <a:pathLst>
                  <a:path extrusionOk="0" h="239841" w="1811389">
                    <a:moveTo>
                      <a:pt x="127000" y="176625"/>
                    </a:moveTo>
                    <a:cubicBezTo>
                      <a:pt x="126844" y="141665"/>
                      <a:pt x="98460" y="113408"/>
                      <a:pt x="63500" y="113408"/>
                    </a:cubicBezTo>
                    <a:cubicBezTo>
                      <a:pt x="28541" y="113408"/>
                      <a:pt x="156" y="141665"/>
                      <a:pt x="0" y="176625"/>
                    </a:cubicBezTo>
                    <a:cubicBezTo>
                      <a:pt x="156" y="211584"/>
                      <a:pt x="28541" y="239841"/>
                      <a:pt x="63500" y="239841"/>
                    </a:cubicBezTo>
                    <a:cubicBezTo>
                      <a:pt x="98460" y="239841"/>
                      <a:pt x="126844" y="211584"/>
                      <a:pt x="127000" y="176625"/>
                    </a:cubicBezTo>
                    <a:close/>
                    <a:moveTo>
                      <a:pt x="61101" y="148150"/>
                    </a:moveTo>
                    <a:lnTo>
                      <a:pt x="65900" y="205099"/>
                    </a:lnTo>
                    <a:lnTo>
                      <a:pt x="1811389" y="56948"/>
                    </a:lnTo>
                    <a:lnTo>
                      <a:pt x="1806590"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06" name="Google Shape;206;p28"/>
              <p:cNvSpPr/>
              <p:nvPr/>
            </p:nvSpPr>
            <p:spPr>
              <a:xfrm>
                <a:off x="6045713" y="2194550"/>
                <a:ext cx="1815993" cy="535371"/>
              </a:xfrm>
              <a:custGeom>
                <a:rect b="b" l="l" r="r" t="t"/>
                <a:pathLst>
                  <a:path extrusionOk="0" h="535371" w="1815993">
                    <a:moveTo>
                      <a:pt x="127000" y="472154"/>
                    </a:moveTo>
                    <a:cubicBezTo>
                      <a:pt x="126844" y="437195"/>
                      <a:pt x="98459" y="408938"/>
                      <a:pt x="63500" y="408938"/>
                    </a:cubicBezTo>
                    <a:cubicBezTo>
                      <a:pt x="28540" y="408938"/>
                      <a:pt x="156" y="437195"/>
                      <a:pt x="0" y="472154"/>
                    </a:cubicBezTo>
                    <a:cubicBezTo>
                      <a:pt x="156" y="507114"/>
                      <a:pt x="28540" y="535371"/>
                      <a:pt x="63500" y="535371"/>
                    </a:cubicBezTo>
                    <a:cubicBezTo>
                      <a:pt x="98459" y="535371"/>
                      <a:pt x="126844" y="507114"/>
                      <a:pt x="127000" y="472154"/>
                    </a:cubicBezTo>
                    <a:close/>
                    <a:moveTo>
                      <a:pt x="56496" y="444451"/>
                    </a:moveTo>
                    <a:lnTo>
                      <a:pt x="70503" y="499858"/>
                    </a:lnTo>
                    <a:lnTo>
                      <a:pt x="1815992" y="55407"/>
                    </a:lnTo>
                    <a:lnTo>
                      <a:pt x="1801986"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07" name="Google Shape;207;p28"/>
              <p:cNvSpPr/>
              <p:nvPr/>
            </p:nvSpPr>
            <p:spPr>
              <a:xfrm>
                <a:off x="7791202" y="2045629"/>
                <a:ext cx="1811389" cy="239841"/>
              </a:xfrm>
              <a:custGeom>
                <a:rect b="b" l="l" r="r" t="t"/>
                <a:pathLst>
                  <a:path extrusionOk="0" h="239841" w="1811389">
                    <a:moveTo>
                      <a:pt x="127000" y="176625"/>
                    </a:moveTo>
                    <a:cubicBezTo>
                      <a:pt x="126843" y="141665"/>
                      <a:pt x="98460" y="113408"/>
                      <a:pt x="63500" y="113408"/>
                    </a:cubicBezTo>
                    <a:cubicBezTo>
                      <a:pt x="28540" y="113408"/>
                      <a:pt x="157" y="141665"/>
                      <a:pt x="0" y="176625"/>
                    </a:cubicBezTo>
                    <a:cubicBezTo>
                      <a:pt x="157" y="211584"/>
                      <a:pt x="28540" y="239841"/>
                      <a:pt x="63500" y="239841"/>
                    </a:cubicBezTo>
                    <a:cubicBezTo>
                      <a:pt x="98460" y="239841"/>
                      <a:pt x="126843" y="211584"/>
                      <a:pt x="127000" y="176625"/>
                    </a:cubicBezTo>
                    <a:close/>
                    <a:moveTo>
                      <a:pt x="61101" y="148150"/>
                    </a:moveTo>
                    <a:lnTo>
                      <a:pt x="65899" y="205099"/>
                    </a:lnTo>
                    <a:lnTo>
                      <a:pt x="1811389" y="56948"/>
                    </a:lnTo>
                    <a:lnTo>
                      <a:pt x="1806590"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08" name="Google Shape;208;p28"/>
              <p:cNvSpPr/>
              <p:nvPr/>
            </p:nvSpPr>
            <p:spPr>
              <a:xfrm>
                <a:off x="9536692" y="1749625"/>
                <a:ext cx="1813737" cy="387695"/>
              </a:xfrm>
              <a:custGeom>
                <a:rect b="b" l="l" r="r" t="t"/>
                <a:pathLst>
                  <a:path extrusionOk="0" h="387695" w="1813737">
                    <a:moveTo>
                      <a:pt x="127000" y="324478"/>
                    </a:moveTo>
                    <a:cubicBezTo>
                      <a:pt x="126843" y="289519"/>
                      <a:pt x="98459" y="261262"/>
                      <a:pt x="63500" y="261262"/>
                    </a:cubicBezTo>
                    <a:cubicBezTo>
                      <a:pt x="28540" y="261262"/>
                      <a:pt x="156" y="289519"/>
                      <a:pt x="0" y="324478"/>
                    </a:cubicBezTo>
                    <a:cubicBezTo>
                      <a:pt x="156" y="359438"/>
                      <a:pt x="28540" y="387695"/>
                      <a:pt x="63500" y="387695"/>
                    </a:cubicBezTo>
                    <a:cubicBezTo>
                      <a:pt x="98459" y="387695"/>
                      <a:pt x="126843" y="359438"/>
                      <a:pt x="127000" y="324478"/>
                    </a:cubicBezTo>
                    <a:close/>
                    <a:moveTo>
                      <a:pt x="58751" y="296301"/>
                    </a:moveTo>
                    <a:lnTo>
                      <a:pt x="68248" y="352656"/>
                    </a:lnTo>
                    <a:lnTo>
                      <a:pt x="1813737" y="56355"/>
                    </a:lnTo>
                    <a:lnTo>
                      <a:pt x="1804240"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09" name="Google Shape;209;p28"/>
              <p:cNvSpPr/>
              <p:nvPr/>
            </p:nvSpPr>
            <p:spPr>
              <a:xfrm>
                <a:off x="11282180" y="1158124"/>
                <a:ext cx="1818116" cy="682896"/>
              </a:xfrm>
              <a:custGeom>
                <a:rect b="b" l="l" r="r" t="t"/>
                <a:pathLst>
                  <a:path extrusionOk="0" h="682896" w="1818116">
                    <a:moveTo>
                      <a:pt x="127000" y="619679"/>
                    </a:moveTo>
                    <a:cubicBezTo>
                      <a:pt x="126844" y="584719"/>
                      <a:pt x="98460" y="556462"/>
                      <a:pt x="63500" y="556462"/>
                    </a:cubicBezTo>
                    <a:cubicBezTo>
                      <a:pt x="28540" y="556462"/>
                      <a:pt x="157" y="584719"/>
                      <a:pt x="0" y="619679"/>
                    </a:cubicBezTo>
                    <a:cubicBezTo>
                      <a:pt x="157" y="654638"/>
                      <a:pt x="28540" y="682895"/>
                      <a:pt x="63500" y="682895"/>
                    </a:cubicBezTo>
                    <a:cubicBezTo>
                      <a:pt x="98460" y="682895"/>
                      <a:pt x="126844" y="654638"/>
                      <a:pt x="127000" y="619679"/>
                    </a:cubicBezTo>
                    <a:close/>
                    <a:moveTo>
                      <a:pt x="54374" y="592601"/>
                    </a:moveTo>
                    <a:lnTo>
                      <a:pt x="72628" y="646757"/>
                    </a:lnTo>
                    <a:lnTo>
                      <a:pt x="1818116" y="54156"/>
                    </a:lnTo>
                    <a:lnTo>
                      <a:pt x="1799863"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10" name="Google Shape;210;p28"/>
              <p:cNvSpPr/>
              <p:nvPr/>
            </p:nvSpPr>
            <p:spPr>
              <a:xfrm>
                <a:off x="13027670" y="1008578"/>
                <a:ext cx="1811389" cy="239841"/>
              </a:xfrm>
              <a:custGeom>
                <a:rect b="b" l="l" r="r" t="t"/>
                <a:pathLst>
                  <a:path extrusionOk="0" h="239841" w="1811389">
                    <a:moveTo>
                      <a:pt x="127000" y="176624"/>
                    </a:moveTo>
                    <a:cubicBezTo>
                      <a:pt x="126843" y="141665"/>
                      <a:pt x="98459" y="113407"/>
                      <a:pt x="63500" y="113407"/>
                    </a:cubicBezTo>
                    <a:cubicBezTo>
                      <a:pt x="28541" y="113407"/>
                      <a:pt x="157" y="141665"/>
                      <a:pt x="0" y="176624"/>
                    </a:cubicBezTo>
                    <a:cubicBezTo>
                      <a:pt x="157" y="211583"/>
                      <a:pt x="28541" y="239841"/>
                      <a:pt x="63500" y="239841"/>
                    </a:cubicBezTo>
                    <a:cubicBezTo>
                      <a:pt x="98459" y="239841"/>
                      <a:pt x="126843" y="211583"/>
                      <a:pt x="127000" y="176624"/>
                    </a:cubicBezTo>
                    <a:close/>
                    <a:moveTo>
                      <a:pt x="61100" y="148150"/>
                    </a:moveTo>
                    <a:lnTo>
                      <a:pt x="65900" y="205098"/>
                    </a:lnTo>
                    <a:lnTo>
                      <a:pt x="1811389" y="56948"/>
                    </a:lnTo>
                    <a:lnTo>
                      <a:pt x="1806590"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11" name="Google Shape;211;p28"/>
              <p:cNvSpPr/>
              <p:nvPr/>
            </p:nvSpPr>
            <p:spPr>
              <a:xfrm>
                <a:off x="14773159" y="712574"/>
                <a:ext cx="1813739" cy="387695"/>
              </a:xfrm>
              <a:custGeom>
                <a:rect b="b" l="l" r="r" t="t"/>
                <a:pathLst>
                  <a:path extrusionOk="0" h="387695" w="1813739">
                    <a:moveTo>
                      <a:pt x="127000" y="324478"/>
                    </a:moveTo>
                    <a:cubicBezTo>
                      <a:pt x="126843" y="289518"/>
                      <a:pt x="98459" y="261261"/>
                      <a:pt x="63500" y="261261"/>
                    </a:cubicBezTo>
                    <a:cubicBezTo>
                      <a:pt x="28541" y="261261"/>
                      <a:pt x="156" y="289518"/>
                      <a:pt x="0" y="324478"/>
                    </a:cubicBezTo>
                    <a:cubicBezTo>
                      <a:pt x="156" y="359437"/>
                      <a:pt x="28541" y="387694"/>
                      <a:pt x="63500" y="387694"/>
                    </a:cubicBezTo>
                    <a:cubicBezTo>
                      <a:pt x="98459" y="387694"/>
                      <a:pt x="126843" y="359437"/>
                      <a:pt x="127000" y="324478"/>
                    </a:cubicBezTo>
                    <a:close/>
                    <a:moveTo>
                      <a:pt x="58751" y="296300"/>
                    </a:moveTo>
                    <a:lnTo>
                      <a:pt x="68248" y="352655"/>
                    </a:lnTo>
                    <a:lnTo>
                      <a:pt x="1813739" y="56355"/>
                    </a:lnTo>
                    <a:lnTo>
                      <a:pt x="1804242"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12" name="Google Shape;212;p28"/>
              <p:cNvSpPr/>
              <p:nvPr/>
            </p:nvSpPr>
            <p:spPr>
              <a:xfrm>
                <a:off x="16518648" y="564127"/>
                <a:ext cx="1811389" cy="239841"/>
              </a:xfrm>
              <a:custGeom>
                <a:rect b="b" l="l" r="r" t="t"/>
                <a:pathLst>
                  <a:path extrusionOk="0" h="239841" w="1811389">
                    <a:moveTo>
                      <a:pt x="127000" y="176624"/>
                    </a:moveTo>
                    <a:cubicBezTo>
                      <a:pt x="126844" y="141665"/>
                      <a:pt x="98459" y="113408"/>
                      <a:pt x="63500" y="113408"/>
                    </a:cubicBezTo>
                    <a:cubicBezTo>
                      <a:pt x="28541" y="113408"/>
                      <a:pt x="157" y="141665"/>
                      <a:pt x="0" y="176624"/>
                    </a:cubicBezTo>
                    <a:cubicBezTo>
                      <a:pt x="157" y="211583"/>
                      <a:pt x="28541" y="239841"/>
                      <a:pt x="63500" y="239841"/>
                    </a:cubicBezTo>
                    <a:cubicBezTo>
                      <a:pt x="98459" y="239841"/>
                      <a:pt x="126844" y="211583"/>
                      <a:pt x="127000" y="176624"/>
                    </a:cubicBezTo>
                    <a:close/>
                    <a:moveTo>
                      <a:pt x="61100" y="148150"/>
                    </a:moveTo>
                    <a:lnTo>
                      <a:pt x="65898" y="205098"/>
                    </a:lnTo>
                    <a:lnTo>
                      <a:pt x="1811389" y="56948"/>
                    </a:lnTo>
                    <a:lnTo>
                      <a:pt x="1806589"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13" name="Google Shape;213;p28"/>
              <p:cNvSpPr/>
              <p:nvPr/>
            </p:nvSpPr>
            <p:spPr>
              <a:xfrm>
                <a:off x="18264138" y="233084"/>
                <a:ext cx="1872489" cy="422734"/>
              </a:xfrm>
              <a:custGeom>
                <a:rect b="b" l="l" r="r" t="t"/>
                <a:pathLst>
                  <a:path extrusionOk="0" h="422734" w="1872489">
                    <a:moveTo>
                      <a:pt x="127000" y="359517"/>
                    </a:moveTo>
                    <a:cubicBezTo>
                      <a:pt x="126843" y="324558"/>
                      <a:pt x="98459" y="296300"/>
                      <a:pt x="63500" y="296300"/>
                    </a:cubicBezTo>
                    <a:cubicBezTo>
                      <a:pt x="28541" y="296300"/>
                      <a:pt x="156" y="324558"/>
                      <a:pt x="0" y="359517"/>
                    </a:cubicBezTo>
                    <a:cubicBezTo>
                      <a:pt x="156" y="394476"/>
                      <a:pt x="28541" y="422734"/>
                      <a:pt x="63500" y="422734"/>
                    </a:cubicBezTo>
                    <a:cubicBezTo>
                      <a:pt x="98459" y="422734"/>
                      <a:pt x="126843" y="394476"/>
                      <a:pt x="127000" y="359517"/>
                    </a:cubicBezTo>
                    <a:close/>
                    <a:moveTo>
                      <a:pt x="58751" y="331339"/>
                    </a:moveTo>
                    <a:lnTo>
                      <a:pt x="68248" y="387695"/>
                    </a:lnTo>
                    <a:lnTo>
                      <a:pt x="1813737" y="91394"/>
                    </a:lnTo>
                    <a:lnTo>
                      <a:pt x="1804240" y="35039"/>
                    </a:lnTo>
                    <a:close/>
                    <a:moveTo>
                      <a:pt x="1872489" y="63216"/>
                    </a:moveTo>
                    <a:cubicBezTo>
                      <a:pt x="1872332" y="28257"/>
                      <a:pt x="1843948" y="0"/>
                      <a:pt x="1808989" y="0"/>
                    </a:cubicBezTo>
                    <a:cubicBezTo>
                      <a:pt x="1774030" y="0"/>
                      <a:pt x="1745645" y="28257"/>
                      <a:pt x="1745489" y="63216"/>
                    </a:cubicBezTo>
                    <a:cubicBezTo>
                      <a:pt x="1745645" y="98176"/>
                      <a:pt x="1774030" y="126433"/>
                      <a:pt x="1808989" y="126433"/>
                    </a:cubicBezTo>
                    <a:cubicBezTo>
                      <a:pt x="1843948" y="126433"/>
                      <a:pt x="1872332" y="98176"/>
                      <a:pt x="1872489" y="63216"/>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sp>
        <p:nvSpPr>
          <p:cNvPr id="214" name="Google Shape;214;p28"/>
          <p:cNvSpPr txBox="1"/>
          <p:nvPr/>
        </p:nvSpPr>
        <p:spPr>
          <a:xfrm>
            <a:off x="990136" y="717074"/>
            <a:ext cx="7163729" cy="580332"/>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0" i="0" lang="en" sz="4000" u="none" cap="none" strike="noStrike">
                <a:solidFill>
                  <a:srgbClr val="000000"/>
                </a:solidFill>
                <a:latin typeface="Archivo Black"/>
                <a:ea typeface="Archivo Black"/>
                <a:cs typeface="Archivo Black"/>
                <a:sym typeface="Archivo Black"/>
              </a:rPr>
              <a:t>Annual Run Rate (ARR)</a:t>
            </a:r>
            <a:endParaRPr sz="700"/>
          </a:p>
        </p:txBody>
      </p:sp>
      <p:sp>
        <p:nvSpPr>
          <p:cNvPr id="215" name="Google Shape;215;p28"/>
          <p:cNvSpPr/>
          <p:nvPr/>
        </p:nvSpPr>
        <p:spPr>
          <a:xfrm>
            <a:off x="8101013" y="1543412"/>
            <a:ext cx="528638" cy="279850"/>
          </a:xfrm>
          <a:custGeom>
            <a:rect b="b" l="l" r="r" t="t"/>
            <a:pathLst>
              <a:path extrusionOk="0" h="231404" w="437123">
                <a:moveTo>
                  <a:pt x="0" y="0"/>
                </a:moveTo>
                <a:lnTo>
                  <a:pt x="437123" y="0"/>
                </a:lnTo>
                <a:lnTo>
                  <a:pt x="437123" y="231404"/>
                </a:lnTo>
                <a:lnTo>
                  <a:pt x="0" y="231404"/>
                </a:lnTo>
                <a:close/>
              </a:path>
            </a:pathLst>
          </a:custGeom>
          <a:solidFill>
            <a:srgbClr val="FFD034"/>
          </a:solidFill>
          <a:ln>
            <a:noFill/>
          </a:ln>
        </p:spPr>
      </p:sp>
      <p:sp>
        <p:nvSpPr>
          <p:cNvPr id="216" name="Google Shape;216;p28"/>
          <p:cNvSpPr/>
          <p:nvPr/>
        </p:nvSpPr>
        <p:spPr>
          <a:xfrm>
            <a:off x="225028" y="442493"/>
            <a:ext cx="289322" cy="289322"/>
          </a:xfrm>
          <a:custGeom>
            <a:rect b="b" l="l" r="r" t="t"/>
            <a:pathLst>
              <a:path extrusionOk="0" h="1913890" w="1913890">
                <a:moveTo>
                  <a:pt x="0" y="0"/>
                </a:moveTo>
                <a:lnTo>
                  <a:pt x="1913890" y="0"/>
                </a:lnTo>
                <a:lnTo>
                  <a:pt x="1913890" y="1913890"/>
                </a:lnTo>
                <a:lnTo>
                  <a:pt x="0" y="1913890"/>
                </a:lnTo>
                <a:close/>
              </a:path>
            </a:pathLst>
          </a:custGeom>
          <a:solidFill>
            <a:srgbClr val="FFD034"/>
          </a:solid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0" name="Shape 220"/>
        <p:cNvGrpSpPr/>
        <p:nvPr/>
      </p:nvGrpSpPr>
      <p:grpSpPr>
        <a:xfrm>
          <a:off x="0" y="0"/>
          <a:ext cx="0" cy="0"/>
          <a:chOff x="0" y="0"/>
          <a:chExt cx="0" cy="0"/>
        </a:xfrm>
      </p:grpSpPr>
      <p:sp>
        <p:nvSpPr>
          <p:cNvPr id="221" name="Google Shape;221;p29"/>
          <p:cNvSpPr/>
          <p:nvPr/>
        </p:nvSpPr>
        <p:spPr>
          <a:xfrm>
            <a:off x="4937418" y="794200"/>
            <a:ext cx="3427913" cy="3555100"/>
          </a:xfrm>
          <a:custGeom>
            <a:rect b="b" l="l" r="r" t="t"/>
            <a:pathLst>
              <a:path extrusionOk="0" h="6172124" w="5951312">
                <a:moveTo>
                  <a:pt x="0" y="0"/>
                </a:moveTo>
                <a:lnTo>
                  <a:pt x="5951312" y="0"/>
                </a:lnTo>
                <a:lnTo>
                  <a:pt x="5951312" y="6172124"/>
                </a:lnTo>
                <a:lnTo>
                  <a:pt x="0" y="6172124"/>
                </a:lnTo>
                <a:close/>
              </a:path>
            </a:pathLst>
          </a:custGeom>
          <a:solidFill>
            <a:srgbClr val="000000"/>
          </a:solidFill>
          <a:ln>
            <a:noFill/>
          </a:ln>
        </p:spPr>
      </p:sp>
      <p:grpSp>
        <p:nvGrpSpPr>
          <p:cNvPr id="222" name="Google Shape;222;p29"/>
          <p:cNvGrpSpPr/>
          <p:nvPr/>
        </p:nvGrpSpPr>
        <p:grpSpPr>
          <a:xfrm>
            <a:off x="5129284" y="1021191"/>
            <a:ext cx="2948446" cy="3069137"/>
            <a:chOff x="0" y="-47625"/>
            <a:chExt cx="7862522" cy="8184364"/>
          </a:xfrm>
        </p:grpSpPr>
        <p:sp>
          <p:nvSpPr>
            <p:cNvPr id="223" name="Google Shape;223;p29"/>
            <p:cNvSpPr txBox="1"/>
            <p:nvPr/>
          </p:nvSpPr>
          <p:spPr>
            <a:xfrm>
              <a:off x="641121" y="7690546"/>
              <a:ext cx="1444280" cy="446193"/>
            </a:xfrm>
            <a:prstGeom prst="rect">
              <a:avLst/>
            </a:prstGeom>
            <a:noFill/>
            <a:ln>
              <a:noFill/>
            </a:ln>
          </p:spPr>
          <p:txBody>
            <a:bodyPr anchorCtr="0" anchor="t" bIns="0" lIns="0" spcFirstLastPara="1" rIns="0" wrap="square" tIns="0">
              <a:spAutoFit/>
            </a:bodyPr>
            <a:lstStyle/>
            <a:p>
              <a:pPr indent="0" lvl="0" marL="0" marR="0" rtl="0" algn="ctr">
                <a:lnSpc>
                  <a:spcPct val="140059"/>
                </a:lnSpc>
                <a:spcBef>
                  <a:spcPts val="0"/>
                </a:spcBef>
                <a:spcAft>
                  <a:spcPts val="0"/>
                </a:spcAft>
                <a:buNone/>
              </a:pPr>
              <a:r>
                <a:rPr b="0" i="0" lang="en" sz="1000" u="none" cap="none" strike="noStrike">
                  <a:solidFill>
                    <a:srgbClr val="FFFFFF"/>
                  </a:solidFill>
                  <a:latin typeface="Arimo"/>
                  <a:ea typeface="Arimo"/>
                  <a:cs typeface="Arimo"/>
                  <a:sym typeface="Arimo"/>
                </a:rPr>
                <a:t>Item 1</a:t>
              </a:r>
              <a:endParaRPr sz="700"/>
            </a:p>
          </p:txBody>
        </p:sp>
        <p:sp>
          <p:nvSpPr>
            <p:cNvPr id="224" name="Google Shape;224;p29"/>
            <p:cNvSpPr txBox="1"/>
            <p:nvPr/>
          </p:nvSpPr>
          <p:spPr>
            <a:xfrm>
              <a:off x="2085401" y="7690546"/>
              <a:ext cx="1444280" cy="446193"/>
            </a:xfrm>
            <a:prstGeom prst="rect">
              <a:avLst/>
            </a:prstGeom>
            <a:noFill/>
            <a:ln>
              <a:noFill/>
            </a:ln>
          </p:spPr>
          <p:txBody>
            <a:bodyPr anchorCtr="0" anchor="t" bIns="0" lIns="0" spcFirstLastPara="1" rIns="0" wrap="square" tIns="0">
              <a:spAutoFit/>
            </a:bodyPr>
            <a:lstStyle/>
            <a:p>
              <a:pPr indent="0" lvl="0" marL="0" marR="0" rtl="0" algn="ctr">
                <a:lnSpc>
                  <a:spcPct val="140059"/>
                </a:lnSpc>
                <a:spcBef>
                  <a:spcPts val="0"/>
                </a:spcBef>
                <a:spcAft>
                  <a:spcPts val="0"/>
                </a:spcAft>
                <a:buNone/>
              </a:pPr>
              <a:r>
                <a:rPr b="0" i="0" lang="en" sz="1000" u="none" cap="none" strike="noStrike">
                  <a:solidFill>
                    <a:srgbClr val="FFFFFF"/>
                  </a:solidFill>
                  <a:latin typeface="Arimo"/>
                  <a:ea typeface="Arimo"/>
                  <a:cs typeface="Arimo"/>
                  <a:sym typeface="Arimo"/>
                </a:rPr>
                <a:t>Item 2</a:t>
              </a:r>
              <a:endParaRPr sz="700"/>
            </a:p>
          </p:txBody>
        </p:sp>
        <p:sp>
          <p:nvSpPr>
            <p:cNvPr id="225" name="Google Shape;225;p29"/>
            <p:cNvSpPr txBox="1"/>
            <p:nvPr/>
          </p:nvSpPr>
          <p:spPr>
            <a:xfrm>
              <a:off x="3529681" y="7690546"/>
              <a:ext cx="1444280" cy="446193"/>
            </a:xfrm>
            <a:prstGeom prst="rect">
              <a:avLst/>
            </a:prstGeom>
            <a:noFill/>
            <a:ln>
              <a:noFill/>
            </a:ln>
          </p:spPr>
          <p:txBody>
            <a:bodyPr anchorCtr="0" anchor="t" bIns="0" lIns="0" spcFirstLastPara="1" rIns="0" wrap="square" tIns="0">
              <a:spAutoFit/>
            </a:bodyPr>
            <a:lstStyle/>
            <a:p>
              <a:pPr indent="0" lvl="0" marL="0" marR="0" rtl="0" algn="ctr">
                <a:lnSpc>
                  <a:spcPct val="140059"/>
                </a:lnSpc>
                <a:spcBef>
                  <a:spcPts val="0"/>
                </a:spcBef>
                <a:spcAft>
                  <a:spcPts val="0"/>
                </a:spcAft>
                <a:buNone/>
              </a:pPr>
              <a:r>
                <a:rPr b="0" i="0" lang="en" sz="1000" u="none" cap="none" strike="noStrike">
                  <a:solidFill>
                    <a:srgbClr val="FFFFFF"/>
                  </a:solidFill>
                  <a:latin typeface="Arimo"/>
                  <a:ea typeface="Arimo"/>
                  <a:cs typeface="Arimo"/>
                  <a:sym typeface="Arimo"/>
                </a:rPr>
                <a:t>Item 3</a:t>
              </a:r>
              <a:endParaRPr sz="700"/>
            </a:p>
          </p:txBody>
        </p:sp>
        <p:sp>
          <p:nvSpPr>
            <p:cNvPr id="226" name="Google Shape;226;p29"/>
            <p:cNvSpPr txBox="1"/>
            <p:nvPr/>
          </p:nvSpPr>
          <p:spPr>
            <a:xfrm>
              <a:off x="4973961" y="7690546"/>
              <a:ext cx="1444280" cy="446193"/>
            </a:xfrm>
            <a:prstGeom prst="rect">
              <a:avLst/>
            </a:prstGeom>
            <a:noFill/>
            <a:ln>
              <a:noFill/>
            </a:ln>
          </p:spPr>
          <p:txBody>
            <a:bodyPr anchorCtr="0" anchor="t" bIns="0" lIns="0" spcFirstLastPara="1" rIns="0" wrap="square" tIns="0">
              <a:spAutoFit/>
            </a:bodyPr>
            <a:lstStyle/>
            <a:p>
              <a:pPr indent="0" lvl="0" marL="0" marR="0" rtl="0" algn="ctr">
                <a:lnSpc>
                  <a:spcPct val="140059"/>
                </a:lnSpc>
                <a:spcBef>
                  <a:spcPts val="0"/>
                </a:spcBef>
                <a:spcAft>
                  <a:spcPts val="0"/>
                </a:spcAft>
                <a:buNone/>
              </a:pPr>
              <a:r>
                <a:rPr b="0" i="0" lang="en" sz="1000" u="none" cap="none" strike="noStrike">
                  <a:solidFill>
                    <a:srgbClr val="FFFFFF"/>
                  </a:solidFill>
                  <a:latin typeface="Arimo"/>
                  <a:ea typeface="Arimo"/>
                  <a:cs typeface="Arimo"/>
                  <a:sym typeface="Arimo"/>
                </a:rPr>
                <a:t>Item 4</a:t>
              </a:r>
              <a:endParaRPr sz="700"/>
            </a:p>
          </p:txBody>
        </p:sp>
        <p:sp>
          <p:nvSpPr>
            <p:cNvPr id="227" name="Google Shape;227;p29"/>
            <p:cNvSpPr txBox="1"/>
            <p:nvPr/>
          </p:nvSpPr>
          <p:spPr>
            <a:xfrm>
              <a:off x="6418241" y="7690546"/>
              <a:ext cx="1444280" cy="446193"/>
            </a:xfrm>
            <a:prstGeom prst="rect">
              <a:avLst/>
            </a:prstGeom>
            <a:noFill/>
            <a:ln>
              <a:noFill/>
            </a:ln>
          </p:spPr>
          <p:txBody>
            <a:bodyPr anchorCtr="0" anchor="t" bIns="0" lIns="0" spcFirstLastPara="1" rIns="0" wrap="square" tIns="0">
              <a:spAutoFit/>
            </a:bodyPr>
            <a:lstStyle/>
            <a:p>
              <a:pPr indent="0" lvl="0" marL="0" marR="0" rtl="0" algn="ctr">
                <a:lnSpc>
                  <a:spcPct val="140059"/>
                </a:lnSpc>
                <a:spcBef>
                  <a:spcPts val="0"/>
                </a:spcBef>
                <a:spcAft>
                  <a:spcPts val="0"/>
                </a:spcAft>
                <a:buNone/>
              </a:pPr>
              <a:r>
                <a:rPr b="0" i="0" lang="en" sz="1000" u="none" cap="none" strike="noStrike">
                  <a:solidFill>
                    <a:srgbClr val="FFFFFF"/>
                  </a:solidFill>
                  <a:latin typeface="Arimo"/>
                  <a:ea typeface="Arimo"/>
                  <a:cs typeface="Arimo"/>
                  <a:sym typeface="Arimo"/>
                </a:rPr>
                <a:t>Item 5</a:t>
              </a:r>
              <a:endParaRPr sz="700"/>
            </a:p>
          </p:txBody>
        </p:sp>
        <p:grpSp>
          <p:nvGrpSpPr>
            <p:cNvPr id="228" name="Google Shape;228;p29"/>
            <p:cNvGrpSpPr/>
            <p:nvPr/>
          </p:nvGrpSpPr>
          <p:grpSpPr>
            <a:xfrm>
              <a:off x="641121" y="194711"/>
              <a:ext cx="7221401" cy="7378455"/>
              <a:chOff x="0" y="-6350"/>
              <a:chExt cx="10028538" cy="10246644"/>
            </a:xfrm>
          </p:grpSpPr>
          <p:sp>
            <p:nvSpPr>
              <p:cNvPr id="229" name="Google Shape;229;p29"/>
              <p:cNvSpPr/>
              <p:nvPr/>
            </p:nvSpPr>
            <p:spPr>
              <a:xfrm>
                <a:off x="0" y="-6350"/>
                <a:ext cx="10028538" cy="12700"/>
              </a:xfrm>
              <a:custGeom>
                <a:rect b="b" l="l" r="r" t="t"/>
                <a:pathLst>
                  <a:path extrusionOk="0" h="12700" w="10028538">
                    <a:moveTo>
                      <a:pt x="0" y="0"/>
                    </a:moveTo>
                    <a:lnTo>
                      <a:pt x="10028538" y="0"/>
                    </a:lnTo>
                    <a:lnTo>
                      <a:pt x="10028538" y="12700"/>
                    </a:lnTo>
                    <a:lnTo>
                      <a:pt x="0" y="12700"/>
                    </a:lnTo>
                    <a:close/>
                  </a:path>
                </a:pathLst>
              </a:custGeom>
              <a:solidFill>
                <a:srgbClr val="FFFFFF"/>
              </a:solidFill>
              <a:ln>
                <a:noFill/>
              </a:ln>
            </p:spPr>
          </p:sp>
          <p:sp>
            <p:nvSpPr>
              <p:cNvPr id="230" name="Google Shape;230;p29"/>
              <p:cNvSpPr/>
              <p:nvPr/>
            </p:nvSpPr>
            <p:spPr>
              <a:xfrm>
                <a:off x="0" y="2552136"/>
                <a:ext cx="10028538" cy="12700"/>
              </a:xfrm>
              <a:custGeom>
                <a:rect b="b" l="l" r="r" t="t"/>
                <a:pathLst>
                  <a:path extrusionOk="0" h="12700" w="10028538">
                    <a:moveTo>
                      <a:pt x="0" y="0"/>
                    </a:moveTo>
                    <a:lnTo>
                      <a:pt x="10028538" y="0"/>
                    </a:lnTo>
                    <a:lnTo>
                      <a:pt x="10028538" y="12700"/>
                    </a:lnTo>
                    <a:lnTo>
                      <a:pt x="0" y="12700"/>
                    </a:lnTo>
                    <a:close/>
                  </a:path>
                </a:pathLst>
              </a:custGeom>
              <a:solidFill>
                <a:srgbClr val="FFFFFF"/>
              </a:solidFill>
              <a:ln>
                <a:noFill/>
              </a:ln>
            </p:spPr>
          </p:sp>
          <p:sp>
            <p:nvSpPr>
              <p:cNvPr id="231" name="Google Shape;231;p29"/>
              <p:cNvSpPr/>
              <p:nvPr/>
            </p:nvSpPr>
            <p:spPr>
              <a:xfrm>
                <a:off x="0" y="5110622"/>
                <a:ext cx="10028538" cy="12700"/>
              </a:xfrm>
              <a:custGeom>
                <a:rect b="b" l="l" r="r" t="t"/>
                <a:pathLst>
                  <a:path extrusionOk="0" h="12700" w="10028538">
                    <a:moveTo>
                      <a:pt x="0" y="0"/>
                    </a:moveTo>
                    <a:lnTo>
                      <a:pt x="10028538" y="0"/>
                    </a:lnTo>
                    <a:lnTo>
                      <a:pt x="10028538" y="12700"/>
                    </a:lnTo>
                    <a:lnTo>
                      <a:pt x="0" y="12700"/>
                    </a:lnTo>
                    <a:close/>
                  </a:path>
                </a:pathLst>
              </a:custGeom>
              <a:solidFill>
                <a:srgbClr val="FFFFFF"/>
              </a:solidFill>
              <a:ln>
                <a:noFill/>
              </a:ln>
            </p:spPr>
          </p:sp>
          <p:sp>
            <p:nvSpPr>
              <p:cNvPr id="232" name="Google Shape;232;p29"/>
              <p:cNvSpPr/>
              <p:nvPr/>
            </p:nvSpPr>
            <p:spPr>
              <a:xfrm>
                <a:off x="0" y="7669108"/>
                <a:ext cx="10028538" cy="12700"/>
              </a:xfrm>
              <a:custGeom>
                <a:rect b="b" l="l" r="r" t="t"/>
                <a:pathLst>
                  <a:path extrusionOk="0" h="12700" w="10028538">
                    <a:moveTo>
                      <a:pt x="0" y="0"/>
                    </a:moveTo>
                    <a:lnTo>
                      <a:pt x="10028538" y="0"/>
                    </a:lnTo>
                    <a:lnTo>
                      <a:pt x="10028538" y="12700"/>
                    </a:lnTo>
                    <a:lnTo>
                      <a:pt x="0" y="12700"/>
                    </a:lnTo>
                    <a:close/>
                  </a:path>
                </a:pathLst>
              </a:custGeom>
              <a:solidFill>
                <a:srgbClr val="FFFFFF"/>
              </a:solidFill>
              <a:ln>
                <a:noFill/>
              </a:ln>
            </p:spPr>
          </p:sp>
          <p:sp>
            <p:nvSpPr>
              <p:cNvPr id="233" name="Google Shape;233;p29"/>
              <p:cNvSpPr/>
              <p:nvPr/>
            </p:nvSpPr>
            <p:spPr>
              <a:xfrm>
                <a:off x="0" y="10227594"/>
                <a:ext cx="10028538" cy="12700"/>
              </a:xfrm>
              <a:custGeom>
                <a:rect b="b" l="l" r="r" t="t"/>
                <a:pathLst>
                  <a:path extrusionOk="0" h="12700" w="10028538">
                    <a:moveTo>
                      <a:pt x="0" y="0"/>
                    </a:moveTo>
                    <a:lnTo>
                      <a:pt x="10028538" y="0"/>
                    </a:lnTo>
                    <a:lnTo>
                      <a:pt x="10028538" y="12700"/>
                    </a:lnTo>
                    <a:lnTo>
                      <a:pt x="0" y="12700"/>
                    </a:lnTo>
                    <a:close/>
                  </a:path>
                </a:pathLst>
              </a:custGeom>
              <a:solidFill>
                <a:srgbClr val="FFFFFF"/>
              </a:solidFill>
              <a:ln>
                <a:noFill/>
              </a:ln>
            </p:spPr>
          </p:sp>
        </p:grpSp>
        <p:sp>
          <p:nvSpPr>
            <p:cNvPr id="234" name="Google Shape;234;p29"/>
            <p:cNvSpPr txBox="1"/>
            <p:nvPr/>
          </p:nvSpPr>
          <p:spPr>
            <a:xfrm>
              <a:off x="0" y="-47625"/>
              <a:ext cx="471543" cy="446193"/>
            </a:xfrm>
            <a:prstGeom prst="rect">
              <a:avLst/>
            </a:prstGeom>
            <a:noFill/>
            <a:ln>
              <a:noFill/>
            </a:ln>
          </p:spPr>
          <p:txBody>
            <a:bodyPr anchorCtr="0" anchor="t" bIns="0" lIns="0" spcFirstLastPara="1" rIns="0" wrap="square" tIns="0">
              <a:spAutoFit/>
            </a:bodyPr>
            <a:lstStyle/>
            <a:p>
              <a:pPr indent="0" lvl="0" marL="0" marR="0" rtl="0" algn="r">
                <a:lnSpc>
                  <a:spcPct val="140059"/>
                </a:lnSpc>
                <a:spcBef>
                  <a:spcPts val="0"/>
                </a:spcBef>
                <a:spcAft>
                  <a:spcPts val="0"/>
                </a:spcAft>
                <a:buNone/>
              </a:pPr>
              <a:r>
                <a:rPr b="0" i="0" lang="en" sz="1000" u="none" cap="none" strike="noStrike">
                  <a:solidFill>
                    <a:srgbClr val="FFFFFF"/>
                  </a:solidFill>
                  <a:latin typeface="Arimo"/>
                  <a:ea typeface="Arimo"/>
                  <a:cs typeface="Arimo"/>
                  <a:sym typeface="Arimo"/>
                </a:rPr>
                <a:t>40 </a:t>
              </a:r>
              <a:endParaRPr sz="700"/>
            </a:p>
          </p:txBody>
        </p:sp>
        <p:sp>
          <p:nvSpPr>
            <p:cNvPr id="235" name="Google Shape;235;p29"/>
            <p:cNvSpPr txBox="1"/>
            <p:nvPr/>
          </p:nvSpPr>
          <p:spPr>
            <a:xfrm>
              <a:off x="0" y="1794702"/>
              <a:ext cx="471543" cy="446193"/>
            </a:xfrm>
            <a:prstGeom prst="rect">
              <a:avLst/>
            </a:prstGeom>
            <a:noFill/>
            <a:ln>
              <a:noFill/>
            </a:ln>
          </p:spPr>
          <p:txBody>
            <a:bodyPr anchorCtr="0" anchor="t" bIns="0" lIns="0" spcFirstLastPara="1" rIns="0" wrap="square" tIns="0">
              <a:spAutoFit/>
            </a:bodyPr>
            <a:lstStyle/>
            <a:p>
              <a:pPr indent="0" lvl="0" marL="0" marR="0" rtl="0" algn="r">
                <a:lnSpc>
                  <a:spcPct val="140059"/>
                </a:lnSpc>
                <a:spcBef>
                  <a:spcPts val="0"/>
                </a:spcBef>
                <a:spcAft>
                  <a:spcPts val="0"/>
                </a:spcAft>
                <a:buNone/>
              </a:pPr>
              <a:r>
                <a:rPr b="0" i="0" lang="en" sz="1000" u="none" cap="none" strike="noStrike">
                  <a:solidFill>
                    <a:srgbClr val="FFFFFF"/>
                  </a:solidFill>
                  <a:latin typeface="Arimo"/>
                  <a:ea typeface="Arimo"/>
                  <a:cs typeface="Arimo"/>
                  <a:sym typeface="Arimo"/>
                </a:rPr>
                <a:t>30 </a:t>
              </a:r>
              <a:endParaRPr sz="700"/>
            </a:p>
          </p:txBody>
        </p:sp>
        <p:sp>
          <p:nvSpPr>
            <p:cNvPr id="236" name="Google Shape;236;p29"/>
            <p:cNvSpPr txBox="1"/>
            <p:nvPr/>
          </p:nvSpPr>
          <p:spPr>
            <a:xfrm>
              <a:off x="0" y="3637030"/>
              <a:ext cx="471543" cy="446193"/>
            </a:xfrm>
            <a:prstGeom prst="rect">
              <a:avLst/>
            </a:prstGeom>
            <a:noFill/>
            <a:ln>
              <a:noFill/>
            </a:ln>
          </p:spPr>
          <p:txBody>
            <a:bodyPr anchorCtr="0" anchor="t" bIns="0" lIns="0" spcFirstLastPara="1" rIns="0" wrap="square" tIns="0">
              <a:spAutoFit/>
            </a:bodyPr>
            <a:lstStyle/>
            <a:p>
              <a:pPr indent="0" lvl="0" marL="0" marR="0" rtl="0" algn="r">
                <a:lnSpc>
                  <a:spcPct val="140059"/>
                </a:lnSpc>
                <a:spcBef>
                  <a:spcPts val="0"/>
                </a:spcBef>
                <a:spcAft>
                  <a:spcPts val="0"/>
                </a:spcAft>
                <a:buNone/>
              </a:pPr>
              <a:r>
                <a:rPr b="0" i="0" lang="en" sz="1000" u="none" cap="none" strike="noStrike">
                  <a:solidFill>
                    <a:srgbClr val="FFFFFF"/>
                  </a:solidFill>
                  <a:latin typeface="Arimo"/>
                  <a:ea typeface="Arimo"/>
                  <a:cs typeface="Arimo"/>
                  <a:sym typeface="Arimo"/>
                </a:rPr>
                <a:t>20 </a:t>
              </a:r>
              <a:endParaRPr sz="700"/>
            </a:p>
          </p:txBody>
        </p:sp>
        <p:sp>
          <p:nvSpPr>
            <p:cNvPr id="237" name="Google Shape;237;p29"/>
            <p:cNvSpPr txBox="1"/>
            <p:nvPr/>
          </p:nvSpPr>
          <p:spPr>
            <a:xfrm>
              <a:off x="0" y="5479357"/>
              <a:ext cx="471543" cy="446193"/>
            </a:xfrm>
            <a:prstGeom prst="rect">
              <a:avLst/>
            </a:prstGeom>
            <a:noFill/>
            <a:ln>
              <a:noFill/>
            </a:ln>
          </p:spPr>
          <p:txBody>
            <a:bodyPr anchorCtr="0" anchor="t" bIns="0" lIns="0" spcFirstLastPara="1" rIns="0" wrap="square" tIns="0">
              <a:spAutoFit/>
            </a:bodyPr>
            <a:lstStyle/>
            <a:p>
              <a:pPr indent="0" lvl="0" marL="0" marR="0" rtl="0" algn="r">
                <a:lnSpc>
                  <a:spcPct val="140059"/>
                </a:lnSpc>
                <a:spcBef>
                  <a:spcPts val="0"/>
                </a:spcBef>
                <a:spcAft>
                  <a:spcPts val="0"/>
                </a:spcAft>
                <a:buNone/>
              </a:pPr>
              <a:r>
                <a:rPr b="0" i="0" lang="en" sz="1000" u="none" cap="none" strike="noStrike">
                  <a:solidFill>
                    <a:srgbClr val="FFFFFF"/>
                  </a:solidFill>
                  <a:latin typeface="Arimo"/>
                  <a:ea typeface="Arimo"/>
                  <a:cs typeface="Arimo"/>
                  <a:sym typeface="Arimo"/>
                </a:rPr>
                <a:t>10 </a:t>
              </a:r>
              <a:endParaRPr sz="700"/>
            </a:p>
          </p:txBody>
        </p:sp>
        <p:sp>
          <p:nvSpPr>
            <p:cNvPr id="238" name="Google Shape;238;p29"/>
            <p:cNvSpPr txBox="1"/>
            <p:nvPr/>
          </p:nvSpPr>
          <p:spPr>
            <a:xfrm>
              <a:off x="188617" y="7321685"/>
              <a:ext cx="282926" cy="446193"/>
            </a:xfrm>
            <a:prstGeom prst="rect">
              <a:avLst/>
            </a:prstGeom>
            <a:noFill/>
            <a:ln>
              <a:noFill/>
            </a:ln>
          </p:spPr>
          <p:txBody>
            <a:bodyPr anchorCtr="0" anchor="t" bIns="0" lIns="0" spcFirstLastPara="1" rIns="0" wrap="square" tIns="0">
              <a:spAutoFit/>
            </a:bodyPr>
            <a:lstStyle/>
            <a:p>
              <a:pPr indent="0" lvl="0" marL="0" marR="0" rtl="0" algn="r">
                <a:lnSpc>
                  <a:spcPct val="140059"/>
                </a:lnSpc>
                <a:spcBef>
                  <a:spcPts val="0"/>
                </a:spcBef>
                <a:spcAft>
                  <a:spcPts val="0"/>
                </a:spcAft>
                <a:buNone/>
              </a:pPr>
              <a:r>
                <a:rPr b="0" i="0" lang="en" sz="1000" u="none" cap="none" strike="noStrike">
                  <a:solidFill>
                    <a:srgbClr val="FFFFFF"/>
                  </a:solidFill>
                  <a:latin typeface="Arimo"/>
                  <a:ea typeface="Arimo"/>
                  <a:cs typeface="Arimo"/>
                  <a:sym typeface="Arimo"/>
                </a:rPr>
                <a:t>0 </a:t>
              </a:r>
              <a:endParaRPr sz="700"/>
            </a:p>
          </p:txBody>
        </p:sp>
        <p:grpSp>
          <p:nvGrpSpPr>
            <p:cNvPr id="239" name="Google Shape;239;p29"/>
            <p:cNvGrpSpPr/>
            <p:nvPr/>
          </p:nvGrpSpPr>
          <p:grpSpPr>
            <a:xfrm>
              <a:off x="1317536" y="890694"/>
              <a:ext cx="5868572" cy="3407231"/>
              <a:chOff x="939354" y="960178"/>
              <a:chExt cx="8149831" cy="4731707"/>
            </a:xfrm>
          </p:grpSpPr>
          <p:sp>
            <p:nvSpPr>
              <p:cNvPr id="240" name="Google Shape;240;p29"/>
              <p:cNvSpPr/>
              <p:nvPr/>
            </p:nvSpPr>
            <p:spPr>
              <a:xfrm>
                <a:off x="939354" y="3561816"/>
                <a:ext cx="2089554" cy="2130069"/>
              </a:xfrm>
              <a:custGeom>
                <a:rect b="b" l="l" r="r" t="t"/>
                <a:pathLst>
                  <a:path extrusionOk="0" h="2130069" w="2089554">
                    <a:moveTo>
                      <a:pt x="127000" y="2066853"/>
                    </a:moveTo>
                    <a:cubicBezTo>
                      <a:pt x="126843" y="2031894"/>
                      <a:pt x="98459" y="2003636"/>
                      <a:pt x="63500" y="2003636"/>
                    </a:cubicBezTo>
                    <a:cubicBezTo>
                      <a:pt x="28540" y="2003636"/>
                      <a:pt x="156" y="2031894"/>
                      <a:pt x="0" y="2066853"/>
                    </a:cubicBezTo>
                    <a:cubicBezTo>
                      <a:pt x="156" y="2101812"/>
                      <a:pt x="28540" y="2130070"/>
                      <a:pt x="63500" y="2130070"/>
                    </a:cubicBezTo>
                    <a:cubicBezTo>
                      <a:pt x="98459" y="2130070"/>
                      <a:pt x="126843" y="2101812"/>
                      <a:pt x="127000" y="2066853"/>
                    </a:cubicBezTo>
                    <a:close/>
                    <a:moveTo>
                      <a:pt x="43154" y="2046789"/>
                    </a:moveTo>
                    <a:lnTo>
                      <a:pt x="83846" y="2086917"/>
                    </a:lnTo>
                    <a:lnTo>
                      <a:pt x="2089554" y="40128"/>
                    </a:lnTo>
                    <a:lnTo>
                      <a:pt x="2048861"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41" name="Google Shape;241;p29"/>
              <p:cNvSpPr/>
              <p:nvPr/>
            </p:nvSpPr>
            <p:spPr>
              <a:xfrm>
                <a:off x="2945062" y="3518664"/>
                <a:ext cx="2079364" cy="857472"/>
              </a:xfrm>
              <a:custGeom>
                <a:rect b="b" l="l" r="r" t="t"/>
                <a:pathLst>
                  <a:path extrusionOk="0" h="857472" w="2079364">
                    <a:moveTo>
                      <a:pt x="127000" y="63216"/>
                    </a:moveTo>
                    <a:cubicBezTo>
                      <a:pt x="126843" y="28257"/>
                      <a:pt x="98459" y="0"/>
                      <a:pt x="63500" y="0"/>
                    </a:cubicBezTo>
                    <a:cubicBezTo>
                      <a:pt x="28540" y="0"/>
                      <a:pt x="156" y="28257"/>
                      <a:pt x="0" y="63216"/>
                    </a:cubicBezTo>
                    <a:cubicBezTo>
                      <a:pt x="156" y="98175"/>
                      <a:pt x="28540" y="126433"/>
                      <a:pt x="63500" y="126433"/>
                    </a:cubicBezTo>
                    <a:cubicBezTo>
                      <a:pt x="98459" y="126433"/>
                      <a:pt x="126843" y="98175"/>
                      <a:pt x="127000" y="63216"/>
                    </a:cubicBezTo>
                    <a:close/>
                    <a:moveTo>
                      <a:pt x="73656" y="36507"/>
                    </a:moveTo>
                    <a:lnTo>
                      <a:pt x="53343" y="89925"/>
                    </a:lnTo>
                    <a:lnTo>
                      <a:pt x="2059050" y="857471"/>
                    </a:lnTo>
                    <a:lnTo>
                      <a:pt x="2079364" y="804053"/>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42" name="Google Shape;242;p29"/>
              <p:cNvSpPr/>
              <p:nvPr/>
            </p:nvSpPr>
            <p:spPr>
              <a:xfrm>
                <a:off x="4950769" y="1263546"/>
                <a:ext cx="2093085" cy="3149097"/>
              </a:xfrm>
              <a:custGeom>
                <a:rect b="b" l="l" r="r" t="t"/>
                <a:pathLst>
                  <a:path extrusionOk="0" h="3149097" w="2093085">
                    <a:moveTo>
                      <a:pt x="127000" y="3085880"/>
                    </a:moveTo>
                    <a:cubicBezTo>
                      <a:pt x="126844" y="3050921"/>
                      <a:pt x="98460" y="3022663"/>
                      <a:pt x="63500" y="3022663"/>
                    </a:cubicBezTo>
                    <a:cubicBezTo>
                      <a:pt x="28541" y="3022663"/>
                      <a:pt x="156" y="3050921"/>
                      <a:pt x="0" y="3085880"/>
                    </a:cubicBezTo>
                    <a:cubicBezTo>
                      <a:pt x="156" y="3120839"/>
                      <a:pt x="28541" y="3149097"/>
                      <a:pt x="63500" y="3149097"/>
                    </a:cubicBezTo>
                    <a:cubicBezTo>
                      <a:pt x="98460" y="3149097"/>
                      <a:pt x="126844" y="3120839"/>
                      <a:pt x="127000" y="3085880"/>
                    </a:cubicBezTo>
                    <a:close/>
                    <a:moveTo>
                      <a:pt x="39623" y="3070182"/>
                    </a:moveTo>
                    <a:lnTo>
                      <a:pt x="87377" y="3101577"/>
                    </a:lnTo>
                    <a:lnTo>
                      <a:pt x="2093085" y="31394"/>
                    </a:lnTo>
                    <a:lnTo>
                      <a:pt x="2045330"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43" name="Google Shape;243;p29"/>
              <p:cNvSpPr/>
              <p:nvPr/>
            </p:nvSpPr>
            <p:spPr>
              <a:xfrm>
                <a:off x="6956477" y="960178"/>
                <a:ext cx="2132708" cy="382282"/>
              </a:xfrm>
              <a:custGeom>
                <a:rect b="b" l="l" r="r" t="t"/>
                <a:pathLst>
                  <a:path extrusionOk="0" h="382282" w="2132708">
                    <a:moveTo>
                      <a:pt x="127000" y="319065"/>
                    </a:moveTo>
                    <a:cubicBezTo>
                      <a:pt x="126843" y="284106"/>
                      <a:pt x="98460" y="255848"/>
                      <a:pt x="63500" y="255848"/>
                    </a:cubicBezTo>
                    <a:cubicBezTo>
                      <a:pt x="28540" y="255848"/>
                      <a:pt x="157" y="284106"/>
                      <a:pt x="0" y="319065"/>
                    </a:cubicBezTo>
                    <a:cubicBezTo>
                      <a:pt x="157" y="354024"/>
                      <a:pt x="28540" y="382282"/>
                      <a:pt x="63500" y="382282"/>
                    </a:cubicBezTo>
                    <a:cubicBezTo>
                      <a:pt x="98460" y="382282"/>
                      <a:pt x="126843" y="354024"/>
                      <a:pt x="127000" y="319065"/>
                    </a:cubicBezTo>
                    <a:close/>
                    <a:moveTo>
                      <a:pt x="59906" y="290717"/>
                    </a:moveTo>
                    <a:lnTo>
                      <a:pt x="67094" y="347413"/>
                    </a:lnTo>
                    <a:lnTo>
                      <a:pt x="2072801" y="91564"/>
                    </a:lnTo>
                    <a:lnTo>
                      <a:pt x="2065614" y="34868"/>
                    </a:lnTo>
                    <a:close/>
                    <a:moveTo>
                      <a:pt x="2132708" y="63216"/>
                    </a:moveTo>
                    <a:cubicBezTo>
                      <a:pt x="2132551" y="28257"/>
                      <a:pt x="2104168" y="0"/>
                      <a:pt x="2069208" y="0"/>
                    </a:cubicBezTo>
                    <a:cubicBezTo>
                      <a:pt x="2034248" y="0"/>
                      <a:pt x="2005864" y="28257"/>
                      <a:pt x="2005708" y="63216"/>
                    </a:cubicBezTo>
                    <a:cubicBezTo>
                      <a:pt x="2005864" y="98176"/>
                      <a:pt x="2034248" y="126433"/>
                      <a:pt x="2069208" y="126433"/>
                    </a:cubicBezTo>
                    <a:cubicBezTo>
                      <a:pt x="2104168" y="126433"/>
                      <a:pt x="2132551" y="98176"/>
                      <a:pt x="2132708" y="63216"/>
                    </a:cubicBez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sp>
        <p:nvSpPr>
          <p:cNvPr id="244" name="Google Shape;244;p29"/>
          <p:cNvSpPr/>
          <p:nvPr/>
        </p:nvSpPr>
        <p:spPr>
          <a:xfrm>
            <a:off x="8101013" y="4349300"/>
            <a:ext cx="528638" cy="279850"/>
          </a:xfrm>
          <a:custGeom>
            <a:rect b="b" l="l" r="r" t="t"/>
            <a:pathLst>
              <a:path extrusionOk="0" h="231404" w="437123">
                <a:moveTo>
                  <a:pt x="0" y="0"/>
                </a:moveTo>
                <a:lnTo>
                  <a:pt x="437123" y="0"/>
                </a:lnTo>
                <a:lnTo>
                  <a:pt x="437123" y="231404"/>
                </a:lnTo>
                <a:lnTo>
                  <a:pt x="0" y="231404"/>
                </a:lnTo>
                <a:close/>
              </a:path>
            </a:pathLst>
          </a:custGeom>
          <a:solidFill>
            <a:srgbClr val="008037"/>
          </a:solidFill>
          <a:ln>
            <a:noFill/>
          </a:ln>
        </p:spPr>
      </p:sp>
      <p:pic>
        <p:nvPicPr>
          <p:cNvPr id="245" name="Google Shape;245;p29"/>
          <p:cNvPicPr preferRelativeResize="0"/>
          <p:nvPr/>
        </p:nvPicPr>
        <p:blipFill rotWithShape="1">
          <a:blip r:embed="rId4">
            <a:alphaModFix/>
          </a:blip>
          <a:srcRect b="0" l="0" r="0" t="0"/>
          <a:stretch/>
        </p:blipFill>
        <p:spPr>
          <a:xfrm>
            <a:off x="4657568" y="514350"/>
            <a:ext cx="279850" cy="279850"/>
          </a:xfrm>
          <a:prstGeom prst="rect">
            <a:avLst/>
          </a:prstGeom>
          <a:noFill/>
          <a:ln>
            <a:noFill/>
          </a:ln>
        </p:spPr>
      </p:pic>
      <p:grpSp>
        <p:nvGrpSpPr>
          <p:cNvPr id="246" name="Google Shape;246;p29"/>
          <p:cNvGrpSpPr/>
          <p:nvPr/>
        </p:nvGrpSpPr>
        <p:grpSpPr>
          <a:xfrm>
            <a:off x="749567" y="989676"/>
            <a:ext cx="3271619" cy="3060017"/>
            <a:chOff x="0" y="-66675"/>
            <a:chExt cx="8724316" cy="8160046"/>
          </a:xfrm>
        </p:grpSpPr>
        <p:sp>
          <p:nvSpPr>
            <p:cNvPr id="247" name="Google Shape;247;p29"/>
            <p:cNvSpPr txBox="1"/>
            <p:nvPr/>
          </p:nvSpPr>
          <p:spPr>
            <a:xfrm>
              <a:off x="0" y="1527477"/>
              <a:ext cx="8724316" cy="757983"/>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 sz="1800" u="none" cap="none" strike="noStrike">
                  <a:solidFill>
                    <a:srgbClr val="FFFFFF"/>
                  </a:solidFill>
                  <a:latin typeface="Archivo Black"/>
                  <a:ea typeface="Archivo Black"/>
                  <a:cs typeface="Archivo Black"/>
                  <a:sym typeface="Archivo Black"/>
                </a:rPr>
                <a:t>REVENUE</a:t>
              </a:r>
              <a:endParaRPr sz="700"/>
            </a:p>
          </p:txBody>
        </p:sp>
        <p:sp>
          <p:nvSpPr>
            <p:cNvPr id="248" name="Google Shape;248;p29"/>
            <p:cNvSpPr txBox="1"/>
            <p:nvPr/>
          </p:nvSpPr>
          <p:spPr>
            <a:xfrm>
              <a:off x="0" y="-66675"/>
              <a:ext cx="8724316" cy="1363819"/>
            </a:xfrm>
            <a:prstGeom prst="rect">
              <a:avLst/>
            </a:prstGeom>
            <a:noFill/>
            <a:ln>
              <a:noFill/>
            </a:ln>
          </p:spPr>
          <p:txBody>
            <a:bodyPr anchorCtr="0" anchor="t" bIns="0" lIns="0" spcFirstLastPara="1" rIns="0" wrap="square" tIns="0">
              <a:spAutoFit/>
            </a:bodyPr>
            <a:lstStyle/>
            <a:p>
              <a:pPr indent="0" lvl="0" marL="0" marR="0" rtl="0" algn="l">
                <a:lnSpc>
                  <a:spcPct val="130004"/>
                </a:lnSpc>
                <a:spcBef>
                  <a:spcPts val="0"/>
                </a:spcBef>
                <a:spcAft>
                  <a:spcPts val="0"/>
                </a:spcAft>
                <a:buNone/>
              </a:pPr>
              <a:r>
                <a:rPr b="0" i="0" lang="en" sz="3200" u="none" cap="none" strike="noStrike">
                  <a:solidFill>
                    <a:srgbClr val="FFFFFF"/>
                  </a:solidFill>
                  <a:latin typeface="Archivo Black"/>
                  <a:ea typeface="Archivo Black"/>
                  <a:cs typeface="Archivo Black"/>
                  <a:sym typeface="Archivo Black"/>
                </a:rPr>
                <a:t>$150,000</a:t>
              </a:r>
              <a:endParaRPr sz="700"/>
            </a:p>
          </p:txBody>
        </p:sp>
        <p:sp>
          <p:nvSpPr>
            <p:cNvPr id="249" name="Google Shape;249;p29"/>
            <p:cNvSpPr txBox="1"/>
            <p:nvPr/>
          </p:nvSpPr>
          <p:spPr>
            <a:xfrm>
              <a:off x="0" y="2583308"/>
              <a:ext cx="8724316" cy="69752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1600" u="none" cap="none" strike="noStrike">
                  <a:solidFill>
                    <a:srgbClr val="FFFFFF"/>
                  </a:solidFill>
                  <a:latin typeface="Space Mono"/>
                  <a:ea typeface="Space Mono"/>
                  <a:cs typeface="Space Mono"/>
                  <a:sym typeface="Space Mono"/>
                </a:rPr>
                <a:t>(+30% from last month)</a:t>
              </a:r>
              <a:endParaRPr sz="700"/>
            </a:p>
          </p:txBody>
        </p:sp>
        <p:sp>
          <p:nvSpPr>
            <p:cNvPr id="250" name="Google Shape;250;p29"/>
            <p:cNvSpPr txBox="1"/>
            <p:nvPr/>
          </p:nvSpPr>
          <p:spPr>
            <a:xfrm>
              <a:off x="0" y="6434699"/>
              <a:ext cx="8724316" cy="757983"/>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 sz="1800" u="none" cap="none" strike="noStrike">
                  <a:solidFill>
                    <a:srgbClr val="FFFFFF"/>
                  </a:solidFill>
                  <a:latin typeface="Archivo Black"/>
                  <a:ea typeface="Archivo Black"/>
                  <a:cs typeface="Archivo Black"/>
                  <a:sym typeface="Archivo Black"/>
                </a:rPr>
                <a:t>EXPENSES</a:t>
              </a:r>
              <a:endParaRPr sz="700"/>
            </a:p>
          </p:txBody>
        </p:sp>
        <p:sp>
          <p:nvSpPr>
            <p:cNvPr id="251" name="Google Shape;251;p29"/>
            <p:cNvSpPr txBox="1"/>
            <p:nvPr/>
          </p:nvSpPr>
          <p:spPr>
            <a:xfrm>
              <a:off x="0" y="4840547"/>
              <a:ext cx="8724316" cy="1363819"/>
            </a:xfrm>
            <a:prstGeom prst="rect">
              <a:avLst/>
            </a:prstGeom>
            <a:noFill/>
            <a:ln>
              <a:noFill/>
            </a:ln>
          </p:spPr>
          <p:txBody>
            <a:bodyPr anchorCtr="0" anchor="t" bIns="0" lIns="0" spcFirstLastPara="1" rIns="0" wrap="square" tIns="0">
              <a:spAutoFit/>
            </a:bodyPr>
            <a:lstStyle/>
            <a:p>
              <a:pPr indent="0" lvl="0" marL="0" marR="0" rtl="0" algn="l">
                <a:lnSpc>
                  <a:spcPct val="130004"/>
                </a:lnSpc>
                <a:spcBef>
                  <a:spcPts val="0"/>
                </a:spcBef>
                <a:spcAft>
                  <a:spcPts val="0"/>
                </a:spcAft>
                <a:buNone/>
              </a:pPr>
              <a:r>
                <a:rPr b="0" i="0" lang="en" sz="3200" u="none" cap="none" strike="noStrike">
                  <a:solidFill>
                    <a:srgbClr val="FFFFFF"/>
                  </a:solidFill>
                  <a:latin typeface="Archivo Black"/>
                  <a:ea typeface="Archivo Black"/>
                  <a:cs typeface="Archivo Black"/>
                  <a:sym typeface="Archivo Black"/>
                </a:rPr>
                <a:t>$10,000</a:t>
              </a:r>
              <a:endParaRPr sz="700"/>
            </a:p>
          </p:txBody>
        </p:sp>
        <p:sp>
          <p:nvSpPr>
            <p:cNvPr id="252" name="Google Shape;252;p29"/>
            <p:cNvSpPr txBox="1"/>
            <p:nvPr/>
          </p:nvSpPr>
          <p:spPr>
            <a:xfrm>
              <a:off x="0" y="7500055"/>
              <a:ext cx="8724316" cy="593316"/>
            </a:xfrm>
            <a:prstGeom prst="rect">
              <a:avLst/>
            </a:prstGeom>
            <a:noFill/>
            <a:ln>
              <a:noFill/>
            </a:ln>
          </p:spPr>
          <p:txBody>
            <a:bodyPr anchorCtr="0" anchor="t" bIns="0" lIns="0" spcFirstLastPara="1" rIns="0" wrap="square" tIns="0">
              <a:spAutoFit/>
            </a:bodyPr>
            <a:lstStyle/>
            <a:p>
              <a:pPr indent="0" lvl="0" marL="0" marR="0" rtl="0" algn="l">
                <a:lnSpc>
                  <a:spcPct val="140044"/>
                </a:lnSpc>
                <a:spcBef>
                  <a:spcPts val="0"/>
                </a:spcBef>
                <a:spcAft>
                  <a:spcPts val="0"/>
                </a:spcAft>
                <a:buNone/>
              </a:pPr>
              <a:r>
                <a:rPr b="0" i="0" lang="en" sz="1400" u="none" cap="none" strike="noStrike">
                  <a:solidFill>
                    <a:srgbClr val="FFFFFF"/>
                  </a:solidFill>
                  <a:latin typeface="Space Mono"/>
                  <a:ea typeface="Space Mono"/>
                  <a:cs typeface="Space Mono"/>
                  <a:sym typeface="Space Mono"/>
                </a:rPr>
                <a:t>Salaries, marketing, and office</a:t>
              </a:r>
              <a:endParaRPr sz="700"/>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56" name="Shape 256"/>
        <p:cNvGrpSpPr/>
        <p:nvPr/>
      </p:nvGrpSpPr>
      <p:grpSpPr>
        <a:xfrm>
          <a:off x="0" y="0"/>
          <a:ext cx="0" cy="0"/>
          <a:chOff x="0" y="0"/>
          <a:chExt cx="0" cy="0"/>
        </a:xfrm>
      </p:grpSpPr>
      <p:sp>
        <p:nvSpPr>
          <p:cNvPr id="257" name="Google Shape;257;p30"/>
          <p:cNvSpPr/>
          <p:nvPr/>
        </p:nvSpPr>
        <p:spPr>
          <a:xfrm>
            <a:off x="794200" y="794200"/>
            <a:ext cx="3427913" cy="3555100"/>
          </a:xfrm>
          <a:custGeom>
            <a:rect b="b" l="l" r="r" t="t"/>
            <a:pathLst>
              <a:path extrusionOk="0" h="6172124" w="5951312">
                <a:moveTo>
                  <a:pt x="0" y="0"/>
                </a:moveTo>
                <a:lnTo>
                  <a:pt x="5951312" y="0"/>
                </a:lnTo>
                <a:lnTo>
                  <a:pt x="5951312" y="6172124"/>
                </a:lnTo>
                <a:lnTo>
                  <a:pt x="0" y="6172124"/>
                </a:lnTo>
                <a:close/>
              </a:path>
            </a:pathLst>
          </a:custGeom>
          <a:solidFill>
            <a:srgbClr val="FFFFFF"/>
          </a:solidFill>
          <a:ln>
            <a:noFill/>
          </a:ln>
        </p:spPr>
      </p:sp>
      <p:grpSp>
        <p:nvGrpSpPr>
          <p:cNvPr id="258" name="Google Shape;258;p30"/>
          <p:cNvGrpSpPr/>
          <p:nvPr/>
        </p:nvGrpSpPr>
        <p:grpSpPr>
          <a:xfrm>
            <a:off x="1018126" y="1049347"/>
            <a:ext cx="2939670" cy="3093622"/>
            <a:chOff x="0" y="-47625"/>
            <a:chExt cx="7839118" cy="8249660"/>
          </a:xfrm>
        </p:grpSpPr>
        <p:sp>
          <p:nvSpPr>
            <p:cNvPr id="259" name="Google Shape;259;p30"/>
            <p:cNvSpPr txBox="1"/>
            <p:nvPr/>
          </p:nvSpPr>
          <p:spPr>
            <a:xfrm>
              <a:off x="672306" y="7730230"/>
              <a:ext cx="1290026" cy="47180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1100" u="none" cap="none" strike="noStrike">
                  <a:solidFill>
                    <a:srgbClr val="000000"/>
                  </a:solidFill>
                  <a:latin typeface="Arimo"/>
                  <a:ea typeface="Arimo"/>
                  <a:cs typeface="Arimo"/>
                  <a:sym typeface="Arimo"/>
                </a:rPr>
                <a:t>Item 1</a:t>
              </a:r>
              <a:endParaRPr sz="700"/>
            </a:p>
          </p:txBody>
        </p:sp>
        <p:sp>
          <p:nvSpPr>
            <p:cNvPr id="260" name="Google Shape;260;p30"/>
            <p:cNvSpPr txBox="1"/>
            <p:nvPr/>
          </p:nvSpPr>
          <p:spPr>
            <a:xfrm>
              <a:off x="2141503" y="7730230"/>
              <a:ext cx="1290026" cy="47180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1100" u="none" cap="none" strike="noStrike">
                  <a:solidFill>
                    <a:srgbClr val="000000"/>
                  </a:solidFill>
                  <a:latin typeface="Arimo"/>
                  <a:ea typeface="Arimo"/>
                  <a:cs typeface="Arimo"/>
                  <a:sym typeface="Arimo"/>
                </a:rPr>
                <a:t>Item 2</a:t>
              </a:r>
              <a:endParaRPr sz="700"/>
            </a:p>
          </p:txBody>
        </p:sp>
        <p:sp>
          <p:nvSpPr>
            <p:cNvPr id="261" name="Google Shape;261;p30"/>
            <p:cNvSpPr txBox="1"/>
            <p:nvPr/>
          </p:nvSpPr>
          <p:spPr>
            <a:xfrm>
              <a:off x="3610699" y="7730230"/>
              <a:ext cx="1290026" cy="47180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1100" u="none" cap="none" strike="noStrike">
                  <a:solidFill>
                    <a:srgbClr val="000000"/>
                  </a:solidFill>
                  <a:latin typeface="Arimo"/>
                  <a:ea typeface="Arimo"/>
                  <a:cs typeface="Arimo"/>
                  <a:sym typeface="Arimo"/>
                </a:rPr>
                <a:t>Item 3</a:t>
              </a:r>
              <a:endParaRPr sz="700"/>
            </a:p>
          </p:txBody>
        </p:sp>
        <p:sp>
          <p:nvSpPr>
            <p:cNvPr id="262" name="Google Shape;262;p30"/>
            <p:cNvSpPr txBox="1"/>
            <p:nvPr/>
          </p:nvSpPr>
          <p:spPr>
            <a:xfrm>
              <a:off x="5079896" y="7730230"/>
              <a:ext cx="1290026" cy="47180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1100" u="none" cap="none" strike="noStrike">
                  <a:solidFill>
                    <a:srgbClr val="000000"/>
                  </a:solidFill>
                  <a:latin typeface="Arimo"/>
                  <a:ea typeface="Arimo"/>
                  <a:cs typeface="Arimo"/>
                  <a:sym typeface="Arimo"/>
                </a:rPr>
                <a:t>Item 4</a:t>
              </a:r>
              <a:endParaRPr sz="700"/>
            </a:p>
          </p:txBody>
        </p:sp>
        <p:sp>
          <p:nvSpPr>
            <p:cNvPr id="263" name="Google Shape;263;p30"/>
            <p:cNvSpPr txBox="1"/>
            <p:nvPr/>
          </p:nvSpPr>
          <p:spPr>
            <a:xfrm>
              <a:off x="6549092" y="7730230"/>
              <a:ext cx="1290026" cy="47180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1100" u="none" cap="none" strike="noStrike">
                  <a:solidFill>
                    <a:srgbClr val="000000"/>
                  </a:solidFill>
                  <a:latin typeface="Arimo"/>
                  <a:ea typeface="Arimo"/>
                  <a:cs typeface="Arimo"/>
                  <a:sym typeface="Arimo"/>
                </a:rPr>
                <a:t>Item 5</a:t>
              </a:r>
              <a:endParaRPr sz="700"/>
            </a:p>
          </p:txBody>
        </p:sp>
        <p:grpSp>
          <p:nvGrpSpPr>
            <p:cNvPr id="264" name="Google Shape;264;p30"/>
            <p:cNvGrpSpPr/>
            <p:nvPr/>
          </p:nvGrpSpPr>
          <p:grpSpPr>
            <a:xfrm>
              <a:off x="672306" y="205740"/>
              <a:ext cx="7166812" cy="7400665"/>
              <a:chOff x="0" y="-6350"/>
              <a:chExt cx="7166812" cy="7400665"/>
            </a:xfrm>
          </p:grpSpPr>
          <p:sp>
            <p:nvSpPr>
              <p:cNvPr id="265" name="Google Shape;265;p30"/>
              <p:cNvSpPr/>
              <p:nvPr/>
            </p:nvSpPr>
            <p:spPr>
              <a:xfrm>
                <a:off x="0" y="-6350"/>
                <a:ext cx="7166812" cy="12700"/>
              </a:xfrm>
              <a:custGeom>
                <a:rect b="b" l="l" r="r" t="t"/>
                <a:pathLst>
                  <a:path extrusionOk="0" h="12700" w="7166812">
                    <a:moveTo>
                      <a:pt x="0" y="0"/>
                    </a:moveTo>
                    <a:lnTo>
                      <a:pt x="7166812" y="0"/>
                    </a:lnTo>
                    <a:lnTo>
                      <a:pt x="7166812" y="12700"/>
                    </a:lnTo>
                    <a:lnTo>
                      <a:pt x="0" y="12700"/>
                    </a:lnTo>
                    <a:close/>
                  </a:path>
                </a:pathLst>
              </a:custGeom>
              <a:solidFill>
                <a:srgbClr val="000000"/>
              </a:solidFill>
              <a:ln>
                <a:noFill/>
              </a:ln>
            </p:spPr>
          </p:sp>
          <p:sp>
            <p:nvSpPr>
              <p:cNvPr id="266" name="Google Shape;266;p30"/>
              <p:cNvSpPr/>
              <p:nvPr/>
            </p:nvSpPr>
            <p:spPr>
              <a:xfrm>
                <a:off x="0" y="1471243"/>
                <a:ext cx="7166812" cy="12700"/>
              </a:xfrm>
              <a:custGeom>
                <a:rect b="b" l="l" r="r" t="t"/>
                <a:pathLst>
                  <a:path extrusionOk="0" h="12700" w="7166812">
                    <a:moveTo>
                      <a:pt x="0" y="0"/>
                    </a:moveTo>
                    <a:lnTo>
                      <a:pt x="7166812" y="0"/>
                    </a:lnTo>
                    <a:lnTo>
                      <a:pt x="7166812" y="12700"/>
                    </a:lnTo>
                    <a:lnTo>
                      <a:pt x="0" y="12700"/>
                    </a:lnTo>
                    <a:close/>
                  </a:path>
                </a:pathLst>
              </a:custGeom>
              <a:solidFill>
                <a:srgbClr val="000000"/>
              </a:solidFill>
              <a:ln>
                <a:noFill/>
              </a:ln>
            </p:spPr>
          </p:sp>
          <p:sp>
            <p:nvSpPr>
              <p:cNvPr id="267" name="Google Shape;267;p30"/>
              <p:cNvSpPr/>
              <p:nvPr/>
            </p:nvSpPr>
            <p:spPr>
              <a:xfrm>
                <a:off x="0" y="2948836"/>
                <a:ext cx="7166812" cy="12700"/>
              </a:xfrm>
              <a:custGeom>
                <a:rect b="b" l="l" r="r" t="t"/>
                <a:pathLst>
                  <a:path extrusionOk="0" h="12700" w="7166812">
                    <a:moveTo>
                      <a:pt x="0" y="0"/>
                    </a:moveTo>
                    <a:lnTo>
                      <a:pt x="7166812" y="0"/>
                    </a:lnTo>
                    <a:lnTo>
                      <a:pt x="7166812" y="12700"/>
                    </a:lnTo>
                    <a:lnTo>
                      <a:pt x="0" y="12700"/>
                    </a:lnTo>
                    <a:close/>
                  </a:path>
                </a:pathLst>
              </a:custGeom>
              <a:solidFill>
                <a:srgbClr val="000000"/>
              </a:solidFill>
              <a:ln>
                <a:noFill/>
              </a:ln>
            </p:spPr>
          </p:sp>
          <p:sp>
            <p:nvSpPr>
              <p:cNvPr id="268" name="Google Shape;268;p30"/>
              <p:cNvSpPr/>
              <p:nvPr/>
            </p:nvSpPr>
            <p:spPr>
              <a:xfrm>
                <a:off x="0" y="4426429"/>
                <a:ext cx="7166812" cy="12700"/>
              </a:xfrm>
              <a:custGeom>
                <a:rect b="b" l="l" r="r" t="t"/>
                <a:pathLst>
                  <a:path extrusionOk="0" h="12700" w="7166812">
                    <a:moveTo>
                      <a:pt x="0" y="0"/>
                    </a:moveTo>
                    <a:lnTo>
                      <a:pt x="7166812" y="0"/>
                    </a:lnTo>
                    <a:lnTo>
                      <a:pt x="7166812" y="12700"/>
                    </a:lnTo>
                    <a:lnTo>
                      <a:pt x="0" y="12700"/>
                    </a:lnTo>
                    <a:close/>
                  </a:path>
                </a:pathLst>
              </a:custGeom>
              <a:solidFill>
                <a:srgbClr val="000000"/>
              </a:solidFill>
              <a:ln>
                <a:noFill/>
              </a:ln>
            </p:spPr>
          </p:sp>
          <p:sp>
            <p:nvSpPr>
              <p:cNvPr id="269" name="Google Shape;269;p30"/>
              <p:cNvSpPr/>
              <p:nvPr/>
            </p:nvSpPr>
            <p:spPr>
              <a:xfrm>
                <a:off x="0" y="5904022"/>
                <a:ext cx="7166812" cy="12700"/>
              </a:xfrm>
              <a:custGeom>
                <a:rect b="b" l="l" r="r" t="t"/>
                <a:pathLst>
                  <a:path extrusionOk="0" h="12700" w="7166812">
                    <a:moveTo>
                      <a:pt x="0" y="0"/>
                    </a:moveTo>
                    <a:lnTo>
                      <a:pt x="7166812" y="0"/>
                    </a:lnTo>
                    <a:lnTo>
                      <a:pt x="7166812" y="12700"/>
                    </a:lnTo>
                    <a:lnTo>
                      <a:pt x="0" y="12700"/>
                    </a:lnTo>
                    <a:close/>
                  </a:path>
                </a:pathLst>
              </a:custGeom>
              <a:solidFill>
                <a:srgbClr val="000000"/>
              </a:solidFill>
              <a:ln>
                <a:noFill/>
              </a:ln>
            </p:spPr>
          </p:sp>
          <p:sp>
            <p:nvSpPr>
              <p:cNvPr id="270" name="Google Shape;270;p30"/>
              <p:cNvSpPr/>
              <p:nvPr/>
            </p:nvSpPr>
            <p:spPr>
              <a:xfrm>
                <a:off x="0" y="7381615"/>
                <a:ext cx="7166812" cy="12700"/>
              </a:xfrm>
              <a:custGeom>
                <a:rect b="b" l="l" r="r" t="t"/>
                <a:pathLst>
                  <a:path extrusionOk="0" h="12700" w="7166812">
                    <a:moveTo>
                      <a:pt x="0" y="0"/>
                    </a:moveTo>
                    <a:lnTo>
                      <a:pt x="7166812" y="0"/>
                    </a:lnTo>
                    <a:lnTo>
                      <a:pt x="7166812" y="12700"/>
                    </a:lnTo>
                    <a:lnTo>
                      <a:pt x="0" y="12700"/>
                    </a:lnTo>
                    <a:close/>
                  </a:path>
                </a:pathLst>
              </a:custGeom>
              <a:solidFill>
                <a:srgbClr val="000000"/>
              </a:solidFill>
              <a:ln>
                <a:noFill/>
              </a:ln>
            </p:spPr>
          </p:sp>
        </p:grpSp>
        <p:sp>
          <p:nvSpPr>
            <p:cNvPr id="271" name="Google Shape;271;p30"/>
            <p:cNvSpPr txBox="1"/>
            <p:nvPr/>
          </p:nvSpPr>
          <p:spPr>
            <a:xfrm>
              <a:off x="0" y="-47625"/>
              <a:ext cx="494506" cy="471805"/>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 sz="1100" u="none" cap="none" strike="noStrike">
                  <a:solidFill>
                    <a:srgbClr val="000000"/>
                  </a:solidFill>
                  <a:latin typeface="Arimo"/>
                  <a:ea typeface="Arimo"/>
                  <a:cs typeface="Arimo"/>
                  <a:sym typeface="Arimo"/>
                </a:rPr>
                <a:t>50 </a:t>
              </a:r>
              <a:endParaRPr sz="700"/>
            </a:p>
          </p:txBody>
        </p:sp>
        <p:sp>
          <p:nvSpPr>
            <p:cNvPr id="272" name="Google Shape;272;p30"/>
            <p:cNvSpPr txBox="1"/>
            <p:nvPr/>
          </p:nvSpPr>
          <p:spPr>
            <a:xfrm>
              <a:off x="0" y="1429968"/>
              <a:ext cx="494506" cy="471805"/>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 sz="1100" u="none" cap="none" strike="noStrike">
                  <a:solidFill>
                    <a:srgbClr val="000000"/>
                  </a:solidFill>
                  <a:latin typeface="Arimo"/>
                  <a:ea typeface="Arimo"/>
                  <a:cs typeface="Arimo"/>
                  <a:sym typeface="Arimo"/>
                </a:rPr>
                <a:t>40 </a:t>
              </a:r>
              <a:endParaRPr sz="700"/>
            </a:p>
          </p:txBody>
        </p:sp>
        <p:sp>
          <p:nvSpPr>
            <p:cNvPr id="273" name="Google Shape;273;p30"/>
            <p:cNvSpPr txBox="1"/>
            <p:nvPr/>
          </p:nvSpPr>
          <p:spPr>
            <a:xfrm>
              <a:off x="0" y="2907561"/>
              <a:ext cx="494506" cy="471805"/>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 sz="1100" u="none" cap="none" strike="noStrike">
                  <a:solidFill>
                    <a:srgbClr val="000000"/>
                  </a:solidFill>
                  <a:latin typeface="Arimo"/>
                  <a:ea typeface="Arimo"/>
                  <a:cs typeface="Arimo"/>
                  <a:sym typeface="Arimo"/>
                </a:rPr>
                <a:t>30 </a:t>
              </a:r>
              <a:endParaRPr sz="700"/>
            </a:p>
          </p:txBody>
        </p:sp>
        <p:sp>
          <p:nvSpPr>
            <p:cNvPr id="274" name="Google Shape;274;p30"/>
            <p:cNvSpPr txBox="1"/>
            <p:nvPr/>
          </p:nvSpPr>
          <p:spPr>
            <a:xfrm>
              <a:off x="0" y="4385154"/>
              <a:ext cx="494506" cy="471805"/>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 sz="1100" u="none" cap="none" strike="noStrike">
                  <a:solidFill>
                    <a:srgbClr val="000000"/>
                  </a:solidFill>
                  <a:latin typeface="Arimo"/>
                  <a:ea typeface="Arimo"/>
                  <a:cs typeface="Arimo"/>
                  <a:sym typeface="Arimo"/>
                </a:rPr>
                <a:t>20 </a:t>
              </a:r>
              <a:endParaRPr sz="700"/>
            </a:p>
          </p:txBody>
        </p:sp>
        <p:sp>
          <p:nvSpPr>
            <p:cNvPr id="275" name="Google Shape;275;p30"/>
            <p:cNvSpPr txBox="1"/>
            <p:nvPr/>
          </p:nvSpPr>
          <p:spPr>
            <a:xfrm>
              <a:off x="0" y="5862747"/>
              <a:ext cx="494506" cy="471805"/>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 sz="1100" u="none" cap="none" strike="noStrike">
                  <a:solidFill>
                    <a:srgbClr val="000000"/>
                  </a:solidFill>
                  <a:latin typeface="Arimo"/>
                  <a:ea typeface="Arimo"/>
                  <a:cs typeface="Arimo"/>
                  <a:sym typeface="Arimo"/>
                </a:rPr>
                <a:t>10 </a:t>
              </a:r>
              <a:endParaRPr sz="700"/>
            </a:p>
          </p:txBody>
        </p:sp>
        <p:sp>
          <p:nvSpPr>
            <p:cNvPr id="276" name="Google Shape;276;p30"/>
            <p:cNvSpPr txBox="1"/>
            <p:nvPr/>
          </p:nvSpPr>
          <p:spPr>
            <a:xfrm>
              <a:off x="197842" y="7340340"/>
              <a:ext cx="296664" cy="471805"/>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 sz="1100" u="none" cap="none" strike="noStrike">
                  <a:solidFill>
                    <a:srgbClr val="000000"/>
                  </a:solidFill>
                  <a:latin typeface="Arimo"/>
                  <a:ea typeface="Arimo"/>
                  <a:cs typeface="Arimo"/>
                  <a:sym typeface="Arimo"/>
                </a:rPr>
                <a:t>0 </a:t>
              </a:r>
              <a:endParaRPr sz="700"/>
            </a:p>
          </p:txBody>
        </p:sp>
        <p:grpSp>
          <p:nvGrpSpPr>
            <p:cNvPr id="277" name="Google Shape;277;p30"/>
            <p:cNvGrpSpPr/>
            <p:nvPr/>
          </p:nvGrpSpPr>
          <p:grpSpPr>
            <a:xfrm>
              <a:off x="672306" y="205740"/>
              <a:ext cx="7166812" cy="7394315"/>
              <a:chOff x="0" y="-6350"/>
              <a:chExt cx="7166812" cy="7394315"/>
            </a:xfrm>
          </p:grpSpPr>
          <p:sp>
            <p:nvSpPr>
              <p:cNvPr id="278" name="Google Shape;278;p30"/>
              <p:cNvSpPr/>
              <p:nvPr/>
            </p:nvSpPr>
            <p:spPr>
              <a:xfrm>
                <a:off x="0" y="5904022"/>
                <a:ext cx="1290026" cy="1483943"/>
              </a:xfrm>
              <a:custGeom>
                <a:rect b="b" l="l" r="r" t="t"/>
                <a:pathLst>
                  <a:path extrusionOk="0" h="1483943" w="1290026">
                    <a:moveTo>
                      <a:pt x="0" y="1483943"/>
                    </a:moveTo>
                    <a:lnTo>
                      <a:pt x="0" y="103202"/>
                    </a:lnTo>
                    <a:lnTo>
                      <a:pt x="0" y="103202"/>
                    </a:lnTo>
                    <a:cubicBezTo>
                      <a:pt x="0" y="46205"/>
                      <a:pt x="46205" y="0"/>
                      <a:pt x="103202" y="0"/>
                    </a:cubicBezTo>
                    <a:lnTo>
                      <a:pt x="1186824" y="0"/>
                    </a:lnTo>
                    <a:cubicBezTo>
                      <a:pt x="1243821" y="0"/>
                      <a:pt x="1290026" y="46205"/>
                      <a:pt x="1290026" y="103202"/>
                    </a:cubicBezTo>
                    <a:lnTo>
                      <a:pt x="1290026" y="1483943"/>
                    </a:lnTo>
                    <a:close/>
                  </a:path>
                </a:pathLst>
              </a:custGeom>
              <a:solidFill>
                <a:srgbClr val="00000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79" name="Google Shape;279;p30"/>
              <p:cNvSpPr/>
              <p:nvPr/>
            </p:nvSpPr>
            <p:spPr>
              <a:xfrm>
                <a:off x="1469196" y="4426429"/>
                <a:ext cx="1290026" cy="2961536"/>
              </a:xfrm>
              <a:custGeom>
                <a:rect b="b" l="l" r="r" t="t"/>
                <a:pathLst>
                  <a:path extrusionOk="0" h="2961536" w="1290026">
                    <a:moveTo>
                      <a:pt x="0" y="2961536"/>
                    </a:moveTo>
                    <a:lnTo>
                      <a:pt x="0" y="103202"/>
                    </a:lnTo>
                    <a:cubicBezTo>
                      <a:pt x="0" y="75831"/>
                      <a:pt x="10873" y="49581"/>
                      <a:pt x="30228" y="30227"/>
                    </a:cubicBezTo>
                    <a:cubicBezTo>
                      <a:pt x="49582" y="10873"/>
                      <a:pt x="75832" y="0"/>
                      <a:pt x="103202" y="0"/>
                    </a:cubicBezTo>
                    <a:lnTo>
                      <a:pt x="1186824" y="0"/>
                    </a:lnTo>
                    <a:cubicBezTo>
                      <a:pt x="1214195" y="0"/>
                      <a:pt x="1240445" y="10873"/>
                      <a:pt x="1259799" y="30227"/>
                    </a:cubicBezTo>
                    <a:cubicBezTo>
                      <a:pt x="1279154" y="49581"/>
                      <a:pt x="1290027" y="75831"/>
                      <a:pt x="1290027" y="103202"/>
                    </a:cubicBezTo>
                    <a:lnTo>
                      <a:pt x="1290027" y="2961536"/>
                    </a:lnTo>
                    <a:close/>
                  </a:path>
                </a:pathLst>
              </a:custGeom>
              <a:solidFill>
                <a:srgbClr val="00000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80" name="Google Shape;280;p30"/>
              <p:cNvSpPr/>
              <p:nvPr/>
            </p:nvSpPr>
            <p:spPr>
              <a:xfrm>
                <a:off x="2938393" y="2948836"/>
                <a:ext cx="1290026" cy="4439129"/>
              </a:xfrm>
              <a:custGeom>
                <a:rect b="b" l="l" r="r" t="t"/>
                <a:pathLst>
                  <a:path extrusionOk="0" h="4439129" w="1290026">
                    <a:moveTo>
                      <a:pt x="0" y="4439129"/>
                    </a:moveTo>
                    <a:lnTo>
                      <a:pt x="0" y="103202"/>
                    </a:lnTo>
                    <a:cubicBezTo>
                      <a:pt x="0" y="46205"/>
                      <a:pt x="46205" y="0"/>
                      <a:pt x="103202" y="0"/>
                    </a:cubicBezTo>
                    <a:lnTo>
                      <a:pt x="1186824" y="0"/>
                    </a:lnTo>
                    <a:cubicBezTo>
                      <a:pt x="1214195" y="0"/>
                      <a:pt x="1240445" y="10873"/>
                      <a:pt x="1259799" y="30227"/>
                    </a:cubicBezTo>
                    <a:cubicBezTo>
                      <a:pt x="1279153" y="49581"/>
                      <a:pt x="1290026" y="75831"/>
                      <a:pt x="1290026" y="103202"/>
                    </a:cubicBezTo>
                    <a:lnTo>
                      <a:pt x="1290026" y="4439129"/>
                    </a:lnTo>
                    <a:close/>
                  </a:path>
                </a:pathLst>
              </a:custGeom>
              <a:solidFill>
                <a:srgbClr val="00000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81" name="Google Shape;281;p30"/>
              <p:cNvSpPr/>
              <p:nvPr/>
            </p:nvSpPr>
            <p:spPr>
              <a:xfrm>
                <a:off x="4407589" y="1471243"/>
                <a:ext cx="1290026" cy="5916722"/>
              </a:xfrm>
              <a:custGeom>
                <a:rect b="b" l="l" r="r" t="t"/>
                <a:pathLst>
                  <a:path extrusionOk="0" h="5916722" w="1290026">
                    <a:moveTo>
                      <a:pt x="0" y="5916722"/>
                    </a:moveTo>
                    <a:lnTo>
                      <a:pt x="0" y="103202"/>
                    </a:lnTo>
                    <a:cubicBezTo>
                      <a:pt x="0" y="46205"/>
                      <a:pt x="46205" y="0"/>
                      <a:pt x="103202" y="0"/>
                    </a:cubicBezTo>
                    <a:lnTo>
                      <a:pt x="1186824" y="0"/>
                    </a:lnTo>
                    <a:cubicBezTo>
                      <a:pt x="1214195" y="0"/>
                      <a:pt x="1240445" y="10873"/>
                      <a:pt x="1259799" y="30227"/>
                    </a:cubicBezTo>
                    <a:cubicBezTo>
                      <a:pt x="1279153" y="49581"/>
                      <a:pt x="1290026" y="75831"/>
                      <a:pt x="1290026" y="103202"/>
                    </a:cubicBezTo>
                    <a:lnTo>
                      <a:pt x="1290026" y="5916722"/>
                    </a:lnTo>
                    <a:close/>
                  </a:path>
                </a:pathLst>
              </a:custGeom>
              <a:solidFill>
                <a:srgbClr val="00000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82" name="Google Shape;282;p30"/>
              <p:cNvSpPr/>
              <p:nvPr/>
            </p:nvSpPr>
            <p:spPr>
              <a:xfrm>
                <a:off x="5876786" y="-6350"/>
                <a:ext cx="1290026" cy="7394315"/>
              </a:xfrm>
              <a:custGeom>
                <a:rect b="b" l="l" r="r" t="t"/>
                <a:pathLst>
                  <a:path extrusionOk="0" h="7394315" w="1290026">
                    <a:moveTo>
                      <a:pt x="0" y="7394315"/>
                    </a:moveTo>
                    <a:lnTo>
                      <a:pt x="0" y="103202"/>
                    </a:lnTo>
                    <a:cubicBezTo>
                      <a:pt x="0" y="46205"/>
                      <a:pt x="46205" y="0"/>
                      <a:pt x="103202" y="0"/>
                    </a:cubicBezTo>
                    <a:lnTo>
                      <a:pt x="1186824" y="0"/>
                    </a:lnTo>
                    <a:cubicBezTo>
                      <a:pt x="1214195" y="0"/>
                      <a:pt x="1240445" y="10873"/>
                      <a:pt x="1259799" y="30227"/>
                    </a:cubicBezTo>
                    <a:cubicBezTo>
                      <a:pt x="1279153" y="49581"/>
                      <a:pt x="1290026" y="75831"/>
                      <a:pt x="1290026" y="103202"/>
                    </a:cubicBezTo>
                    <a:lnTo>
                      <a:pt x="1290026" y="7394315"/>
                    </a:lnTo>
                    <a:close/>
                  </a:path>
                </a:pathLst>
              </a:custGeom>
              <a:solidFill>
                <a:srgbClr val="00000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grpSp>
        <p:nvGrpSpPr>
          <p:cNvPr id="283" name="Google Shape;283;p30"/>
          <p:cNvGrpSpPr/>
          <p:nvPr/>
        </p:nvGrpSpPr>
        <p:grpSpPr>
          <a:xfrm>
            <a:off x="5065978" y="1033151"/>
            <a:ext cx="3271619" cy="3055767"/>
            <a:chOff x="0" y="-57150"/>
            <a:chExt cx="8724316" cy="8148712"/>
          </a:xfrm>
        </p:grpSpPr>
        <p:sp>
          <p:nvSpPr>
            <p:cNvPr id="284" name="Google Shape;284;p30"/>
            <p:cNvSpPr txBox="1"/>
            <p:nvPr/>
          </p:nvSpPr>
          <p:spPr>
            <a:xfrm>
              <a:off x="0" y="1311008"/>
              <a:ext cx="8724316" cy="757983"/>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 sz="1800" u="none" cap="none" strike="noStrike">
                  <a:solidFill>
                    <a:srgbClr val="FFFFFF"/>
                  </a:solidFill>
                  <a:latin typeface="Archivo Black"/>
                  <a:ea typeface="Archivo Black"/>
                  <a:cs typeface="Archivo Black"/>
                  <a:sym typeface="Archivo Black"/>
                </a:rPr>
                <a:t>BURN RATE</a:t>
              </a:r>
              <a:endParaRPr sz="700"/>
            </a:p>
          </p:txBody>
        </p:sp>
        <p:sp>
          <p:nvSpPr>
            <p:cNvPr id="285" name="Google Shape;285;p30"/>
            <p:cNvSpPr txBox="1"/>
            <p:nvPr/>
          </p:nvSpPr>
          <p:spPr>
            <a:xfrm>
              <a:off x="0" y="-57150"/>
              <a:ext cx="8724316" cy="1137825"/>
            </a:xfrm>
            <a:prstGeom prst="rect">
              <a:avLst/>
            </a:prstGeom>
            <a:noFill/>
            <a:ln>
              <a:noFill/>
            </a:ln>
          </p:spPr>
          <p:txBody>
            <a:bodyPr anchorCtr="0" anchor="t" bIns="0" lIns="0" spcFirstLastPara="1" rIns="0" wrap="square" tIns="0">
              <a:spAutoFit/>
            </a:bodyPr>
            <a:lstStyle/>
            <a:p>
              <a:pPr indent="0" lvl="0" marL="0" marR="0" rtl="0" algn="l">
                <a:lnSpc>
                  <a:spcPct val="130005"/>
                </a:lnSpc>
                <a:spcBef>
                  <a:spcPts val="0"/>
                </a:spcBef>
                <a:spcAft>
                  <a:spcPts val="0"/>
                </a:spcAft>
                <a:buNone/>
              </a:pPr>
              <a:r>
                <a:rPr b="0" i="0" lang="en" sz="2700" u="none" cap="none" strike="noStrike">
                  <a:solidFill>
                    <a:srgbClr val="FFFFFF"/>
                  </a:solidFill>
                  <a:latin typeface="Archivo Black"/>
                  <a:ea typeface="Archivo Black"/>
                  <a:cs typeface="Archivo Black"/>
                  <a:sym typeface="Archivo Black"/>
                </a:rPr>
                <a:t>$5,000 MONTHLY</a:t>
              </a:r>
              <a:endParaRPr sz="700"/>
            </a:p>
          </p:txBody>
        </p:sp>
        <p:sp>
          <p:nvSpPr>
            <p:cNvPr id="286" name="Google Shape;286;p30"/>
            <p:cNvSpPr txBox="1"/>
            <p:nvPr/>
          </p:nvSpPr>
          <p:spPr>
            <a:xfrm>
              <a:off x="0" y="2366839"/>
              <a:ext cx="8724316" cy="69752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1600" u="none" cap="none" strike="noStrike">
                  <a:solidFill>
                    <a:srgbClr val="FFFFFF"/>
                  </a:solidFill>
                  <a:latin typeface="Space Mono"/>
                  <a:ea typeface="Space Mono"/>
                  <a:cs typeface="Space Mono"/>
                  <a:sym typeface="Space Mono"/>
                </a:rPr>
                <a:t>20 months runway</a:t>
              </a:r>
              <a:endParaRPr sz="700"/>
            </a:p>
          </p:txBody>
        </p:sp>
        <p:sp>
          <p:nvSpPr>
            <p:cNvPr id="287" name="Google Shape;287;p30"/>
            <p:cNvSpPr txBox="1"/>
            <p:nvPr/>
          </p:nvSpPr>
          <p:spPr>
            <a:xfrm>
              <a:off x="0" y="6199180"/>
              <a:ext cx="8724316" cy="897014"/>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 sz="2100" u="none" cap="none" strike="noStrike">
                  <a:solidFill>
                    <a:srgbClr val="FFFFFF"/>
                  </a:solidFill>
                  <a:latin typeface="Archivo Black"/>
                  <a:ea typeface="Archivo Black"/>
                  <a:cs typeface="Archivo Black"/>
                  <a:sym typeface="Archivo Black"/>
                </a:rPr>
                <a:t>EBITDA</a:t>
              </a:r>
              <a:endParaRPr sz="700"/>
            </a:p>
          </p:txBody>
        </p:sp>
        <p:sp>
          <p:nvSpPr>
            <p:cNvPr id="288" name="Google Shape;288;p30"/>
            <p:cNvSpPr txBox="1"/>
            <p:nvPr/>
          </p:nvSpPr>
          <p:spPr>
            <a:xfrm>
              <a:off x="0" y="4624078"/>
              <a:ext cx="8724316" cy="1363819"/>
            </a:xfrm>
            <a:prstGeom prst="rect">
              <a:avLst/>
            </a:prstGeom>
            <a:noFill/>
            <a:ln>
              <a:noFill/>
            </a:ln>
          </p:spPr>
          <p:txBody>
            <a:bodyPr anchorCtr="0" anchor="t" bIns="0" lIns="0" spcFirstLastPara="1" rIns="0" wrap="square" tIns="0">
              <a:spAutoFit/>
            </a:bodyPr>
            <a:lstStyle/>
            <a:p>
              <a:pPr indent="0" lvl="0" marL="0" marR="0" rtl="0" algn="l">
                <a:lnSpc>
                  <a:spcPct val="130004"/>
                </a:lnSpc>
                <a:spcBef>
                  <a:spcPts val="0"/>
                </a:spcBef>
                <a:spcAft>
                  <a:spcPts val="0"/>
                </a:spcAft>
                <a:buNone/>
              </a:pPr>
              <a:r>
                <a:rPr b="0" i="0" lang="en" sz="3200" u="none" cap="none" strike="noStrike">
                  <a:solidFill>
                    <a:srgbClr val="FFFFFF"/>
                  </a:solidFill>
                  <a:latin typeface="Archivo Black"/>
                  <a:ea typeface="Archivo Black"/>
                  <a:cs typeface="Archivo Black"/>
                  <a:sym typeface="Archivo Black"/>
                </a:rPr>
                <a:t>$110,000</a:t>
              </a:r>
              <a:endParaRPr sz="700"/>
            </a:p>
          </p:txBody>
        </p:sp>
        <p:sp>
          <p:nvSpPr>
            <p:cNvPr id="289" name="Google Shape;289;p30"/>
            <p:cNvSpPr txBox="1"/>
            <p:nvPr/>
          </p:nvSpPr>
          <p:spPr>
            <a:xfrm>
              <a:off x="0" y="7394041"/>
              <a:ext cx="8724316" cy="69752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1600" u="none" cap="none" strike="noStrike">
                  <a:solidFill>
                    <a:srgbClr val="FFFFFF"/>
                  </a:solidFill>
                  <a:latin typeface="Space Mono"/>
                  <a:ea typeface="Space Mono"/>
                  <a:cs typeface="Space Mono"/>
                  <a:sym typeface="Space Mono"/>
                </a:rPr>
                <a:t>vs. $95,000 last month</a:t>
              </a:r>
              <a:endParaRPr sz="700"/>
            </a:p>
          </p:txBody>
        </p:sp>
      </p:grpSp>
      <p:sp>
        <p:nvSpPr>
          <p:cNvPr id="290" name="Google Shape;290;p30"/>
          <p:cNvSpPr/>
          <p:nvPr/>
        </p:nvSpPr>
        <p:spPr>
          <a:xfrm>
            <a:off x="795479" y="229764"/>
            <a:ext cx="289322" cy="289322"/>
          </a:xfrm>
          <a:custGeom>
            <a:rect b="b" l="l" r="r" t="t"/>
            <a:pathLst>
              <a:path extrusionOk="0" h="1913890" w="1913890">
                <a:moveTo>
                  <a:pt x="0" y="0"/>
                </a:moveTo>
                <a:lnTo>
                  <a:pt x="1913890" y="0"/>
                </a:lnTo>
                <a:lnTo>
                  <a:pt x="1913890" y="1913890"/>
                </a:lnTo>
                <a:lnTo>
                  <a:pt x="0" y="1913890"/>
                </a:lnTo>
                <a:close/>
              </a:path>
            </a:pathLst>
          </a:custGeom>
          <a:solidFill>
            <a:srgbClr val="FFD034"/>
          </a:solidFill>
          <a:ln>
            <a:noFill/>
          </a:ln>
        </p:spPr>
      </p:sp>
      <p:sp>
        <p:nvSpPr>
          <p:cNvPr id="291" name="Google Shape;291;p30"/>
          <p:cNvSpPr/>
          <p:nvPr/>
        </p:nvSpPr>
        <p:spPr>
          <a:xfrm>
            <a:off x="276314" y="519086"/>
            <a:ext cx="528638" cy="279850"/>
          </a:xfrm>
          <a:custGeom>
            <a:rect b="b" l="l" r="r" t="t"/>
            <a:pathLst>
              <a:path extrusionOk="0" h="231404" w="437123">
                <a:moveTo>
                  <a:pt x="0" y="0"/>
                </a:moveTo>
                <a:lnTo>
                  <a:pt x="437123" y="0"/>
                </a:lnTo>
                <a:lnTo>
                  <a:pt x="437123" y="231404"/>
                </a:lnTo>
                <a:lnTo>
                  <a:pt x="0" y="231404"/>
                </a:lnTo>
                <a:close/>
              </a:path>
            </a:pathLst>
          </a:custGeom>
          <a:solidFill>
            <a:srgbClr val="209D5C"/>
          </a:solidFill>
          <a:ln>
            <a:noFill/>
          </a:ln>
        </p:spPr>
      </p:sp>
      <p:sp>
        <p:nvSpPr>
          <p:cNvPr id="292" name="Google Shape;292;p30"/>
          <p:cNvSpPr/>
          <p:nvPr/>
        </p:nvSpPr>
        <p:spPr>
          <a:xfrm>
            <a:off x="3693477" y="4349300"/>
            <a:ext cx="528638" cy="279850"/>
          </a:xfrm>
          <a:custGeom>
            <a:rect b="b" l="l" r="r" t="t"/>
            <a:pathLst>
              <a:path extrusionOk="0" h="231404" w="437123">
                <a:moveTo>
                  <a:pt x="0" y="0"/>
                </a:moveTo>
                <a:lnTo>
                  <a:pt x="437123" y="0"/>
                </a:lnTo>
                <a:lnTo>
                  <a:pt x="437123" y="231404"/>
                </a:lnTo>
                <a:lnTo>
                  <a:pt x="0" y="231404"/>
                </a:lnTo>
                <a:close/>
              </a:path>
            </a:pathLst>
          </a:custGeom>
          <a:solidFill>
            <a:srgbClr val="209D5C"/>
          </a:solidFill>
          <a:ln>
            <a:noFill/>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6" name="Shape 296"/>
        <p:cNvGrpSpPr/>
        <p:nvPr/>
      </p:nvGrpSpPr>
      <p:grpSpPr>
        <a:xfrm>
          <a:off x="0" y="0"/>
          <a:ext cx="0" cy="0"/>
          <a:chOff x="0" y="0"/>
          <a:chExt cx="0" cy="0"/>
        </a:xfrm>
      </p:grpSpPr>
      <p:pic>
        <p:nvPicPr>
          <p:cNvPr id="297" name="Google Shape;297;p31"/>
          <p:cNvPicPr preferRelativeResize="0"/>
          <p:nvPr/>
        </p:nvPicPr>
        <p:blipFill rotWithShape="1">
          <a:blip r:embed="rId4">
            <a:alphaModFix/>
          </a:blip>
          <a:srcRect b="0" l="0" r="0" t="0"/>
          <a:stretch/>
        </p:blipFill>
        <p:spPr>
          <a:xfrm>
            <a:off x="334029" y="2070910"/>
            <a:ext cx="1894278" cy="1993976"/>
          </a:xfrm>
          <a:prstGeom prst="rect">
            <a:avLst/>
          </a:prstGeom>
          <a:noFill/>
          <a:ln>
            <a:noFill/>
          </a:ln>
        </p:spPr>
      </p:pic>
      <p:sp>
        <p:nvSpPr>
          <p:cNvPr id="298" name="Google Shape;298;p31"/>
          <p:cNvSpPr/>
          <p:nvPr/>
        </p:nvSpPr>
        <p:spPr>
          <a:xfrm>
            <a:off x="514350" y="1666389"/>
            <a:ext cx="3427913" cy="1054624"/>
          </a:xfrm>
          <a:custGeom>
            <a:rect b="b" l="l" r="r" t="t"/>
            <a:pathLst>
              <a:path extrusionOk="0" h="1830966" w="5951312">
                <a:moveTo>
                  <a:pt x="0" y="0"/>
                </a:moveTo>
                <a:lnTo>
                  <a:pt x="5951312" y="0"/>
                </a:lnTo>
                <a:lnTo>
                  <a:pt x="5951312" y="1830966"/>
                </a:lnTo>
                <a:lnTo>
                  <a:pt x="0" y="1830966"/>
                </a:lnTo>
                <a:close/>
              </a:path>
            </a:pathLst>
          </a:custGeom>
          <a:solidFill>
            <a:srgbClr val="FFFFFF"/>
          </a:solidFill>
          <a:ln>
            <a:noFill/>
          </a:ln>
        </p:spPr>
      </p:sp>
      <p:grpSp>
        <p:nvGrpSpPr>
          <p:cNvPr id="299" name="Google Shape;299;p31"/>
          <p:cNvGrpSpPr/>
          <p:nvPr/>
        </p:nvGrpSpPr>
        <p:grpSpPr>
          <a:xfrm>
            <a:off x="5189575" y="1038652"/>
            <a:ext cx="3268939" cy="3041192"/>
            <a:chOff x="0" y="-66675"/>
            <a:chExt cx="8717171" cy="8109846"/>
          </a:xfrm>
        </p:grpSpPr>
        <p:sp>
          <p:nvSpPr>
            <p:cNvPr id="300" name="Google Shape;300;p31"/>
            <p:cNvSpPr txBox="1"/>
            <p:nvPr/>
          </p:nvSpPr>
          <p:spPr>
            <a:xfrm>
              <a:off x="0" y="1527477"/>
              <a:ext cx="8717171" cy="757983"/>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 sz="1800" u="none" cap="none" strike="noStrike">
                  <a:solidFill>
                    <a:srgbClr val="FFFFFF"/>
                  </a:solidFill>
                  <a:latin typeface="Archivo Black"/>
                  <a:ea typeface="Archivo Black"/>
                  <a:cs typeface="Archivo Black"/>
                  <a:sym typeface="Archivo Black"/>
                </a:rPr>
                <a:t>CHURN RATE</a:t>
              </a:r>
              <a:endParaRPr sz="700"/>
            </a:p>
          </p:txBody>
        </p:sp>
        <p:sp>
          <p:nvSpPr>
            <p:cNvPr id="301" name="Google Shape;301;p31"/>
            <p:cNvSpPr txBox="1"/>
            <p:nvPr/>
          </p:nvSpPr>
          <p:spPr>
            <a:xfrm>
              <a:off x="0" y="-66675"/>
              <a:ext cx="8717171" cy="1363819"/>
            </a:xfrm>
            <a:prstGeom prst="rect">
              <a:avLst/>
            </a:prstGeom>
            <a:noFill/>
            <a:ln>
              <a:noFill/>
            </a:ln>
          </p:spPr>
          <p:txBody>
            <a:bodyPr anchorCtr="0" anchor="t" bIns="0" lIns="0" spcFirstLastPara="1" rIns="0" wrap="square" tIns="0">
              <a:spAutoFit/>
            </a:bodyPr>
            <a:lstStyle/>
            <a:p>
              <a:pPr indent="0" lvl="0" marL="0" marR="0" rtl="0" algn="l">
                <a:lnSpc>
                  <a:spcPct val="130004"/>
                </a:lnSpc>
                <a:spcBef>
                  <a:spcPts val="0"/>
                </a:spcBef>
                <a:spcAft>
                  <a:spcPts val="0"/>
                </a:spcAft>
                <a:buNone/>
              </a:pPr>
              <a:r>
                <a:rPr b="0" i="0" lang="en" sz="3200" u="none" cap="none" strike="noStrike">
                  <a:solidFill>
                    <a:srgbClr val="FFFFFF"/>
                  </a:solidFill>
                  <a:latin typeface="Archivo Black"/>
                  <a:ea typeface="Archivo Black"/>
                  <a:cs typeface="Archivo Black"/>
                  <a:sym typeface="Archivo Black"/>
                </a:rPr>
                <a:t>3%</a:t>
              </a:r>
              <a:endParaRPr sz="700"/>
            </a:p>
          </p:txBody>
        </p:sp>
        <p:sp>
          <p:nvSpPr>
            <p:cNvPr id="302" name="Google Shape;302;p31"/>
            <p:cNvSpPr txBox="1"/>
            <p:nvPr/>
          </p:nvSpPr>
          <p:spPr>
            <a:xfrm>
              <a:off x="0" y="2583308"/>
              <a:ext cx="8717171" cy="69752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1600" u="none" cap="none" strike="noStrike">
                  <a:solidFill>
                    <a:srgbClr val="FFFFFF"/>
                  </a:solidFill>
                  <a:latin typeface="Space Mono"/>
                  <a:ea typeface="Space Mono"/>
                  <a:cs typeface="Space Mono"/>
                  <a:sym typeface="Space Mono"/>
                </a:rPr>
                <a:t>vs. 5% last month</a:t>
              </a:r>
              <a:endParaRPr sz="700"/>
            </a:p>
          </p:txBody>
        </p:sp>
        <p:sp>
          <p:nvSpPr>
            <p:cNvPr id="303" name="Google Shape;303;p31"/>
            <p:cNvSpPr txBox="1"/>
            <p:nvPr/>
          </p:nvSpPr>
          <p:spPr>
            <a:xfrm>
              <a:off x="0" y="6434699"/>
              <a:ext cx="8717171" cy="613103"/>
            </a:xfrm>
            <a:prstGeom prst="rect">
              <a:avLst/>
            </a:prstGeom>
            <a:noFill/>
            <a:ln>
              <a:noFill/>
            </a:ln>
          </p:spPr>
          <p:txBody>
            <a:bodyPr anchorCtr="0" anchor="t" bIns="0" lIns="0" spcFirstLastPara="1" rIns="0" wrap="square" tIns="0">
              <a:spAutoFit/>
            </a:bodyPr>
            <a:lstStyle/>
            <a:p>
              <a:pPr indent="0" lvl="0" marL="0" marR="0" rtl="0" algn="l">
                <a:lnSpc>
                  <a:spcPct val="130003"/>
                </a:lnSpc>
                <a:spcBef>
                  <a:spcPts val="0"/>
                </a:spcBef>
                <a:spcAft>
                  <a:spcPts val="0"/>
                </a:spcAft>
                <a:buNone/>
              </a:pPr>
              <a:r>
                <a:rPr b="0" i="0" lang="en" sz="1500" u="none" cap="none" strike="noStrike">
                  <a:solidFill>
                    <a:srgbClr val="FFFFFF"/>
                  </a:solidFill>
                  <a:latin typeface="Archivo Black"/>
                  <a:ea typeface="Archivo Black"/>
                  <a:cs typeface="Archivo Black"/>
                  <a:sym typeface="Archivo Black"/>
                </a:rPr>
                <a:t>CUSTOMER ACQUISITION COST</a:t>
              </a:r>
              <a:endParaRPr sz="700"/>
            </a:p>
          </p:txBody>
        </p:sp>
        <p:sp>
          <p:nvSpPr>
            <p:cNvPr id="304" name="Google Shape;304;p31"/>
            <p:cNvSpPr txBox="1"/>
            <p:nvPr/>
          </p:nvSpPr>
          <p:spPr>
            <a:xfrm>
              <a:off x="0" y="4840547"/>
              <a:ext cx="8717171" cy="1363819"/>
            </a:xfrm>
            <a:prstGeom prst="rect">
              <a:avLst/>
            </a:prstGeom>
            <a:noFill/>
            <a:ln>
              <a:noFill/>
            </a:ln>
          </p:spPr>
          <p:txBody>
            <a:bodyPr anchorCtr="0" anchor="t" bIns="0" lIns="0" spcFirstLastPara="1" rIns="0" wrap="square" tIns="0">
              <a:spAutoFit/>
            </a:bodyPr>
            <a:lstStyle/>
            <a:p>
              <a:pPr indent="0" lvl="0" marL="0" marR="0" rtl="0" algn="l">
                <a:lnSpc>
                  <a:spcPct val="130004"/>
                </a:lnSpc>
                <a:spcBef>
                  <a:spcPts val="0"/>
                </a:spcBef>
                <a:spcAft>
                  <a:spcPts val="0"/>
                </a:spcAft>
                <a:buNone/>
              </a:pPr>
              <a:r>
                <a:rPr b="0" i="0" lang="en" sz="3200" u="none" cap="none" strike="noStrike">
                  <a:solidFill>
                    <a:srgbClr val="FFFFFF"/>
                  </a:solidFill>
                  <a:latin typeface="Archivo Black"/>
                  <a:ea typeface="Archivo Black"/>
                  <a:cs typeface="Archivo Black"/>
                  <a:sym typeface="Archivo Black"/>
                </a:rPr>
                <a:t>$2.89</a:t>
              </a:r>
              <a:endParaRPr sz="700"/>
            </a:p>
          </p:txBody>
        </p:sp>
        <p:sp>
          <p:nvSpPr>
            <p:cNvPr id="305" name="Google Shape;305;p31"/>
            <p:cNvSpPr txBox="1"/>
            <p:nvPr/>
          </p:nvSpPr>
          <p:spPr>
            <a:xfrm>
              <a:off x="0" y="7345650"/>
              <a:ext cx="8717171" cy="69752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1600" u="none" cap="none" strike="noStrike">
                  <a:solidFill>
                    <a:srgbClr val="FFFFFF"/>
                  </a:solidFill>
                  <a:latin typeface="Space Mono"/>
                  <a:ea typeface="Space Mono"/>
                  <a:cs typeface="Space Mono"/>
                  <a:sym typeface="Space Mono"/>
                </a:rPr>
                <a:t>vs. $4.99 last month</a:t>
              </a:r>
              <a:endParaRPr sz="700"/>
            </a:p>
          </p:txBody>
        </p:sp>
      </p:grpSp>
      <p:sp>
        <p:nvSpPr>
          <p:cNvPr id="306" name="Google Shape;306;p31"/>
          <p:cNvSpPr/>
          <p:nvPr/>
        </p:nvSpPr>
        <p:spPr>
          <a:xfrm>
            <a:off x="3375482" y="3299278"/>
            <a:ext cx="289322" cy="289322"/>
          </a:xfrm>
          <a:custGeom>
            <a:rect b="b" l="l" r="r" t="t"/>
            <a:pathLst>
              <a:path extrusionOk="0" h="1913890" w="1913890">
                <a:moveTo>
                  <a:pt x="0" y="0"/>
                </a:moveTo>
                <a:lnTo>
                  <a:pt x="1913890" y="0"/>
                </a:lnTo>
                <a:lnTo>
                  <a:pt x="1913890" y="1913890"/>
                </a:lnTo>
                <a:lnTo>
                  <a:pt x="0" y="1913890"/>
                </a:lnTo>
                <a:close/>
              </a:path>
            </a:pathLst>
          </a:custGeom>
          <a:solidFill>
            <a:srgbClr val="FFD034"/>
          </a:solidFill>
          <a:ln>
            <a:noFill/>
          </a:ln>
        </p:spPr>
      </p:sp>
      <p:sp>
        <p:nvSpPr>
          <p:cNvPr id="307" name="Google Shape;307;p31"/>
          <p:cNvSpPr/>
          <p:nvPr/>
        </p:nvSpPr>
        <p:spPr>
          <a:xfrm>
            <a:off x="514350" y="1386538"/>
            <a:ext cx="528638" cy="279850"/>
          </a:xfrm>
          <a:custGeom>
            <a:rect b="b" l="l" r="r" t="t"/>
            <a:pathLst>
              <a:path extrusionOk="0" h="231404" w="437123">
                <a:moveTo>
                  <a:pt x="0" y="0"/>
                </a:moveTo>
                <a:lnTo>
                  <a:pt x="437123" y="0"/>
                </a:lnTo>
                <a:lnTo>
                  <a:pt x="437123" y="231404"/>
                </a:lnTo>
                <a:lnTo>
                  <a:pt x="0" y="231404"/>
                </a:lnTo>
                <a:close/>
              </a:path>
            </a:pathLst>
          </a:custGeom>
          <a:solidFill>
            <a:srgbClr val="000000"/>
          </a:solidFill>
          <a:ln>
            <a:noFill/>
          </a:ln>
        </p:spPr>
      </p:sp>
      <p:sp>
        <p:nvSpPr>
          <p:cNvPr id="308" name="Google Shape;308;p31"/>
          <p:cNvSpPr txBox="1"/>
          <p:nvPr/>
        </p:nvSpPr>
        <p:spPr>
          <a:xfrm>
            <a:off x="791810" y="1919574"/>
            <a:ext cx="2872995" cy="576828"/>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 sz="4000" u="none" cap="none" strike="noStrike">
                <a:solidFill>
                  <a:srgbClr val="000000"/>
                </a:solidFill>
                <a:latin typeface="Archivo Black"/>
                <a:ea typeface="Archivo Black"/>
                <a:cs typeface="Archivo Black"/>
                <a:sym typeface="Archivo Black"/>
              </a:rPr>
              <a:t>Traction</a:t>
            </a:r>
            <a:endParaRPr sz="700"/>
          </a:p>
        </p:txBody>
      </p:sp>
      <p:sp>
        <p:nvSpPr>
          <p:cNvPr id="309" name="Google Shape;309;p31"/>
          <p:cNvSpPr/>
          <p:nvPr/>
        </p:nvSpPr>
        <p:spPr>
          <a:xfrm>
            <a:off x="3942264" y="2721013"/>
            <a:ext cx="528638" cy="279850"/>
          </a:xfrm>
          <a:custGeom>
            <a:rect b="b" l="l" r="r" t="t"/>
            <a:pathLst>
              <a:path extrusionOk="0" h="231404" w="437123">
                <a:moveTo>
                  <a:pt x="0" y="0"/>
                </a:moveTo>
                <a:lnTo>
                  <a:pt x="437123" y="0"/>
                </a:lnTo>
                <a:lnTo>
                  <a:pt x="437123" y="231404"/>
                </a:lnTo>
                <a:lnTo>
                  <a:pt x="0" y="231404"/>
                </a:lnTo>
                <a:close/>
              </a:path>
            </a:pathLst>
          </a:custGeom>
          <a:solidFill>
            <a:srgbClr val="000000"/>
          </a:solid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13" name="Shape 313"/>
        <p:cNvGrpSpPr/>
        <p:nvPr/>
      </p:nvGrpSpPr>
      <p:grpSpPr>
        <a:xfrm>
          <a:off x="0" y="0"/>
          <a:ext cx="0" cy="0"/>
          <a:chOff x="0" y="0"/>
          <a:chExt cx="0" cy="0"/>
        </a:xfrm>
      </p:grpSpPr>
      <p:sp>
        <p:nvSpPr>
          <p:cNvPr id="314" name="Google Shape;314;p32"/>
          <p:cNvSpPr/>
          <p:nvPr/>
        </p:nvSpPr>
        <p:spPr>
          <a:xfrm>
            <a:off x="514350" y="514350"/>
            <a:ext cx="3138591" cy="2057399"/>
          </a:xfrm>
          <a:custGeom>
            <a:rect b="b" l="l" r="r" t="t"/>
            <a:pathLst>
              <a:path extrusionOk="0" h="3571918" w="5449010">
                <a:moveTo>
                  <a:pt x="0" y="0"/>
                </a:moveTo>
                <a:lnTo>
                  <a:pt x="5449010" y="0"/>
                </a:lnTo>
                <a:lnTo>
                  <a:pt x="5449010" y="3571918"/>
                </a:lnTo>
                <a:lnTo>
                  <a:pt x="0" y="3571918"/>
                </a:lnTo>
                <a:close/>
              </a:path>
            </a:pathLst>
          </a:custGeom>
          <a:solidFill>
            <a:srgbClr val="008037"/>
          </a:solidFill>
          <a:ln>
            <a:noFill/>
          </a:ln>
        </p:spPr>
      </p:sp>
      <p:grpSp>
        <p:nvGrpSpPr>
          <p:cNvPr id="315" name="Google Shape;315;p32"/>
          <p:cNvGrpSpPr/>
          <p:nvPr/>
        </p:nvGrpSpPr>
        <p:grpSpPr>
          <a:xfrm>
            <a:off x="801663" y="907773"/>
            <a:ext cx="2596585" cy="1245551"/>
            <a:chOff x="0" y="-66675"/>
            <a:chExt cx="6924227" cy="3321470"/>
          </a:xfrm>
        </p:grpSpPr>
        <p:sp>
          <p:nvSpPr>
            <p:cNvPr id="316" name="Google Shape;316;p32"/>
            <p:cNvSpPr txBox="1"/>
            <p:nvPr/>
          </p:nvSpPr>
          <p:spPr>
            <a:xfrm>
              <a:off x="0" y="1527477"/>
              <a:ext cx="6924227" cy="757983"/>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 sz="1800" u="none" cap="none" strike="noStrike">
                  <a:solidFill>
                    <a:srgbClr val="000000"/>
                  </a:solidFill>
                  <a:latin typeface="Archivo Black"/>
                  <a:ea typeface="Archivo Black"/>
                  <a:cs typeface="Archivo Black"/>
                  <a:sym typeface="Archivo Black"/>
                </a:rPr>
                <a:t>ACTIVE USERS</a:t>
              </a:r>
              <a:endParaRPr sz="700"/>
            </a:p>
          </p:txBody>
        </p:sp>
        <p:sp>
          <p:nvSpPr>
            <p:cNvPr id="317" name="Google Shape;317;p32"/>
            <p:cNvSpPr txBox="1"/>
            <p:nvPr/>
          </p:nvSpPr>
          <p:spPr>
            <a:xfrm>
              <a:off x="0" y="-66675"/>
              <a:ext cx="6924227" cy="1363819"/>
            </a:xfrm>
            <a:prstGeom prst="rect">
              <a:avLst/>
            </a:prstGeom>
            <a:noFill/>
            <a:ln>
              <a:noFill/>
            </a:ln>
          </p:spPr>
          <p:txBody>
            <a:bodyPr anchorCtr="0" anchor="t" bIns="0" lIns="0" spcFirstLastPara="1" rIns="0" wrap="square" tIns="0">
              <a:spAutoFit/>
            </a:bodyPr>
            <a:lstStyle/>
            <a:p>
              <a:pPr indent="0" lvl="0" marL="0" marR="0" rtl="0" algn="l">
                <a:lnSpc>
                  <a:spcPct val="130004"/>
                </a:lnSpc>
                <a:spcBef>
                  <a:spcPts val="0"/>
                </a:spcBef>
                <a:spcAft>
                  <a:spcPts val="0"/>
                </a:spcAft>
                <a:buNone/>
              </a:pPr>
              <a:r>
                <a:rPr b="0" i="0" lang="en" sz="3200" u="none" cap="none" strike="noStrike">
                  <a:solidFill>
                    <a:srgbClr val="000000"/>
                  </a:solidFill>
                  <a:latin typeface="Archivo Black"/>
                  <a:ea typeface="Archivo Black"/>
                  <a:cs typeface="Archivo Black"/>
                  <a:sym typeface="Archivo Black"/>
                </a:rPr>
                <a:t>150,000</a:t>
              </a:r>
              <a:endParaRPr sz="700"/>
            </a:p>
          </p:txBody>
        </p:sp>
        <p:sp>
          <p:nvSpPr>
            <p:cNvPr id="318" name="Google Shape;318;p32"/>
            <p:cNvSpPr txBox="1"/>
            <p:nvPr/>
          </p:nvSpPr>
          <p:spPr>
            <a:xfrm>
              <a:off x="0" y="2573783"/>
              <a:ext cx="6924227" cy="681012"/>
            </a:xfrm>
            <a:prstGeom prst="rect">
              <a:avLst/>
            </a:prstGeom>
            <a:noFill/>
            <a:ln>
              <a:noFill/>
            </a:ln>
          </p:spPr>
          <p:txBody>
            <a:bodyPr anchorCtr="0" anchor="t" bIns="0" lIns="0" spcFirstLastPara="1" rIns="0" wrap="square" tIns="0">
              <a:spAutoFit/>
            </a:bodyPr>
            <a:lstStyle/>
            <a:p>
              <a:pPr indent="0" lvl="0" marL="0" marR="0" rtl="0" algn="l">
                <a:lnSpc>
                  <a:spcPct val="140039"/>
                </a:lnSpc>
                <a:spcBef>
                  <a:spcPts val="0"/>
                </a:spcBef>
                <a:spcAft>
                  <a:spcPts val="0"/>
                </a:spcAft>
                <a:buNone/>
              </a:pPr>
              <a:r>
                <a:rPr b="0" i="0" lang="en" sz="1500" u="none" cap="none" strike="noStrike">
                  <a:solidFill>
                    <a:srgbClr val="000000"/>
                  </a:solidFill>
                  <a:latin typeface="Space Mono"/>
                  <a:ea typeface="Space Mono"/>
                  <a:cs typeface="Space Mono"/>
                  <a:sym typeface="Space Mono"/>
                </a:rPr>
                <a:t>(+15% from last month)</a:t>
              </a:r>
              <a:endParaRPr sz="700"/>
            </a:p>
          </p:txBody>
        </p:sp>
      </p:grpSp>
      <p:sp>
        <p:nvSpPr>
          <p:cNvPr id="319" name="Google Shape;319;p32"/>
          <p:cNvSpPr/>
          <p:nvPr/>
        </p:nvSpPr>
        <p:spPr>
          <a:xfrm>
            <a:off x="803672" y="2571750"/>
            <a:ext cx="3138591" cy="2057399"/>
          </a:xfrm>
          <a:custGeom>
            <a:rect b="b" l="l" r="r" t="t"/>
            <a:pathLst>
              <a:path extrusionOk="0" h="3571918" w="5449010">
                <a:moveTo>
                  <a:pt x="0" y="0"/>
                </a:moveTo>
                <a:lnTo>
                  <a:pt x="5449010" y="0"/>
                </a:lnTo>
                <a:lnTo>
                  <a:pt x="5449010" y="3571918"/>
                </a:lnTo>
                <a:lnTo>
                  <a:pt x="0" y="3571918"/>
                </a:lnTo>
                <a:close/>
              </a:path>
            </a:pathLst>
          </a:custGeom>
          <a:solidFill>
            <a:srgbClr val="FFD034"/>
          </a:solidFill>
          <a:ln>
            <a:noFill/>
          </a:ln>
        </p:spPr>
      </p:sp>
      <p:grpSp>
        <p:nvGrpSpPr>
          <p:cNvPr id="320" name="Google Shape;320;p32"/>
          <p:cNvGrpSpPr/>
          <p:nvPr/>
        </p:nvGrpSpPr>
        <p:grpSpPr>
          <a:xfrm>
            <a:off x="1088976" y="2965173"/>
            <a:ext cx="2596585" cy="1245551"/>
            <a:chOff x="0" y="-66675"/>
            <a:chExt cx="6924227" cy="3321470"/>
          </a:xfrm>
        </p:grpSpPr>
        <p:sp>
          <p:nvSpPr>
            <p:cNvPr id="321" name="Google Shape;321;p32"/>
            <p:cNvSpPr txBox="1"/>
            <p:nvPr/>
          </p:nvSpPr>
          <p:spPr>
            <a:xfrm>
              <a:off x="0" y="1527477"/>
              <a:ext cx="6924227" cy="757983"/>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 sz="1800" u="none" cap="none" strike="noStrike">
                  <a:solidFill>
                    <a:srgbClr val="000000"/>
                  </a:solidFill>
                  <a:latin typeface="Archivo Black"/>
                  <a:ea typeface="Archivo Black"/>
                  <a:cs typeface="Archivo Black"/>
                  <a:sym typeface="Archivo Black"/>
                </a:rPr>
                <a:t>PAYING USERS</a:t>
              </a:r>
              <a:endParaRPr sz="700"/>
            </a:p>
          </p:txBody>
        </p:sp>
        <p:sp>
          <p:nvSpPr>
            <p:cNvPr id="322" name="Google Shape;322;p32"/>
            <p:cNvSpPr txBox="1"/>
            <p:nvPr/>
          </p:nvSpPr>
          <p:spPr>
            <a:xfrm>
              <a:off x="0" y="-66675"/>
              <a:ext cx="6924227" cy="1363819"/>
            </a:xfrm>
            <a:prstGeom prst="rect">
              <a:avLst/>
            </a:prstGeom>
            <a:noFill/>
            <a:ln>
              <a:noFill/>
            </a:ln>
          </p:spPr>
          <p:txBody>
            <a:bodyPr anchorCtr="0" anchor="t" bIns="0" lIns="0" spcFirstLastPara="1" rIns="0" wrap="square" tIns="0">
              <a:spAutoFit/>
            </a:bodyPr>
            <a:lstStyle/>
            <a:p>
              <a:pPr indent="0" lvl="0" marL="0" marR="0" rtl="0" algn="l">
                <a:lnSpc>
                  <a:spcPct val="130004"/>
                </a:lnSpc>
                <a:spcBef>
                  <a:spcPts val="0"/>
                </a:spcBef>
                <a:spcAft>
                  <a:spcPts val="0"/>
                </a:spcAft>
                <a:buNone/>
              </a:pPr>
              <a:r>
                <a:rPr b="0" i="0" lang="en" sz="3200" u="none" cap="none" strike="noStrike">
                  <a:solidFill>
                    <a:srgbClr val="000000"/>
                  </a:solidFill>
                  <a:latin typeface="Archivo Black"/>
                  <a:ea typeface="Archivo Black"/>
                  <a:cs typeface="Archivo Black"/>
                  <a:sym typeface="Archivo Black"/>
                </a:rPr>
                <a:t>110,000</a:t>
              </a:r>
              <a:endParaRPr sz="700"/>
            </a:p>
          </p:txBody>
        </p:sp>
        <p:sp>
          <p:nvSpPr>
            <p:cNvPr id="323" name="Google Shape;323;p32"/>
            <p:cNvSpPr txBox="1"/>
            <p:nvPr/>
          </p:nvSpPr>
          <p:spPr>
            <a:xfrm>
              <a:off x="0" y="2573783"/>
              <a:ext cx="6924227" cy="681012"/>
            </a:xfrm>
            <a:prstGeom prst="rect">
              <a:avLst/>
            </a:prstGeom>
            <a:noFill/>
            <a:ln>
              <a:noFill/>
            </a:ln>
          </p:spPr>
          <p:txBody>
            <a:bodyPr anchorCtr="0" anchor="t" bIns="0" lIns="0" spcFirstLastPara="1" rIns="0" wrap="square" tIns="0">
              <a:spAutoFit/>
            </a:bodyPr>
            <a:lstStyle/>
            <a:p>
              <a:pPr indent="0" lvl="0" marL="0" marR="0" rtl="0" algn="l">
                <a:lnSpc>
                  <a:spcPct val="140039"/>
                </a:lnSpc>
                <a:spcBef>
                  <a:spcPts val="0"/>
                </a:spcBef>
                <a:spcAft>
                  <a:spcPts val="0"/>
                </a:spcAft>
                <a:buNone/>
              </a:pPr>
              <a:r>
                <a:rPr b="0" i="0" lang="en" sz="1500" u="none" cap="none" strike="noStrike">
                  <a:solidFill>
                    <a:srgbClr val="000000"/>
                  </a:solidFill>
                  <a:latin typeface="Space Mono"/>
                  <a:ea typeface="Space Mono"/>
                  <a:cs typeface="Space Mono"/>
                  <a:sym typeface="Space Mono"/>
                </a:rPr>
                <a:t>(+20% from last month)</a:t>
              </a:r>
              <a:endParaRPr sz="700"/>
            </a:p>
          </p:txBody>
        </p:sp>
      </p:grpSp>
      <p:grpSp>
        <p:nvGrpSpPr>
          <p:cNvPr id="324" name="Google Shape;324;p32"/>
          <p:cNvGrpSpPr/>
          <p:nvPr/>
        </p:nvGrpSpPr>
        <p:grpSpPr>
          <a:xfrm>
            <a:off x="4747359" y="496491"/>
            <a:ext cx="3882291" cy="4199334"/>
            <a:chOff x="0" y="-47625"/>
            <a:chExt cx="10352777" cy="11198225"/>
          </a:xfrm>
        </p:grpSpPr>
        <p:sp>
          <p:nvSpPr>
            <p:cNvPr id="325" name="Google Shape;325;p32"/>
            <p:cNvSpPr txBox="1"/>
            <p:nvPr/>
          </p:nvSpPr>
          <p:spPr>
            <a:xfrm>
              <a:off x="672306" y="10678795"/>
              <a:ext cx="1742485" cy="47180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1100" u="none" cap="none" strike="noStrike">
                  <a:solidFill>
                    <a:srgbClr val="FFFFFF"/>
                  </a:solidFill>
                  <a:latin typeface="Arimo"/>
                  <a:ea typeface="Arimo"/>
                  <a:cs typeface="Arimo"/>
                  <a:sym typeface="Arimo"/>
                </a:rPr>
                <a:t>Item 1</a:t>
              </a:r>
              <a:endParaRPr sz="700"/>
            </a:p>
          </p:txBody>
        </p:sp>
        <p:sp>
          <p:nvSpPr>
            <p:cNvPr id="326" name="Google Shape;326;p32"/>
            <p:cNvSpPr txBox="1"/>
            <p:nvPr/>
          </p:nvSpPr>
          <p:spPr>
            <a:xfrm>
              <a:off x="2656803" y="10678795"/>
              <a:ext cx="1742485" cy="47180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1100" u="none" cap="none" strike="noStrike">
                  <a:solidFill>
                    <a:srgbClr val="FFFFFF"/>
                  </a:solidFill>
                  <a:latin typeface="Arimo"/>
                  <a:ea typeface="Arimo"/>
                  <a:cs typeface="Arimo"/>
                  <a:sym typeface="Arimo"/>
                </a:rPr>
                <a:t>Item 2</a:t>
              </a:r>
              <a:endParaRPr sz="700"/>
            </a:p>
          </p:txBody>
        </p:sp>
        <p:sp>
          <p:nvSpPr>
            <p:cNvPr id="327" name="Google Shape;327;p32"/>
            <p:cNvSpPr txBox="1"/>
            <p:nvPr/>
          </p:nvSpPr>
          <p:spPr>
            <a:xfrm>
              <a:off x="4641299" y="10678795"/>
              <a:ext cx="1742485" cy="47180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1100" u="none" cap="none" strike="noStrike">
                  <a:solidFill>
                    <a:srgbClr val="FFFFFF"/>
                  </a:solidFill>
                  <a:latin typeface="Arimo"/>
                  <a:ea typeface="Arimo"/>
                  <a:cs typeface="Arimo"/>
                  <a:sym typeface="Arimo"/>
                </a:rPr>
                <a:t>Item 3</a:t>
              </a:r>
              <a:endParaRPr sz="700"/>
            </a:p>
          </p:txBody>
        </p:sp>
        <p:sp>
          <p:nvSpPr>
            <p:cNvPr id="328" name="Google Shape;328;p32"/>
            <p:cNvSpPr txBox="1"/>
            <p:nvPr/>
          </p:nvSpPr>
          <p:spPr>
            <a:xfrm>
              <a:off x="6625795" y="10678795"/>
              <a:ext cx="1742485" cy="47180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1100" u="none" cap="none" strike="noStrike">
                  <a:solidFill>
                    <a:srgbClr val="FFFFFF"/>
                  </a:solidFill>
                  <a:latin typeface="Arimo"/>
                  <a:ea typeface="Arimo"/>
                  <a:cs typeface="Arimo"/>
                  <a:sym typeface="Arimo"/>
                </a:rPr>
                <a:t>Item 4</a:t>
              </a:r>
              <a:endParaRPr sz="700"/>
            </a:p>
          </p:txBody>
        </p:sp>
        <p:sp>
          <p:nvSpPr>
            <p:cNvPr id="329" name="Google Shape;329;p32"/>
            <p:cNvSpPr txBox="1"/>
            <p:nvPr/>
          </p:nvSpPr>
          <p:spPr>
            <a:xfrm>
              <a:off x="8610292" y="10678795"/>
              <a:ext cx="1742485" cy="47180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1100" u="none" cap="none" strike="noStrike">
                  <a:solidFill>
                    <a:srgbClr val="FFFFFF"/>
                  </a:solidFill>
                  <a:latin typeface="Arimo"/>
                  <a:ea typeface="Arimo"/>
                  <a:cs typeface="Arimo"/>
                  <a:sym typeface="Arimo"/>
                </a:rPr>
                <a:t>Item 5</a:t>
              </a:r>
              <a:endParaRPr sz="700"/>
            </a:p>
          </p:txBody>
        </p:sp>
        <p:grpSp>
          <p:nvGrpSpPr>
            <p:cNvPr id="330" name="Google Shape;330;p32"/>
            <p:cNvGrpSpPr/>
            <p:nvPr/>
          </p:nvGrpSpPr>
          <p:grpSpPr>
            <a:xfrm>
              <a:off x="672306" y="205740"/>
              <a:ext cx="9680470" cy="10349230"/>
              <a:chOff x="0" y="-6350"/>
              <a:chExt cx="9680470" cy="10349230"/>
            </a:xfrm>
          </p:grpSpPr>
          <p:sp>
            <p:nvSpPr>
              <p:cNvPr id="331" name="Google Shape;331;p32"/>
              <p:cNvSpPr/>
              <p:nvPr/>
            </p:nvSpPr>
            <p:spPr>
              <a:xfrm>
                <a:off x="0" y="-6350"/>
                <a:ext cx="9680470" cy="12700"/>
              </a:xfrm>
              <a:custGeom>
                <a:rect b="b" l="l" r="r" t="t"/>
                <a:pathLst>
                  <a:path extrusionOk="0" h="12700" w="9680470">
                    <a:moveTo>
                      <a:pt x="0" y="0"/>
                    </a:moveTo>
                    <a:lnTo>
                      <a:pt x="9680470" y="0"/>
                    </a:lnTo>
                    <a:lnTo>
                      <a:pt x="9680470" y="12700"/>
                    </a:lnTo>
                    <a:lnTo>
                      <a:pt x="0" y="12700"/>
                    </a:lnTo>
                    <a:close/>
                  </a:path>
                </a:pathLst>
              </a:custGeom>
              <a:solidFill>
                <a:srgbClr val="FFFFFF"/>
              </a:solidFill>
              <a:ln>
                <a:noFill/>
              </a:ln>
            </p:spPr>
          </p:sp>
          <p:sp>
            <p:nvSpPr>
              <p:cNvPr id="332" name="Google Shape;332;p32"/>
              <p:cNvSpPr/>
              <p:nvPr/>
            </p:nvSpPr>
            <p:spPr>
              <a:xfrm>
                <a:off x="0" y="2060956"/>
                <a:ext cx="9680470" cy="12700"/>
              </a:xfrm>
              <a:custGeom>
                <a:rect b="b" l="l" r="r" t="t"/>
                <a:pathLst>
                  <a:path extrusionOk="0" h="12700" w="9680470">
                    <a:moveTo>
                      <a:pt x="0" y="0"/>
                    </a:moveTo>
                    <a:lnTo>
                      <a:pt x="9680470" y="0"/>
                    </a:lnTo>
                    <a:lnTo>
                      <a:pt x="9680470" y="12700"/>
                    </a:lnTo>
                    <a:lnTo>
                      <a:pt x="0" y="12700"/>
                    </a:lnTo>
                    <a:close/>
                  </a:path>
                </a:pathLst>
              </a:custGeom>
              <a:solidFill>
                <a:srgbClr val="FFFFFF"/>
              </a:solidFill>
              <a:ln>
                <a:noFill/>
              </a:ln>
            </p:spPr>
          </p:sp>
          <p:sp>
            <p:nvSpPr>
              <p:cNvPr id="333" name="Google Shape;333;p32"/>
              <p:cNvSpPr/>
              <p:nvPr/>
            </p:nvSpPr>
            <p:spPr>
              <a:xfrm>
                <a:off x="0" y="4128262"/>
                <a:ext cx="9680470" cy="12700"/>
              </a:xfrm>
              <a:custGeom>
                <a:rect b="b" l="l" r="r" t="t"/>
                <a:pathLst>
                  <a:path extrusionOk="0" h="12700" w="9680470">
                    <a:moveTo>
                      <a:pt x="0" y="0"/>
                    </a:moveTo>
                    <a:lnTo>
                      <a:pt x="9680470" y="0"/>
                    </a:lnTo>
                    <a:lnTo>
                      <a:pt x="9680470" y="12700"/>
                    </a:lnTo>
                    <a:lnTo>
                      <a:pt x="0" y="12700"/>
                    </a:lnTo>
                    <a:close/>
                  </a:path>
                </a:pathLst>
              </a:custGeom>
              <a:solidFill>
                <a:srgbClr val="FFFFFF"/>
              </a:solidFill>
              <a:ln>
                <a:noFill/>
              </a:ln>
            </p:spPr>
          </p:sp>
          <p:sp>
            <p:nvSpPr>
              <p:cNvPr id="334" name="Google Shape;334;p32"/>
              <p:cNvSpPr/>
              <p:nvPr/>
            </p:nvSpPr>
            <p:spPr>
              <a:xfrm>
                <a:off x="0" y="6195568"/>
                <a:ext cx="9680470" cy="12700"/>
              </a:xfrm>
              <a:custGeom>
                <a:rect b="b" l="l" r="r" t="t"/>
                <a:pathLst>
                  <a:path extrusionOk="0" h="12700" w="9680470">
                    <a:moveTo>
                      <a:pt x="0" y="0"/>
                    </a:moveTo>
                    <a:lnTo>
                      <a:pt x="9680470" y="0"/>
                    </a:lnTo>
                    <a:lnTo>
                      <a:pt x="9680470" y="12700"/>
                    </a:lnTo>
                    <a:lnTo>
                      <a:pt x="0" y="12700"/>
                    </a:lnTo>
                    <a:close/>
                  </a:path>
                </a:pathLst>
              </a:custGeom>
              <a:solidFill>
                <a:srgbClr val="FFFFFF"/>
              </a:solidFill>
              <a:ln>
                <a:noFill/>
              </a:ln>
            </p:spPr>
          </p:sp>
          <p:sp>
            <p:nvSpPr>
              <p:cNvPr id="335" name="Google Shape;335;p32"/>
              <p:cNvSpPr/>
              <p:nvPr/>
            </p:nvSpPr>
            <p:spPr>
              <a:xfrm>
                <a:off x="0" y="8262874"/>
                <a:ext cx="9680470" cy="12700"/>
              </a:xfrm>
              <a:custGeom>
                <a:rect b="b" l="l" r="r" t="t"/>
                <a:pathLst>
                  <a:path extrusionOk="0" h="12700" w="9680470">
                    <a:moveTo>
                      <a:pt x="0" y="0"/>
                    </a:moveTo>
                    <a:lnTo>
                      <a:pt x="9680470" y="0"/>
                    </a:lnTo>
                    <a:lnTo>
                      <a:pt x="9680470" y="12700"/>
                    </a:lnTo>
                    <a:lnTo>
                      <a:pt x="0" y="12700"/>
                    </a:lnTo>
                    <a:close/>
                  </a:path>
                </a:pathLst>
              </a:custGeom>
              <a:solidFill>
                <a:srgbClr val="FFFFFF"/>
              </a:solidFill>
              <a:ln>
                <a:noFill/>
              </a:ln>
            </p:spPr>
          </p:sp>
          <p:sp>
            <p:nvSpPr>
              <p:cNvPr id="336" name="Google Shape;336;p32"/>
              <p:cNvSpPr/>
              <p:nvPr/>
            </p:nvSpPr>
            <p:spPr>
              <a:xfrm>
                <a:off x="0" y="10330180"/>
                <a:ext cx="9680470" cy="12700"/>
              </a:xfrm>
              <a:custGeom>
                <a:rect b="b" l="l" r="r" t="t"/>
                <a:pathLst>
                  <a:path extrusionOk="0" h="12700" w="9680470">
                    <a:moveTo>
                      <a:pt x="0" y="0"/>
                    </a:moveTo>
                    <a:lnTo>
                      <a:pt x="9680470" y="0"/>
                    </a:lnTo>
                    <a:lnTo>
                      <a:pt x="9680470" y="12700"/>
                    </a:lnTo>
                    <a:lnTo>
                      <a:pt x="0" y="12700"/>
                    </a:lnTo>
                    <a:close/>
                  </a:path>
                </a:pathLst>
              </a:custGeom>
              <a:solidFill>
                <a:srgbClr val="FFFFFF"/>
              </a:solidFill>
              <a:ln>
                <a:noFill/>
              </a:ln>
            </p:spPr>
          </p:sp>
        </p:grpSp>
        <p:sp>
          <p:nvSpPr>
            <p:cNvPr id="337" name="Google Shape;337;p32"/>
            <p:cNvSpPr txBox="1"/>
            <p:nvPr/>
          </p:nvSpPr>
          <p:spPr>
            <a:xfrm>
              <a:off x="0" y="-47625"/>
              <a:ext cx="494506" cy="471805"/>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 sz="1100" u="none" cap="none" strike="noStrike">
                  <a:solidFill>
                    <a:srgbClr val="FFFFFF"/>
                  </a:solidFill>
                  <a:latin typeface="Arimo"/>
                  <a:ea typeface="Arimo"/>
                  <a:cs typeface="Arimo"/>
                  <a:sym typeface="Arimo"/>
                </a:rPr>
                <a:t>50 </a:t>
              </a:r>
              <a:endParaRPr sz="700"/>
            </a:p>
          </p:txBody>
        </p:sp>
        <p:sp>
          <p:nvSpPr>
            <p:cNvPr id="338" name="Google Shape;338;p32"/>
            <p:cNvSpPr txBox="1"/>
            <p:nvPr/>
          </p:nvSpPr>
          <p:spPr>
            <a:xfrm>
              <a:off x="0" y="2019681"/>
              <a:ext cx="494506" cy="471805"/>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 sz="1100" u="none" cap="none" strike="noStrike">
                  <a:solidFill>
                    <a:srgbClr val="FFFFFF"/>
                  </a:solidFill>
                  <a:latin typeface="Arimo"/>
                  <a:ea typeface="Arimo"/>
                  <a:cs typeface="Arimo"/>
                  <a:sym typeface="Arimo"/>
                </a:rPr>
                <a:t>40 </a:t>
              </a:r>
              <a:endParaRPr sz="700"/>
            </a:p>
          </p:txBody>
        </p:sp>
        <p:sp>
          <p:nvSpPr>
            <p:cNvPr id="339" name="Google Shape;339;p32"/>
            <p:cNvSpPr txBox="1"/>
            <p:nvPr/>
          </p:nvSpPr>
          <p:spPr>
            <a:xfrm>
              <a:off x="0" y="4086987"/>
              <a:ext cx="494506" cy="471805"/>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 sz="1100" u="none" cap="none" strike="noStrike">
                  <a:solidFill>
                    <a:srgbClr val="FFFFFF"/>
                  </a:solidFill>
                  <a:latin typeface="Arimo"/>
                  <a:ea typeface="Arimo"/>
                  <a:cs typeface="Arimo"/>
                  <a:sym typeface="Arimo"/>
                </a:rPr>
                <a:t>30 </a:t>
              </a:r>
              <a:endParaRPr sz="700"/>
            </a:p>
          </p:txBody>
        </p:sp>
        <p:sp>
          <p:nvSpPr>
            <p:cNvPr id="340" name="Google Shape;340;p32"/>
            <p:cNvSpPr txBox="1"/>
            <p:nvPr/>
          </p:nvSpPr>
          <p:spPr>
            <a:xfrm>
              <a:off x="0" y="6154293"/>
              <a:ext cx="494506" cy="471805"/>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 sz="1100" u="none" cap="none" strike="noStrike">
                  <a:solidFill>
                    <a:srgbClr val="FFFFFF"/>
                  </a:solidFill>
                  <a:latin typeface="Arimo"/>
                  <a:ea typeface="Arimo"/>
                  <a:cs typeface="Arimo"/>
                  <a:sym typeface="Arimo"/>
                </a:rPr>
                <a:t>20 </a:t>
              </a:r>
              <a:endParaRPr sz="700"/>
            </a:p>
          </p:txBody>
        </p:sp>
        <p:sp>
          <p:nvSpPr>
            <p:cNvPr id="341" name="Google Shape;341;p32"/>
            <p:cNvSpPr txBox="1"/>
            <p:nvPr/>
          </p:nvSpPr>
          <p:spPr>
            <a:xfrm>
              <a:off x="0" y="8221599"/>
              <a:ext cx="494506" cy="471805"/>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 sz="1100" u="none" cap="none" strike="noStrike">
                  <a:solidFill>
                    <a:srgbClr val="FFFFFF"/>
                  </a:solidFill>
                  <a:latin typeface="Arimo"/>
                  <a:ea typeface="Arimo"/>
                  <a:cs typeface="Arimo"/>
                  <a:sym typeface="Arimo"/>
                </a:rPr>
                <a:t>10 </a:t>
              </a:r>
              <a:endParaRPr sz="700"/>
            </a:p>
          </p:txBody>
        </p:sp>
        <p:sp>
          <p:nvSpPr>
            <p:cNvPr id="342" name="Google Shape;342;p32"/>
            <p:cNvSpPr txBox="1"/>
            <p:nvPr/>
          </p:nvSpPr>
          <p:spPr>
            <a:xfrm>
              <a:off x="197842" y="10288905"/>
              <a:ext cx="296664" cy="471805"/>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 sz="1100" u="none" cap="none" strike="noStrike">
                  <a:solidFill>
                    <a:srgbClr val="FFFFFF"/>
                  </a:solidFill>
                  <a:latin typeface="Arimo"/>
                  <a:ea typeface="Arimo"/>
                  <a:cs typeface="Arimo"/>
                  <a:sym typeface="Arimo"/>
                </a:rPr>
                <a:t>0 </a:t>
              </a:r>
              <a:endParaRPr sz="700"/>
            </a:p>
          </p:txBody>
        </p:sp>
        <p:grpSp>
          <p:nvGrpSpPr>
            <p:cNvPr id="343" name="Google Shape;343;p32"/>
            <p:cNvGrpSpPr/>
            <p:nvPr/>
          </p:nvGrpSpPr>
          <p:grpSpPr>
            <a:xfrm>
              <a:off x="672306" y="205740"/>
              <a:ext cx="9680469" cy="10342880"/>
              <a:chOff x="0" y="-6350"/>
              <a:chExt cx="9680469" cy="10342880"/>
            </a:xfrm>
          </p:grpSpPr>
          <p:sp>
            <p:nvSpPr>
              <p:cNvPr id="344" name="Google Shape;344;p32"/>
              <p:cNvSpPr/>
              <p:nvPr/>
            </p:nvSpPr>
            <p:spPr>
              <a:xfrm>
                <a:off x="0" y="8262874"/>
                <a:ext cx="1742485" cy="2073656"/>
              </a:xfrm>
              <a:custGeom>
                <a:rect b="b" l="l" r="r" t="t"/>
                <a:pathLst>
                  <a:path extrusionOk="0" h="2073656" w="1742485">
                    <a:moveTo>
                      <a:pt x="0" y="2073656"/>
                    </a:moveTo>
                    <a:lnTo>
                      <a:pt x="0" y="139398"/>
                    </a:lnTo>
                    <a:cubicBezTo>
                      <a:pt x="0" y="62411"/>
                      <a:pt x="62411" y="0"/>
                      <a:pt x="139399" y="0"/>
                    </a:cubicBezTo>
                    <a:lnTo>
                      <a:pt x="1603086" y="0"/>
                    </a:lnTo>
                    <a:cubicBezTo>
                      <a:pt x="1680074" y="0"/>
                      <a:pt x="1742484" y="62411"/>
                      <a:pt x="1742485" y="139398"/>
                    </a:cubicBezTo>
                    <a:lnTo>
                      <a:pt x="1742485" y="2073656"/>
                    </a:lnTo>
                    <a:close/>
                  </a:path>
                </a:pathLst>
              </a:custGeom>
              <a:solidFill>
                <a:srgbClr val="004AAD"/>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45" name="Google Shape;345;p32"/>
              <p:cNvSpPr/>
              <p:nvPr/>
            </p:nvSpPr>
            <p:spPr>
              <a:xfrm>
                <a:off x="1984496" y="6195568"/>
                <a:ext cx="1742485" cy="4140962"/>
              </a:xfrm>
              <a:custGeom>
                <a:rect b="b" l="l" r="r" t="t"/>
                <a:pathLst>
                  <a:path extrusionOk="0" h="4140962" w="1742485">
                    <a:moveTo>
                      <a:pt x="0" y="4140962"/>
                    </a:moveTo>
                    <a:lnTo>
                      <a:pt x="0" y="139399"/>
                    </a:lnTo>
                    <a:cubicBezTo>
                      <a:pt x="0" y="102428"/>
                      <a:pt x="14687" y="66971"/>
                      <a:pt x="40829" y="40829"/>
                    </a:cubicBezTo>
                    <a:cubicBezTo>
                      <a:pt x="66972" y="14687"/>
                      <a:pt x="102428" y="0"/>
                      <a:pt x="139399" y="0"/>
                    </a:cubicBezTo>
                    <a:lnTo>
                      <a:pt x="1603086" y="0"/>
                    </a:lnTo>
                    <a:cubicBezTo>
                      <a:pt x="1640057" y="0"/>
                      <a:pt x="1675514" y="14687"/>
                      <a:pt x="1701656" y="40829"/>
                    </a:cubicBezTo>
                    <a:cubicBezTo>
                      <a:pt x="1727798" y="66971"/>
                      <a:pt x="1742485" y="102428"/>
                      <a:pt x="1742485" y="139399"/>
                    </a:cubicBezTo>
                    <a:lnTo>
                      <a:pt x="1742485" y="4140962"/>
                    </a:lnTo>
                    <a:close/>
                  </a:path>
                </a:pathLst>
              </a:custGeom>
              <a:solidFill>
                <a:srgbClr val="004AAD"/>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46" name="Google Shape;346;p32"/>
              <p:cNvSpPr/>
              <p:nvPr/>
            </p:nvSpPr>
            <p:spPr>
              <a:xfrm>
                <a:off x="3968993" y="4128262"/>
                <a:ext cx="1742485" cy="6208268"/>
              </a:xfrm>
              <a:custGeom>
                <a:rect b="b" l="l" r="r" t="t"/>
                <a:pathLst>
                  <a:path extrusionOk="0" h="6208268" w="1742485">
                    <a:moveTo>
                      <a:pt x="0" y="6208268"/>
                    </a:moveTo>
                    <a:lnTo>
                      <a:pt x="0" y="139399"/>
                    </a:lnTo>
                    <a:cubicBezTo>
                      <a:pt x="0" y="102428"/>
                      <a:pt x="14686" y="66971"/>
                      <a:pt x="40829" y="40829"/>
                    </a:cubicBezTo>
                    <a:cubicBezTo>
                      <a:pt x="66971" y="14687"/>
                      <a:pt x="102427" y="0"/>
                      <a:pt x="139398" y="0"/>
                    </a:cubicBezTo>
                    <a:lnTo>
                      <a:pt x="1603085" y="0"/>
                    </a:lnTo>
                    <a:cubicBezTo>
                      <a:pt x="1640056" y="0"/>
                      <a:pt x="1675513" y="14687"/>
                      <a:pt x="1701655" y="40829"/>
                    </a:cubicBezTo>
                    <a:cubicBezTo>
                      <a:pt x="1727798" y="66971"/>
                      <a:pt x="1742484" y="102428"/>
                      <a:pt x="1742484" y="139399"/>
                    </a:cubicBezTo>
                    <a:lnTo>
                      <a:pt x="1742484" y="6208268"/>
                    </a:lnTo>
                    <a:close/>
                  </a:path>
                </a:pathLst>
              </a:custGeom>
              <a:solidFill>
                <a:srgbClr val="004AAD"/>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47" name="Google Shape;347;p32"/>
              <p:cNvSpPr/>
              <p:nvPr/>
            </p:nvSpPr>
            <p:spPr>
              <a:xfrm>
                <a:off x="5953489" y="2060956"/>
                <a:ext cx="1742485" cy="8275574"/>
              </a:xfrm>
              <a:custGeom>
                <a:rect b="b" l="l" r="r" t="t"/>
                <a:pathLst>
                  <a:path extrusionOk="0" h="8275574" w="1742485">
                    <a:moveTo>
                      <a:pt x="0" y="8275574"/>
                    </a:moveTo>
                    <a:lnTo>
                      <a:pt x="0" y="139399"/>
                    </a:lnTo>
                    <a:cubicBezTo>
                      <a:pt x="0" y="102428"/>
                      <a:pt x="14687" y="66971"/>
                      <a:pt x="40829" y="40829"/>
                    </a:cubicBezTo>
                    <a:cubicBezTo>
                      <a:pt x="66971" y="14686"/>
                      <a:pt x="102428" y="0"/>
                      <a:pt x="139399" y="0"/>
                    </a:cubicBezTo>
                    <a:lnTo>
                      <a:pt x="1603086" y="0"/>
                    </a:lnTo>
                    <a:cubicBezTo>
                      <a:pt x="1680074" y="0"/>
                      <a:pt x="1742485" y="62411"/>
                      <a:pt x="1742485" y="139399"/>
                    </a:cubicBezTo>
                    <a:lnTo>
                      <a:pt x="1742485" y="8275574"/>
                    </a:lnTo>
                    <a:close/>
                  </a:path>
                </a:pathLst>
              </a:custGeom>
              <a:solidFill>
                <a:srgbClr val="004AAD"/>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48" name="Google Shape;348;p32"/>
              <p:cNvSpPr/>
              <p:nvPr/>
            </p:nvSpPr>
            <p:spPr>
              <a:xfrm>
                <a:off x="7937985" y="-6350"/>
                <a:ext cx="1742484" cy="10342880"/>
              </a:xfrm>
              <a:custGeom>
                <a:rect b="b" l="l" r="r" t="t"/>
                <a:pathLst>
                  <a:path extrusionOk="0" h="10342880" w="1742484">
                    <a:moveTo>
                      <a:pt x="0" y="10342880"/>
                    </a:moveTo>
                    <a:lnTo>
                      <a:pt x="0" y="139399"/>
                    </a:lnTo>
                    <a:cubicBezTo>
                      <a:pt x="0" y="102428"/>
                      <a:pt x="14687" y="66971"/>
                      <a:pt x="40830" y="40829"/>
                    </a:cubicBezTo>
                    <a:cubicBezTo>
                      <a:pt x="66972" y="14686"/>
                      <a:pt x="102429" y="0"/>
                      <a:pt x="139399" y="0"/>
                    </a:cubicBezTo>
                    <a:lnTo>
                      <a:pt x="1603086" y="0"/>
                    </a:lnTo>
                    <a:cubicBezTo>
                      <a:pt x="1680074" y="0"/>
                      <a:pt x="1742485" y="62411"/>
                      <a:pt x="1742485" y="139399"/>
                    </a:cubicBezTo>
                    <a:lnTo>
                      <a:pt x="1742485" y="10342880"/>
                    </a:lnTo>
                    <a:close/>
                  </a:path>
                </a:pathLst>
              </a:custGeom>
              <a:solidFill>
                <a:srgbClr val="004AAD"/>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sp>
        <p:nvSpPr>
          <p:cNvPr id="349" name="Google Shape;349;p32"/>
          <p:cNvSpPr/>
          <p:nvPr/>
        </p:nvSpPr>
        <p:spPr>
          <a:xfrm>
            <a:off x="1147717" y="4629150"/>
            <a:ext cx="528638" cy="279850"/>
          </a:xfrm>
          <a:custGeom>
            <a:rect b="b" l="l" r="r" t="t"/>
            <a:pathLst>
              <a:path extrusionOk="0" h="231404" w="437123">
                <a:moveTo>
                  <a:pt x="0" y="0"/>
                </a:moveTo>
                <a:lnTo>
                  <a:pt x="437123" y="0"/>
                </a:lnTo>
                <a:lnTo>
                  <a:pt x="437123" y="231404"/>
                </a:lnTo>
                <a:lnTo>
                  <a:pt x="0" y="231404"/>
                </a:lnTo>
                <a:close/>
              </a:path>
            </a:pathLst>
          </a:custGeom>
          <a:solidFill>
            <a:srgbClr val="004AAD"/>
          </a:solidFill>
          <a:ln>
            <a:noFill/>
          </a:ln>
        </p:spPr>
      </p:sp>
      <p:sp>
        <p:nvSpPr>
          <p:cNvPr id="350" name="Google Shape;350;p32"/>
          <p:cNvSpPr/>
          <p:nvPr/>
        </p:nvSpPr>
        <p:spPr>
          <a:xfrm>
            <a:off x="3652942" y="225028"/>
            <a:ext cx="289322" cy="289322"/>
          </a:xfrm>
          <a:custGeom>
            <a:rect b="b" l="l" r="r" t="t"/>
            <a:pathLst>
              <a:path extrusionOk="0" h="1913890" w="1913890">
                <a:moveTo>
                  <a:pt x="0" y="0"/>
                </a:moveTo>
                <a:lnTo>
                  <a:pt x="1913890" y="0"/>
                </a:lnTo>
                <a:lnTo>
                  <a:pt x="1913890" y="1913890"/>
                </a:lnTo>
                <a:lnTo>
                  <a:pt x="0" y="1913890"/>
                </a:lnTo>
                <a:close/>
              </a:path>
            </a:pathLst>
          </a:custGeom>
          <a:solidFill>
            <a:srgbClr val="004AAD"/>
          </a:solidFill>
          <a:ln>
            <a:noFill/>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4" name="Shape 354"/>
        <p:cNvGrpSpPr/>
        <p:nvPr/>
      </p:nvGrpSpPr>
      <p:grpSpPr>
        <a:xfrm>
          <a:off x="0" y="0"/>
          <a:ext cx="0" cy="0"/>
          <a:chOff x="0" y="0"/>
          <a:chExt cx="0" cy="0"/>
        </a:xfrm>
      </p:grpSpPr>
      <p:sp>
        <p:nvSpPr>
          <p:cNvPr id="355" name="Google Shape;355;p33"/>
          <p:cNvSpPr/>
          <p:nvPr/>
        </p:nvSpPr>
        <p:spPr>
          <a:xfrm>
            <a:off x="5201736" y="519086"/>
            <a:ext cx="3138591" cy="2057399"/>
          </a:xfrm>
          <a:custGeom>
            <a:rect b="b" l="l" r="r" t="t"/>
            <a:pathLst>
              <a:path extrusionOk="0" h="3571918" w="5449010">
                <a:moveTo>
                  <a:pt x="0" y="0"/>
                </a:moveTo>
                <a:lnTo>
                  <a:pt x="5449010" y="0"/>
                </a:lnTo>
                <a:lnTo>
                  <a:pt x="5449010" y="3571918"/>
                </a:lnTo>
                <a:lnTo>
                  <a:pt x="0" y="3571918"/>
                </a:lnTo>
                <a:close/>
              </a:path>
            </a:pathLst>
          </a:custGeom>
          <a:solidFill>
            <a:srgbClr val="000000"/>
          </a:solidFill>
          <a:ln>
            <a:noFill/>
          </a:ln>
        </p:spPr>
      </p:sp>
      <p:grpSp>
        <p:nvGrpSpPr>
          <p:cNvPr id="356" name="Google Shape;356;p33"/>
          <p:cNvGrpSpPr/>
          <p:nvPr/>
        </p:nvGrpSpPr>
        <p:grpSpPr>
          <a:xfrm>
            <a:off x="5489049" y="907627"/>
            <a:ext cx="2596585" cy="1255314"/>
            <a:chOff x="0" y="-66675"/>
            <a:chExt cx="6924227" cy="3347504"/>
          </a:xfrm>
        </p:grpSpPr>
        <p:sp>
          <p:nvSpPr>
            <p:cNvPr id="357" name="Google Shape;357;p33"/>
            <p:cNvSpPr txBox="1"/>
            <p:nvPr/>
          </p:nvSpPr>
          <p:spPr>
            <a:xfrm>
              <a:off x="0" y="1527477"/>
              <a:ext cx="6924227" cy="757983"/>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 sz="1800" u="none" cap="none" strike="noStrike">
                  <a:solidFill>
                    <a:srgbClr val="FFFFFF"/>
                  </a:solidFill>
                  <a:latin typeface="Archivo Black"/>
                  <a:ea typeface="Archivo Black"/>
                  <a:cs typeface="Archivo Black"/>
                  <a:sym typeface="Archivo Black"/>
                </a:rPr>
                <a:t>LIFETIME VALUE</a:t>
              </a:r>
              <a:endParaRPr sz="700"/>
            </a:p>
          </p:txBody>
        </p:sp>
        <p:sp>
          <p:nvSpPr>
            <p:cNvPr id="358" name="Google Shape;358;p33"/>
            <p:cNvSpPr txBox="1"/>
            <p:nvPr/>
          </p:nvSpPr>
          <p:spPr>
            <a:xfrm>
              <a:off x="0" y="-66675"/>
              <a:ext cx="6924227" cy="1363819"/>
            </a:xfrm>
            <a:prstGeom prst="rect">
              <a:avLst/>
            </a:prstGeom>
            <a:noFill/>
            <a:ln>
              <a:noFill/>
            </a:ln>
          </p:spPr>
          <p:txBody>
            <a:bodyPr anchorCtr="0" anchor="t" bIns="0" lIns="0" spcFirstLastPara="1" rIns="0" wrap="square" tIns="0">
              <a:spAutoFit/>
            </a:bodyPr>
            <a:lstStyle/>
            <a:p>
              <a:pPr indent="0" lvl="0" marL="0" marR="0" rtl="0" algn="l">
                <a:lnSpc>
                  <a:spcPct val="130004"/>
                </a:lnSpc>
                <a:spcBef>
                  <a:spcPts val="0"/>
                </a:spcBef>
                <a:spcAft>
                  <a:spcPts val="0"/>
                </a:spcAft>
                <a:buNone/>
              </a:pPr>
              <a:r>
                <a:rPr b="0" i="0" lang="en" sz="3200" u="none" cap="none" strike="noStrike">
                  <a:solidFill>
                    <a:srgbClr val="FFFFFF"/>
                  </a:solidFill>
                  <a:latin typeface="Archivo Black"/>
                  <a:ea typeface="Archivo Black"/>
                  <a:cs typeface="Archivo Black"/>
                  <a:sym typeface="Archivo Black"/>
                </a:rPr>
                <a:t>$30</a:t>
              </a:r>
              <a:endParaRPr sz="700"/>
            </a:p>
          </p:txBody>
        </p:sp>
        <p:sp>
          <p:nvSpPr>
            <p:cNvPr id="359" name="Google Shape;359;p33"/>
            <p:cNvSpPr txBox="1"/>
            <p:nvPr/>
          </p:nvSpPr>
          <p:spPr>
            <a:xfrm>
              <a:off x="0" y="2583308"/>
              <a:ext cx="6924227" cy="69752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1600" u="none" cap="none" strike="noStrike">
                  <a:solidFill>
                    <a:srgbClr val="FFFFFF"/>
                  </a:solidFill>
                  <a:latin typeface="Space Mono"/>
                  <a:ea typeface="Space Mono"/>
                  <a:cs typeface="Space Mono"/>
                  <a:sym typeface="Space Mono"/>
                </a:rPr>
                <a:t>vs. $11 last month</a:t>
              </a:r>
              <a:endParaRPr sz="700"/>
            </a:p>
          </p:txBody>
        </p:sp>
      </p:grpSp>
      <p:sp>
        <p:nvSpPr>
          <p:cNvPr id="360" name="Google Shape;360;p33"/>
          <p:cNvSpPr/>
          <p:nvPr/>
        </p:nvSpPr>
        <p:spPr>
          <a:xfrm>
            <a:off x="5491058" y="2576486"/>
            <a:ext cx="3138591" cy="2057399"/>
          </a:xfrm>
          <a:custGeom>
            <a:rect b="b" l="l" r="r" t="t"/>
            <a:pathLst>
              <a:path extrusionOk="0" h="3571918" w="5449010">
                <a:moveTo>
                  <a:pt x="0" y="0"/>
                </a:moveTo>
                <a:lnTo>
                  <a:pt x="5449010" y="0"/>
                </a:lnTo>
                <a:lnTo>
                  <a:pt x="5449010" y="3571918"/>
                </a:lnTo>
                <a:lnTo>
                  <a:pt x="0" y="3571918"/>
                </a:lnTo>
                <a:close/>
              </a:path>
            </a:pathLst>
          </a:custGeom>
          <a:solidFill>
            <a:srgbClr val="FFD034"/>
          </a:solidFill>
          <a:ln>
            <a:noFill/>
          </a:ln>
        </p:spPr>
      </p:sp>
      <p:grpSp>
        <p:nvGrpSpPr>
          <p:cNvPr id="361" name="Google Shape;361;p33"/>
          <p:cNvGrpSpPr/>
          <p:nvPr/>
        </p:nvGrpSpPr>
        <p:grpSpPr>
          <a:xfrm>
            <a:off x="5776349" y="2969672"/>
            <a:ext cx="2853337" cy="1246024"/>
            <a:chOff x="-36" y="-66675"/>
            <a:chExt cx="7608900" cy="3322730"/>
          </a:xfrm>
        </p:grpSpPr>
        <p:sp>
          <p:nvSpPr>
            <p:cNvPr id="362" name="Google Shape;362;p33"/>
            <p:cNvSpPr txBox="1"/>
            <p:nvPr/>
          </p:nvSpPr>
          <p:spPr>
            <a:xfrm>
              <a:off x="-36" y="1517932"/>
              <a:ext cx="7608900" cy="738900"/>
            </a:xfrm>
            <a:prstGeom prst="rect">
              <a:avLst/>
            </a:prstGeom>
            <a:noFill/>
            <a:ln>
              <a:noFill/>
            </a:ln>
          </p:spPr>
          <p:txBody>
            <a:bodyPr anchorCtr="0" anchor="t" bIns="0" lIns="0" spcFirstLastPara="1" rIns="0" wrap="square" tIns="0">
              <a:spAutoFit/>
            </a:bodyPr>
            <a:lstStyle/>
            <a:p>
              <a:pPr indent="0" lvl="0" marL="0" marR="0" rtl="0" algn="l">
                <a:lnSpc>
                  <a:spcPct val="130014"/>
                </a:lnSpc>
                <a:spcBef>
                  <a:spcPts val="0"/>
                </a:spcBef>
                <a:spcAft>
                  <a:spcPts val="0"/>
                </a:spcAft>
                <a:buNone/>
              </a:pPr>
              <a:r>
                <a:rPr b="0" i="0" lang="en" sz="1800" u="none" cap="none" strike="noStrike">
                  <a:solidFill>
                    <a:srgbClr val="000000"/>
                  </a:solidFill>
                  <a:latin typeface="Archivo Black"/>
                  <a:ea typeface="Archivo Black"/>
                  <a:cs typeface="Archivo Black"/>
                  <a:sym typeface="Archivo Black"/>
                </a:rPr>
                <a:t>CONVERSION RATES</a:t>
              </a:r>
              <a:endParaRPr sz="700"/>
            </a:p>
          </p:txBody>
        </p:sp>
        <p:sp>
          <p:nvSpPr>
            <p:cNvPr id="363" name="Google Shape;363;p33"/>
            <p:cNvSpPr txBox="1"/>
            <p:nvPr/>
          </p:nvSpPr>
          <p:spPr>
            <a:xfrm>
              <a:off x="0" y="-66675"/>
              <a:ext cx="6924227" cy="1363819"/>
            </a:xfrm>
            <a:prstGeom prst="rect">
              <a:avLst/>
            </a:prstGeom>
            <a:noFill/>
            <a:ln>
              <a:noFill/>
            </a:ln>
          </p:spPr>
          <p:txBody>
            <a:bodyPr anchorCtr="0" anchor="t" bIns="0" lIns="0" spcFirstLastPara="1" rIns="0" wrap="square" tIns="0">
              <a:spAutoFit/>
            </a:bodyPr>
            <a:lstStyle/>
            <a:p>
              <a:pPr indent="0" lvl="0" marL="0" marR="0" rtl="0" algn="l">
                <a:lnSpc>
                  <a:spcPct val="130004"/>
                </a:lnSpc>
                <a:spcBef>
                  <a:spcPts val="0"/>
                </a:spcBef>
                <a:spcAft>
                  <a:spcPts val="0"/>
                </a:spcAft>
                <a:buNone/>
              </a:pPr>
              <a:r>
                <a:rPr b="0" i="0" lang="en" sz="3200" u="none" cap="none" strike="noStrike">
                  <a:solidFill>
                    <a:srgbClr val="000000"/>
                  </a:solidFill>
                  <a:latin typeface="Archivo Black"/>
                  <a:ea typeface="Archivo Black"/>
                  <a:cs typeface="Archivo Black"/>
                  <a:sym typeface="Archivo Black"/>
                </a:rPr>
                <a:t>80%</a:t>
              </a:r>
              <a:endParaRPr sz="700"/>
            </a:p>
          </p:txBody>
        </p:sp>
        <p:sp>
          <p:nvSpPr>
            <p:cNvPr id="364" name="Google Shape;364;p33"/>
            <p:cNvSpPr txBox="1"/>
            <p:nvPr/>
          </p:nvSpPr>
          <p:spPr>
            <a:xfrm>
              <a:off x="0" y="2558534"/>
              <a:ext cx="6924227" cy="69752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1600" u="none" cap="none" strike="noStrike">
                  <a:solidFill>
                    <a:srgbClr val="000000"/>
                  </a:solidFill>
                  <a:latin typeface="Space Mono"/>
                  <a:ea typeface="Space Mono"/>
                  <a:cs typeface="Space Mono"/>
                  <a:sym typeface="Space Mono"/>
                </a:rPr>
                <a:t>vs. 72% last month</a:t>
              </a:r>
              <a:endParaRPr sz="700"/>
            </a:p>
          </p:txBody>
        </p:sp>
      </p:grpSp>
      <p:sp>
        <p:nvSpPr>
          <p:cNvPr id="365" name="Google Shape;365;p33"/>
          <p:cNvSpPr/>
          <p:nvPr/>
        </p:nvSpPr>
        <p:spPr>
          <a:xfrm>
            <a:off x="8101013" y="4633886"/>
            <a:ext cx="528638" cy="279850"/>
          </a:xfrm>
          <a:custGeom>
            <a:rect b="b" l="l" r="r" t="t"/>
            <a:pathLst>
              <a:path extrusionOk="0" h="231404" w="437123">
                <a:moveTo>
                  <a:pt x="0" y="0"/>
                </a:moveTo>
                <a:lnTo>
                  <a:pt x="437123" y="0"/>
                </a:lnTo>
                <a:lnTo>
                  <a:pt x="437123" y="231404"/>
                </a:lnTo>
                <a:lnTo>
                  <a:pt x="0" y="231404"/>
                </a:lnTo>
                <a:close/>
              </a:path>
            </a:pathLst>
          </a:custGeom>
          <a:solidFill>
            <a:srgbClr val="008037"/>
          </a:solidFill>
          <a:ln>
            <a:noFill/>
          </a:ln>
        </p:spPr>
      </p:sp>
      <p:sp>
        <p:nvSpPr>
          <p:cNvPr id="366" name="Google Shape;366;p33"/>
          <p:cNvSpPr/>
          <p:nvPr/>
        </p:nvSpPr>
        <p:spPr>
          <a:xfrm>
            <a:off x="4912414" y="519086"/>
            <a:ext cx="289322" cy="289322"/>
          </a:xfrm>
          <a:custGeom>
            <a:rect b="b" l="l" r="r" t="t"/>
            <a:pathLst>
              <a:path extrusionOk="0" h="1913890" w="1913890">
                <a:moveTo>
                  <a:pt x="0" y="0"/>
                </a:moveTo>
                <a:lnTo>
                  <a:pt x="1913890" y="0"/>
                </a:lnTo>
                <a:lnTo>
                  <a:pt x="1913890" y="1913890"/>
                </a:lnTo>
                <a:lnTo>
                  <a:pt x="0" y="1913890"/>
                </a:lnTo>
                <a:close/>
              </a:path>
            </a:pathLst>
          </a:custGeom>
          <a:solidFill>
            <a:srgbClr val="008037"/>
          </a:solidFill>
          <a:ln>
            <a:noFill/>
          </a:ln>
        </p:spPr>
      </p:sp>
      <p:grpSp>
        <p:nvGrpSpPr>
          <p:cNvPr id="367" name="Google Shape;367;p33"/>
          <p:cNvGrpSpPr/>
          <p:nvPr/>
        </p:nvGrpSpPr>
        <p:grpSpPr>
          <a:xfrm>
            <a:off x="681332" y="1533216"/>
            <a:ext cx="3605478" cy="2107972"/>
            <a:chOff x="0" y="57150"/>
            <a:chExt cx="9614608" cy="5621258"/>
          </a:xfrm>
        </p:grpSpPr>
        <p:sp>
          <p:nvSpPr>
            <p:cNvPr id="368" name="Google Shape;368;p33"/>
            <p:cNvSpPr txBox="1"/>
            <p:nvPr/>
          </p:nvSpPr>
          <p:spPr>
            <a:xfrm>
              <a:off x="0" y="57150"/>
              <a:ext cx="9598642" cy="1557258"/>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 sz="4000" u="none" cap="none" strike="noStrike">
                  <a:solidFill>
                    <a:srgbClr val="FFFFFF"/>
                  </a:solidFill>
                  <a:latin typeface="Archivo Black"/>
                  <a:ea typeface="Archivo Black"/>
                  <a:cs typeface="Archivo Black"/>
                  <a:sym typeface="Archivo Black"/>
                </a:rPr>
                <a:t>Traction</a:t>
              </a:r>
              <a:endParaRPr sz="700"/>
            </a:p>
          </p:txBody>
        </p:sp>
        <p:sp>
          <p:nvSpPr>
            <p:cNvPr id="369" name="Google Shape;369;p33"/>
            <p:cNvSpPr txBox="1"/>
            <p:nvPr/>
          </p:nvSpPr>
          <p:spPr>
            <a:xfrm>
              <a:off x="15966" y="2070636"/>
              <a:ext cx="9598642" cy="3607772"/>
            </a:xfrm>
            <a:prstGeom prst="rect">
              <a:avLst/>
            </a:prstGeom>
            <a:noFill/>
            <a:ln>
              <a:noFill/>
            </a:ln>
          </p:spPr>
          <p:txBody>
            <a:bodyPr anchorCtr="0" anchor="t" bIns="0" lIns="0" spcFirstLastPara="1" rIns="0" wrap="square" tIns="0">
              <a:spAutoFit/>
            </a:bodyPr>
            <a:lstStyle/>
            <a:p>
              <a:pPr indent="0" lvl="0" marL="0" marR="0" rtl="0" algn="l">
                <a:lnSpc>
                  <a:spcPct val="140045"/>
                </a:lnSpc>
                <a:spcBef>
                  <a:spcPts val="0"/>
                </a:spcBef>
                <a:spcAft>
                  <a:spcPts val="0"/>
                </a:spcAft>
                <a:buNone/>
              </a:pPr>
              <a:r>
                <a:rPr b="0" i="0" lang="en" sz="1300" u="none" cap="none" strike="noStrike">
                  <a:solidFill>
                    <a:srgbClr val="FFFFFF"/>
                  </a:solidFill>
                  <a:latin typeface="Space Mono"/>
                  <a:ea typeface="Space Mono"/>
                  <a:cs typeface="Space Mono"/>
                  <a:sym typeface="Space Mono"/>
                </a:rPr>
                <a:t>Other metrics you can track are monthly recurring revenue churn (for Sass companies), total user accounts, visit to sign up, and signup to payment depending on your company’s industry.</a:t>
              </a:r>
              <a:endParaRPr sz="700"/>
            </a:p>
          </p:txBody>
        </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