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50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2200" b="1" strike="noStrike" spc="-1">
                <a:solidFill>
                  <a:srgbClr val="FF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C23D7D1-6097-4CCC-BAC5-FFB64CB1961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32;p1:notes"/>
          <p:cNvSpPr/>
          <p:nvPr/>
        </p:nvSpPr>
        <p:spPr>
          <a:xfrm>
            <a:off x="4278240" y="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D5EE8283-58B5-4E8E-814C-3D054AAD987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16" name="Google Shape;33;p1:notes"/>
          <p:cNvSpPr/>
          <p:nvPr/>
        </p:nvSpPr>
        <p:spPr>
          <a:xfrm>
            <a:off x="4278240" y="0"/>
            <a:ext cx="3265200" cy="51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A268332E-7F0B-449D-8D1F-F433595878B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17" name="Google Shape;34;p1:notes"/>
          <p:cNvSpPr/>
          <p:nvPr/>
        </p:nvSpPr>
        <p:spPr>
          <a:xfrm>
            <a:off x="4278240" y="0"/>
            <a:ext cx="3266640" cy="52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DE4FEFDC-D86E-4A9D-9832-457C0B2387F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18" name="Google Shape;35;p1:notes"/>
          <p:cNvSpPr/>
          <p:nvPr/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93263931-1B53-4F85-990D-A7C2ED88797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19" name="Google Shape;36;p1:notes"/>
          <p:cNvSpPr/>
          <p:nvPr/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16000" indent="-189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Speaker note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4240" cy="47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27013" y="812800"/>
            <a:ext cx="7080250" cy="3984625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40;g2fd8e4bd645_0_60:notes"/>
          <p:cNvSpPr/>
          <p:nvPr/>
        </p:nvSpPr>
        <p:spPr>
          <a:xfrm>
            <a:off x="4278240" y="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A138C46E-322B-4AB5-BB27-C1D5A5E9E75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87" name="Google Shape;141;g2fd8e4bd645_0_60:notes"/>
          <p:cNvSpPr/>
          <p:nvPr/>
        </p:nvSpPr>
        <p:spPr>
          <a:xfrm>
            <a:off x="4278240" y="0"/>
            <a:ext cx="3265200" cy="51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63C8081A-CF5B-4248-8313-F73DC3AE330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88" name="Google Shape;142;g2fd8e4bd645_0_60:notes"/>
          <p:cNvSpPr/>
          <p:nvPr/>
        </p:nvSpPr>
        <p:spPr>
          <a:xfrm>
            <a:off x="4278240" y="0"/>
            <a:ext cx="326664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1EC06BC8-B31B-4CCB-A6E0-9E108FACDB5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89" name="Google Shape;143;g2fd8e4bd645_0_60:notes"/>
          <p:cNvSpPr/>
          <p:nvPr/>
        </p:nvSpPr>
        <p:spPr>
          <a:xfrm>
            <a:off x="4278240" y="0"/>
            <a:ext cx="3274920" cy="5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BE728B4E-D91D-4A95-8A43-6EDD38D5B8B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90" name="Google Shape;144;g2fd8e4bd645_0_60:notes"/>
          <p:cNvSpPr/>
          <p:nvPr/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Google Shape;145;g2fd8e4bd645_0_60:notes"/>
          <p:cNvSpPr/>
          <p:nvPr/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16000" indent="-189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Speaker note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4240" cy="47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27013" y="812800"/>
            <a:ext cx="7080250" cy="3984625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40;g2fd8e4bd645_0_60:notes"/>
          <p:cNvSpPr/>
          <p:nvPr/>
        </p:nvSpPr>
        <p:spPr>
          <a:xfrm>
            <a:off x="4278240" y="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1AC0DD03-E59D-4DB9-93E8-CE2A55605BE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95" name="Google Shape;141;g2fd8e4bd645_0_60:notes"/>
          <p:cNvSpPr/>
          <p:nvPr/>
        </p:nvSpPr>
        <p:spPr>
          <a:xfrm>
            <a:off x="4278240" y="0"/>
            <a:ext cx="3265200" cy="51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57B1980F-DDA8-4DB9-8CE4-7EBEF07E026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96" name="Google Shape;142;g2fd8e4bd645_0_60:notes"/>
          <p:cNvSpPr/>
          <p:nvPr/>
        </p:nvSpPr>
        <p:spPr>
          <a:xfrm>
            <a:off x="4278240" y="0"/>
            <a:ext cx="326664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1A6264E2-74E8-4B51-8938-64E2F2E844F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97" name="Google Shape;143;g2fd8e4bd645_0_60:notes"/>
          <p:cNvSpPr/>
          <p:nvPr/>
        </p:nvSpPr>
        <p:spPr>
          <a:xfrm>
            <a:off x="4278240" y="0"/>
            <a:ext cx="3274920" cy="5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CC54C43F-54AC-4366-B336-7B52E1E9B3D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98" name="Google Shape;144;g2fd8e4bd645_0_60:notes"/>
          <p:cNvSpPr/>
          <p:nvPr/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Google Shape;145;g2fd8e4bd645_0_60:notes"/>
          <p:cNvSpPr/>
          <p:nvPr/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16000" indent="-189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Speaker note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4240" cy="47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27013" y="812800"/>
            <a:ext cx="7080250" cy="3984625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40;g2fd8e4bd645_0_60:notes"/>
          <p:cNvSpPr/>
          <p:nvPr/>
        </p:nvSpPr>
        <p:spPr>
          <a:xfrm>
            <a:off x="4278240" y="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0BE51BC8-EDB8-43B3-9BF4-FC690AB9317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203" name="Google Shape;141;g2fd8e4bd645_0_60:notes"/>
          <p:cNvSpPr/>
          <p:nvPr/>
        </p:nvSpPr>
        <p:spPr>
          <a:xfrm>
            <a:off x="4278240" y="0"/>
            <a:ext cx="3265200" cy="51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4F9F0350-CD6B-4CBD-B734-D4ECE6C6C12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204" name="Google Shape;142;g2fd8e4bd645_0_60:notes"/>
          <p:cNvSpPr/>
          <p:nvPr/>
        </p:nvSpPr>
        <p:spPr>
          <a:xfrm>
            <a:off x="4278240" y="0"/>
            <a:ext cx="326664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8C12571C-BB30-4959-8552-3AE7F26234D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205" name="Google Shape;143;g2fd8e4bd645_0_60:notes"/>
          <p:cNvSpPr/>
          <p:nvPr/>
        </p:nvSpPr>
        <p:spPr>
          <a:xfrm>
            <a:off x="4278240" y="0"/>
            <a:ext cx="3274920" cy="5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911069DC-D262-4633-9E30-F33910DC728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206" name="Google Shape;144;g2fd8e4bd645_0_60:notes"/>
          <p:cNvSpPr/>
          <p:nvPr/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Google Shape;145;g2fd8e4bd645_0_60:notes"/>
          <p:cNvSpPr/>
          <p:nvPr/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16000" indent="-189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Speaker note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4240" cy="47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27013" y="812800"/>
            <a:ext cx="7080250" cy="3984625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7;p8:notes"/>
          <p:cNvSpPr/>
          <p:nvPr/>
        </p:nvSpPr>
        <p:spPr>
          <a:xfrm>
            <a:off x="4278240" y="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7A70B1A0-097C-4501-8F1A-D3C78EFF43C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23" name="Google Shape;128;p8:notes"/>
          <p:cNvSpPr/>
          <p:nvPr/>
        </p:nvSpPr>
        <p:spPr>
          <a:xfrm>
            <a:off x="4278240" y="0"/>
            <a:ext cx="3265200" cy="51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8E58A7CC-99F0-4283-870C-A5F432E65E9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24" name="Google Shape;129;p8:notes"/>
          <p:cNvSpPr/>
          <p:nvPr/>
        </p:nvSpPr>
        <p:spPr>
          <a:xfrm>
            <a:off x="4278240" y="0"/>
            <a:ext cx="3266640" cy="52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7EDC1EA4-409C-4101-8BF3-EBF90FA3CD7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25" name="Google Shape;130;p8:notes"/>
          <p:cNvSpPr/>
          <p:nvPr/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A4A1BFFD-8E32-43E1-8700-7F8B68FD4CB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26" name="Google Shape;131;p8:notes"/>
          <p:cNvSpPr/>
          <p:nvPr/>
        </p:nvSpPr>
        <p:spPr>
          <a:xfrm>
            <a:off x="755640" y="5078520"/>
            <a:ext cx="6044760" cy="480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Google Shape;132;p8:notes"/>
          <p:cNvSpPr/>
          <p:nvPr/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16000" indent="-189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Speaker note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4240" cy="47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27013" y="812800"/>
            <a:ext cx="7080250" cy="3984625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40;g2fd8e4bd645_0_60:notes"/>
          <p:cNvSpPr/>
          <p:nvPr/>
        </p:nvSpPr>
        <p:spPr>
          <a:xfrm>
            <a:off x="4278240" y="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13A6FF54-6242-4926-A32E-437E713E2AB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31" name="Google Shape;141;g2fd8e4bd645_0_60:notes"/>
          <p:cNvSpPr/>
          <p:nvPr/>
        </p:nvSpPr>
        <p:spPr>
          <a:xfrm>
            <a:off x="4278240" y="0"/>
            <a:ext cx="3265200" cy="51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07DAF1DC-742E-4409-B486-FF4FD9696ED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32" name="Google Shape;142;g2fd8e4bd645_0_60:notes"/>
          <p:cNvSpPr/>
          <p:nvPr/>
        </p:nvSpPr>
        <p:spPr>
          <a:xfrm>
            <a:off x="4278240" y="0"/>
            <a:ext cx="326664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9708DD70-0F1F-4F9F-A7C2-51D3A0E80A8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33" name="Google Shape;143;g2fd8e4bd645_0_60:notes"/>
          <p:cNvSpPr/>
          <p:nvPr/>
        </p:nvSpPr>
        <p:spPr>
          <a:xfrm>
            <a:off x="4278240" y="0"/>
            <a:ext cx="3274920" cy="5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2E9235F7-2EE0-49C4-A2A6-6AD1A4A42E1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34" name="Google Shape;144;g2fd8e4bd645_0_60:notes"/>
          <p:cNvSpPr/>
          <p:nvPr/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Google Shape;145;g2fd8e4bd645_0_60:notes"/>
          <p:cNvSpPr/>
          <p:nvPr/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16000" indent="-189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Speaker note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4240" cy="47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27013" y="812800"/>
            <a:ext cx="7080250" cy="3984625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40;g2fd8e4bd645_0_60:notes"/>
          <p:cNvSpPr/>
          <p:nvPr/>
        </p:nvSpPr>
        <p:spPr>
          <a:xfrm>
            <a:off x="4278240" y="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8263940A-BE9E-445B-8FC2-817D901FAC6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39" name="Google Shape;141;g2fd8e4bd645_0_60:notes"/>
          <p:cNvSpPr/>
          <p:nvPr/>
        </p:nvSpPr>
        <p:spPr>
          <a:xfrm>
            <a:off x="4278240" y="0"/>
            <a:ext cx="3265200" cy="51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C63D7C39-22AD-41D2-85FC-95471876436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40" name="Google Shape;142;g2fd8e4bd645_0_60:notes"/>
          <p:cNvSpPr/>
          <p:nvPr/>
        </p:nvSpPr>
        <p:spPr>
          <a:xfrm>
            <a:off x="4278240" y="0"/>
            <a:ext cx="326664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28A874F3-C5F8-4B4D-AB29-E6D922FAF1F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41" name="Google Shape;143;g2fd8e4bd645_0_60:notes"/>
          <p:cNvSpPr/>
          <p:nvPr/>
        </p:nvSpPr>
        <p:spPr>
          <a:xfrm>
            <a:off x="4278240" y="0"/>
            <a:ext cx="3274920" cy="5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57EEB2EE-FBC2-4F74-AE28-9B58321CCDB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42" name="Google Shape;144;g2fd8e4bd645_0_60:notes"/>
          <p:cNvSpPr/>
          <p:nvPr/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Google Shape;145;g2fd8e4bd645_0_60:notes"/>
          <p:cNvSpPr/>
          <p:nvPr/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16000" indent="-189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Speaker note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4240" cy="47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27013" y="812800"/>
            <a:ext cx="7080250" cy="3984625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0;g2fd8e4bd645_0_60:notes"/>
          <p:cNvSpPr/>
          <p:nvPr/>
        </p:nvSpPr>
        <p:spPr>
          <a:xfrm>
            <a:off x="4278240" y="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4ED6F59B-CCF8-4674-B985-A514C428BC4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47" name="Google Shape;141;g2fd8e4bd645_0_60:notes"/>
          <p:cNvSpPr/>
          <p:nvPr/>
        </p:nvSpPr>
        <p:spPr>
          <a:xfrm>
            <a:off x="4278240" y="0"/>
            <a:ext cx="3265200" cy="51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70A11FA6-6718-4A2F-9EC3-135250D3A5B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48" name="Google Shape;142;g2fd8e4bd645_0_60:notes"/>
          <p:cNvSpPr/>
          <p:nvPr/>
        </p:nvSpPr>
        <p:spPr>
          <a:xfrm>
            <a:off x="4278240" y="0"/>
            <a:ext cx="326664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0A433849-9E37-4337-A548-92525793CC7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49" name="Google Shape;143;g2fd8e4bd645_0_60:notes"/>
          <p:cNvSpPr/>
          <p:nvPr/>
        </p:nvSpPr>
        <p:spPr>
          <a:xfrm>
            <a:off x="4278240" y="0"/>
            <a:ext cx="3274920" cy="5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2935F0F7-B1BC-47F0-9673-F6422799C34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50" name="Google Shape;144;g2fd8e4bd645_0_60:notes"/>
          <p:cNvSpPr/>
          <p:nvPr/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Google Shape;145;g2fd8e4bd645_0_60:notes"/>
          <p:cNvSpPr/>
          <p:nvPr/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16000" indent="-189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Speaker note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4240" cy="47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27013" y="812800"/>
            <a:ext cx="7080250" cy="3984625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40;g2fd8e4bd645_0_60:notes"/>
          <p:cNvSpPr/>
          <p:nvPr/>
        </p:nvSpPr>
        <p:spPr>
          <a:xfrm>
            <a:off x="4278240" y="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46AD6A81-015A-4755-94AB-5DC2278BFD4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55" name="Google Shape;141;g2fd8e4bd645_0_60:notes"/>
          <p:cNvSpPr/>
          <p:nvPr/>
        </p:nvSpPr>
        <p:spPr>
          <a:xfrm>
            <a:off x="4278240" y="0"/>
            <a:ext cx="3265200" cy="51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19B2B292-FBDB-4285-BE6B-5906EC7B717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56" name="Google Shape;142;g2fd8e4bd645_0_60:notes"/>
          <p:cNvSpPr/>
          <p:nvPr/>
        </p:nvSpPr>
        <p:spPr>
          <a:xfrm>
            <a:off x="4278240" y="0"/>
            <a:ext cx="326664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C126F6C3-2B95-42DE-9E3C-3520E1B659B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57" name="Google Shape;143;g2fd8e4bd645_0_60:notes"/>
          <p:cNvSpPr/>
          <p:nvPr/>
        </p:nvSpPr>
        <p:spPr>
          <a:xfrm>
            <a:off x="4278240" y="0"/>
            <a:ext cx="3274920" cy="5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F9CA3410-B154-4A0E-8D3F-D9FC89503D2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58" name="Google Shape;144;g2fd8e4bd645_0_60:notes"/>
          <p:cNvSpPr/>
          <p:nvPr/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Google Shape;145;g2fd8e4bd645_0_60:notes"/>
          <p:cNvSpPr/>
          <p:nvPr/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16000" indent="-189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Speaker note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4240" cy="47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27013" y="812800"/>
            <a:ext cx="7080250" cy="3984625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40;g2fd8e4bd645_0_60:notes"/>
          <p:cNvSpPr/>
          <p:nvPr/>
        </p:nvSpPr>
        <p:spPr>
          <a:xfrm>
            <a:off x="4278240" y="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2E61D606-5F82-4639-BBCD-D3FE1F9A636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63" name="Google Shape;141;g2fd8e4bd645_0_60:notes"/>
          <p:cNvSpPr/>
          <p:nvPr/>
        </p:nvSpPr>
        <p:spPr>
          <a:xfrm>
            <a:off x="4278240" y="0"/>
            <a:ext cx="3265200" cy="51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4C829F9E-D949-4A6B-99A5-69412A63C2F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64" name="Google Shape;142;g2fd8e4bd645_0_60:notes"/>
          <p:cNvSpPr/>
          <p:nvPr/>
        </p:nvSpPr>
        <p:spPr>
          <a:xfrm>
            <a:off x="4278240" y="0"/>
            <a:ext cx="326664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66CE0E01-2CB0-4AD8-8C2C-ADAEC3121E5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65" name="Google Shape;143;g2fd8e4bd645_0_60:notes"/>
          <p:cNvSpPr/>
          <p:nvPr/>
        </p:nvSpPr>
        <p:spPr>
          <a:xfrm>
            <a:off x="4278240" y="0"/>
            <a:ext cx="3274920" cy="5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52EC427C-CED4-4086-AF75-E65DE6C3A34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66" name="Google Shape;144;g2fd8e4bd645_0_60:notes"/>
          <p:cNvSpPr/>
          <p:nvPr/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Google Shape;145;g2fd8e4bd645_0_60:notes"/>
          <p:cNvSpPr/>
          <p:nvPr/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16000" indent="-189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Speaker note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4240" cy="47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27013" y="812800"/>
            <a:ext cx="7080250" cy="3984625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40;g2fd8e4bd645_0_60:notes"/>
          <p:cNvSpPr/>
          <p:nvPr/>
        </p:nvSpPr>
        <p:spPr>
          <a:xfrm>
            <a:off x="4278240" y="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64B2BE07-648B-4C5F-8778-60DD5D3178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8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71" name="Google Shape;141;g2fd8e4bd645_0_60:notes"/>
          <p:cNvSpPr/>
          <p:nvPr/>
        </p:nvSpPr>
        <p:spPr>
          <a:xfrm>
            <a:off x="4278240" y="0"/>
            <a:ext cx="3265200" cy="51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A42B9F36-3D89-43B4-98A8-8EDA84685EA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8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72" name="Google Shape;142;g2fd8e4bd645_0_60:notes"/>
          <p:cNvSpPr/>
          <p:nvPr/>
        </p:nvSpPr>
        <p:spPr>
          <a:xfrm>
            <a:off x="4278240" y="0"/>
            <a:ext cx="326664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24AA66D5-765A-42BF-92C1-E83DD9984F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8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73" name="Google Shape;143;g2fd8e4bd645_0_60:notes"/>
          <p:cNvSpPr/>
          <p:nvPr/>
        </p:nvSpPr>
        <p:spPr>
          <a:xfrm>
            <a:off x="4278240" y="0"/>
            <a:ext cx="3274920" cy="5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1EB7CCA5-0815-43DD-AAB1-D919B6C93BC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8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74" name="Google Shape;144;g2fd8e4bd645_0_60:notes"/>
          <p:cNvSpPr/>
          <p:nvPr/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Google Shape;145;g2fd8e4bd645_0_60:notes"/>
          <p:cNvSpPr/>
          <p:nvPr/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16000" indent="-189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Speaker note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4240" cy="47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27013" y="812800"/>
            <a:ext cx="7080250" cy="3984625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40;g2fd8e4bd645_0_60:notes"/>
          <p:cNvSpPr/>
          <p:nvPr/>
        </p:nvSpPr>
        <p:spPr>
          <a:xfrm>
            <a:off x="4278240" y="0"/>
            <a:ext cx="3258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3EC10098-F456-432B-A672-5719EF6470C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9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79" name="Google Shape;141;g2fd8e4bd645_0_60:notes"/>
          <p:cNvSpPr/>
          <p:nvPr/>
        </p:nvSpPr>
        <p:spPr>
          <a:xfrm>
            <a:off x="4278240" y="0"/>
            <a:ext cx="3265200" cy="51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743BC3FA-AED6-4729-A4CD-89A668D8AFE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9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80" name="Google Shape;142;g2fd8e4bd645_0_60:notes"/>
          <p:cNvSpPr/>
          <p:nvPr/>
        </p:nvSpPr>
        <p:spPr>
          <a:xfrm>
            <a:off x="4278240" y="0"/>
            <a:ext cx="326664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C45CD155-182D-4C7F-9885-52EB53DBD13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9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81" name="Google Shape;143;g2fd8e4bd645_0_60:notes"/>
          <p:cNvSpPr/>
          <p:nvPr/>
        </p:nvSpPr>
        <p:spPr>
          <a:xfrm>
            <a:off x="4278240" y="0"/>
            <a:ext cx="3274920" cy="5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2000"/>
              </a:lnSpc>
              <a:buNone/>
              <a:tabLst>
                <a:tab pos="0" algn="l"/>
              </a:tabLst>
            </a:pPr>
            <a:fld id="{34B1F736-3675-4AF7-ACB7-BA6473BAE82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9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82" name="Google Shape;144;g2fd8e4bd645_0_60:notes"/>
          <p:cNvSpPr/>
          <p:nvPr/>
        </p:nvSpPr>
        <p:spPr>
          <a:xfrm>
            <a:off x="755640" y="5078520"/>
            <a:ext cx="6045120" cy="480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Google Shape;145;g2fd8e4bd645_0_60:notes"/>
          <p:cNvSpPr/>
          <p:nvPr/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16000" indent="-189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Speaker note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24240" cy="47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27013" y="812800"/>
            <a:ext cx="7080250" cy="3984625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810852-7B2D-422C-9CE3-A9502B39800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2200" b="1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809C5E-6562-46D0-809B-58477D9E419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2200" b="1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479C99-376A-48B6-AD9E-8F1C4F16741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2200" b="1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1552B0-EFE2-41A7-8692-104B61C24BE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2200" b="1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80CF7E-5932-4A46-8EE6-550F0D9E4A5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2200" b="1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CA8715-18B9-4F01-92CF-4F443263C17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2200" b="1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188402-902C-4372-B899-B241E52D43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2200" b="1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9F092E-0EB2-49B8-8E5F-9FB74363182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D57877-F7EB-4DAF-AC65-1B7CA4199D3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2200" b="1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98DA4FD-3986-4F2B-BDAA-A8D4E5D7D4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2200" b="1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7DF29F-377E-4AA6-8FFE-46A029EB8ED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2200" b="1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43266AB-B75B-4D55-A178-278B21B7178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0" y="0"/>
            <a:ext cx="2999520" cy="299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0" y="0"/>
            <a:ext cx="2999520" cy="299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0" y="0"/>
            <a:ext cx="2999520" cy="299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500" b="0" strike="noStrike" spc="-1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46E9C96-2441-450E-AE31-7572127F242B}" type="slidenum">
              <a:rPr lang="en-US" sz="1500" b="0" strike="noStrike" spc="-1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 lang="en-IN" sz="15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2200" b="1" strike="noStrike" spc="-1">
                <a:solidFill>
                  <a:srgbClr val="FF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0;p1"/>
          <p:cNvSpPr/>
          <p:nvPr/>
        </p:nvSpPr>
        <p:spPr>
          <a:xfrm>
            <a:off x="6335640" y="114480"/>
            <a:ext cx="27428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999999"/>
                </a:solidFill>
                <a:latin typeface="Comfortaa"/>
                <a:ea typeface="Comfortaa"/>
              </a:rPr>
              <a:t>Scaling Expectations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48" name="Google Shape;41;p1"/>
          <p:cNvPicPr/>
          <p:nvPr/>
        </p:nvPicPr>
        <p:blipFill>
          <a:blip r:embed="rId3"/>
          <a:stretch/>
        </p:blipFill>
        <p:spPr>
          <a:xfrm>
            <a:off x="0" y="114480"/>
            <a:ext cx="1794960" cy="53784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42;p1"/>
          <p:cNvSpPr/>
          <p:nvPr/>
        </p:nvSpPr>
        <p:spPr>
          <a:xfrm>
            <a:off x="2367000" y="1617840"/>
            <a:ext cx="183960" cy="32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13014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5400" b="1" u="sng" strike="noStrike" spc="-1">
                <a:solidFill>
                  <a:srgbClr val="FF0000"/>
                </a:solidFill>
                <a:uFillTx/>
                <a:latin typeface="Arial"/>
              </a:rPr>
              <a:t>HIPAA Compliance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932480"/>
            <a:ext cx="8229240" cy="202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200" b="0" i="0" dirty="0">
                <a:solidFill>
                  <a:srgbClr val="09090B"/>
                </a:solidFill>
                <a:effectLst/>
              </a:rPr>
              <a:t>Practical Issues and Solutions for Developers</a:t>
            </a:r>
            <a:endParaRPr lang="en-IN" sz="3200" b="0" strike="noStrike" spc="-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149;g2fd8e4bd645_0_60"/>
          <p:cNvPicPr/>
          <p:nvPr/>
        </p:nvPicPr>
        <p:blipFill>
          <a:blip r:embed="rId3"/>
          <a:stretch/>
        </p:blipFill>
        <p:spPr>
          <a:xfrm>
            <a:off x="0" y="114480"/>
            <a:ext cx="1794960" cy="537840"/>
          </a:xfrm>
          <a:prstGeom prst="rect">
            <a:avLst/>
          </a:prstGeom>
          <a:ln w="0">
            <a:noFill/>
          </a:ln>
        </p:spPr>
      </p:pic>
      <p:sp>
        <p:nvSpPr>
          <p:cNvPr id="89" name="Google Shape;150;g2fd8e4bd645_0_60"/>
          <p:cNvSpPr/>
          <p:nvPr/>
        </p:nvSpPr>
        <p:spPr>
          <a:xfrm>
            <a:off x="243000" y="1620000"/>
            <a:ext cx="8900640" cy="303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285750" indent="-28575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408240" algn="l"/>
              </a:tabLst>
            </a:pPr>
            <a:r>
              <a:rPr lang="en-IN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PROBLEM: </a:t>
            </a: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Mobile devices used to access PHI can be lost, stolen, or compromised.</a:t>
            </a:r>
            <a:endParaRPr lang="en-IN" sz="1400" b="0" strike="noStrike" spc="-1" dirty="0"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i="0" dirty="0">
                <a:solidFill>
                  <a:srgbClr val="09090B"/>
                </a:solidFill>
                <a:effectLst/>
                <a:latin typeface="+mj-lt"/>
              </a:rPr>
              <a:t>Solution: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Enforce mobile device management (MDM) policies to ensure the security of PHI accessed or stored on mobile devices.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Implement device encryption, remote wipe capabilities, and secure application usage to protect PHI in the event of a lost or stolen device.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Establish a Bring Your Own Device (BYOD) policy, if applicable, to clearly define the security requirements and expectations for personal devices used to access PHI.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Provide training to users on the proper handling and security practices for mobile devices that access PHI.</a:t>
            </a:r>
          </a:p>
        </p:txBody>
      </p:sp>
      <p:sp>
        <p:nvSpPr>
          <p:cNvPr id="90" name="Google Shape;151;g2fd8e4bd645_0_60"/>
          <p:cNvSpPr/>
          <p:nvPr/>
        </p:nvSpPr>
        <p:spPr>
          <a:xfrm>
            <a:off x="6335640" y="114480"/>
            <a:ext cx="27428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999999"/>
                </a:solidFill>
                <a:latin typeface="Comfortaa"/>
                <a:ea typeface="Comfortaa"/>
              </a:rPr>
              <a:t>Scaling Expectations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5400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600" b="0" i="0" dirty="0">
                <a:solidFill>
                  <a:srgbClr val="FF0000"/>
                </a:solidFill>
                <a:effectLst/>
              </a:rPr>
              <a:t>Mobile Device Security Issue</a:t>
            </a:r>
            <a:endParaRPr lang="en-IN" sz="3600" b="1" strike="noStrike" spc="-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149;g2fd8e4bd645_0_60"/>
          <p:cNvPicPr/>
          <p:nvPr/>
        </p:nvPicPr>
        <p:blipFill>
          <a:blip r:embed="rId3"/>
          <a:stretch/>
        </p:blipFill>
        <p:spPr>
          <a:xfrm>
            <a:off x="0" y="114480"/>
            <a:ext cx="1794960" cy="537840"/>
          </a:xfrm>
          <a:prstGeom prst="rect">
            <a:avLst/>
          </a:prstGeom>
          <a:ln w="0">
            <a:noFill/>
          </a:ln>
        </p:spPr>
      </p:pic>
      <p:sp>
        <p:nvSpPr>
          <p:cNvPr id="93" name="Google Shape;150;g2fd8e4bd645_0_60"/>
          <p:cNvSpPr/>
          <p:nvPr/>
        </p:nvSpPr>
        <p:spPr>
          <a:xfrm>
            <a:off x="243000" y="1620000"/>
            <a:ext cx="8900640" cy="303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Google Shape;151;g2fd8e4bd645_0_60"/>
          <p:cNvSpPr/>
          <p:nvPr/>
        </p:nvSpPr>
        <p:spPr>
          <a:xfrm>
            <a:off x="6335640" y="114480"/>
            <a:ext cx="27428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999999"/>
                </a:solidFill>
                <a:latin typeface="Comfortaa"/>
                <a:ea typeface="Comfortaa"/>
              </a:rPr>
              <a:t>Scaling Expectations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5" name="Rectangle 1"/>
          <p:cNvSpPr/>
          <p:nvPr/>
        </p:nvSpPr>
        <p:spPr>
          <a:xfrm>
            <a:off x="179280" y="1354680"/>
            <a:ext cx="9462960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Rectangle 5"/>
          <p:cNvSpPr/>
          <p:nvPr/>
        </p:nvSpPr>
        <p:spPr>
          <a:xfrm>
            <a:off x="360" y="1333797"/>
            <a:ext cx="9143640" cy="3607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numCol="1" spcCol="0" anchor="ctr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b="1" strike="noStrike" spc="-1" dirty="0">
                <a:solidFill>
                  <a:srgbClr val="000000"/>
                </a:solidFill>
                <a:latin typeface="+mj-lt"/>
                <a:ea typeface="Arial"/>
              </a:rPr>
              <a:t>PROBLEM: </a:t>
            </a: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 Insecure APIs and integrations with external systems can expose PHI to unauthorized access.</a:t>
            </a:r>
          </a:p>
          <a:p>
            <a:pPr algn="l"/>
            <a:endParaRPr lang="en-US" sz="1400" b="0" i="0" dirty="0">
              <a:solidFill>
                <a:srgbClr val="09090B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rgbClr val="09090B"/>
                </a:solidFill>
                <a:effectLst/>
                <a:latin typeface="+mj-lt"/>
              </a:rPr>
              <a:t>Solution: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Implement secure authentication and authorization mechanisms for APIs that access or exchange PHI.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Use techniques such as OAuth, JSON Web Tokens (JWT), or API keys to control access and validate requests.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Ensure that all data transmitted through APIs is encrypted using HTTPS or other secure communication protocols.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Regularly review and update the security of APIs and integrations to address emerging vulnerabilities and threats.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Maintain a comprehensive inventory of all APIs and integrations that handle PHI to facilitate ongoing monitoring and security assessments.</a:t>
            </a: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49608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i="0" dirty="0">
                <a:solidFill>
                  <a:srgbClr val="FF0000"/>
                </a:solidFill>
                <a:effectLst/>
              </a:rPr>
              <a:t> Secure APIs and Integrations Issue</a:t>
            </a:r>
            <a:endParaRPr lang="en-IN" sz="3600" b="1" strike="noStrike" spc="-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49;g2fd8e4bd645_0_60"/>
          <p:cNvPicPr/>
          <p:nvPr/>
        </p:nvPicPr>
        <p:blipFill>
          <a:blip r:embed="rId3"/>
          <a:stretch/>
        </p:blipFill>
        <p:spPr>
          <a:xfrm>
            <a:off x="0" y="114480"/>
            <a:ext cx="1794960" cy="53784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150;g2fd8e4bd645_0_60"/>
          <p:cNvSpPr/>
          <p:nvPr/>
        </p:nvSpPr>
        <p:spPr>
          <a:xfrm>
            <a:off x="243000" y="471960"/>
            <a:ext cx="8900640" cy="418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Google Shape;151;g2fd8e4bd645_0_60"/>
          <p:cNvSpPr/>
          <p:nvPr/>
        </p:nvSpPr>
        <p:spPr>
          <a:xfrm>
            <a:off x="6335640" y="114480"/>
            <a:ext cx="27428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999999"/>
                </a:solidFill>
                <a:latin typeface="Comfortaa"/>
                <a:ea typeface="Comfortaa"/>
              </a:rPr>
              <a:t>Scaling Expectations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Rectangle 1"/>
          <p:cNvSpPr/>
          <p:nvPr/>
        </p:nvSpPr>
        <p:spPr>
          <a:xfrm>
            <a:off x="179280" y="1354680"/>
            <a:ext cx="9462960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294DEFA-31CC-8038-38D7-57C00E62400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077950"/>
            <a:ext cx="8229240" cy="31084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136;p8"/>
          <p:cNvPicPr/>
          <p:nvPr/>
        </p:nvPicPr>
        <p:blipFill>
          <a:blip r:embed="rId3"/>
          <a:stretch/>
        </p:blipFill>
        <p:spPr>
          <a:xfrm>
            <a:off x="0" y="114480"/>
            <a:ext cx="1794960" cy="537840"/>
          </a:xfrm>
          <a:prstGeom prst="rect">
            <a:avLst/>
          </a:prstGeom>
          <a:ln w="0">
            <a:noFill/>
          </a:ln>
        </p:spPr>
      </p:pic>
      <p:sp>
        <p:nvSpPr>
          <p:cNvPr id="53" name="Google Shape;137;p8"/>
          <p:cNvSpPr/>
          <p:nvPr/>
        </p:nvSpPr>
        <p:spPr>
          <a:xfrm>
            <a:off x="180000" y="1440000"/>
            <a:ext cx="8720640" cy="334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180000" indent="-18000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What is HIPAA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408240" algn="l"/>
              </a:tabLst>
            </a:pPr>
            <a:endParaRPr lang="en-IN" sz="1400" b="0" strike="noStrike" spc="-1">
              <a:latin typeface="Arial"/>
            </a:endParaRPr>
          </a:p>
          <a:p>
            <a:pPr marL="432000" lvl="1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The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Health Insurance Portability and Accountability Act (HIPAA)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is a U.S. law aimed at protecting the privacy and security of health information.</a:t>
            </a:r>
            <a:endParaRPr lang="en-IN" sz="1400" b="0" strike="noStrike" spc="-1">
              <a:latin typeface="Arial"/>
            </a:endParaRPr>
          </a:p>
          <a:p>
            <a:pPr marL="432000" lvl="1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endParaRPr lang="en-IN" sz="1400" b="0" strike="noStrike" spc="-1">
              <a:latin typeface="Arial"/>
            </a:endParaRPr>
          </a:p>
          <a:p>
            <a:pPr marL="180000" indent="-18000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pos="40824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Enacted in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1996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to ensure:</a:t>
            </a:r>
            <a:endParaRPr lang="en-IN" sz="1400" b="0" strike="noStrike" spc="-1">
              <a:latin typeface="Arial"/>
            </a:endParaRPr>
          </a:p>
          <a:p>
            <a:pPr marL="648000" lvl="2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  <a:tabLst>
                <a:tab pos="40824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Confidentiality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of healthcare data.</a:t>
            </a:r>
            <a:endParaRPr lang="en-IN" sz="1400" b="0" strike="noStrike" spc="-1">
              <a:latin typeface="Arial"/>
            </a:endParaRPr>
          </a:p>
          <a:p>
            <a:pPr marL="648000" lvl="2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  <a:tabLst>
                <a:tab pos="40824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  Integrity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of medical data.</a:t>
            </a:r>
            <a:endParaRPr lang="en-IN" sz="1400" b="0" strike="noStrike" spc="-1">
              <a:latin typeface="Arial"/>
            </a:endParaRPr>
          </a:p>
          <a:p>
            <a:pPr marL="648000" lvl="2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  <a:tabLst>
                <a:tab pos="40824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Availability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to authorized individuals.</a:t>
            </a:r>
            <a:endParaRPr lang="en-IN" sz="1400" b="0" strike="noStrike" spc="-1">
              <a:latin typeface="Arial"/>
            </a:endParaRPr>
          </a:p>
          <a:p>
            <a:pPr marL="180000" indent="-18000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pos="40824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Three key rules:</a:t>
            </a:r>
            <a:endParaRPr lang="en-IN" sz="1400" b="0" strike="noStrike" spc="-1">
              <a:latin typeface="Arial"/>
            </a:endParaRPr>
          </a:p>
          <a:p>
            <a:pPr marL="648000" lvl="2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  <a:tabLst>
                <a:tab pos="40824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 Privacy Rule: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Protects patient data.</a:t>
            </a:r>
            <a:endParaRPr lang="en-IN" sz="1400" b="0" strike="noStrike" spc="-1">
              <a:latin typeface="Arial"/>
            </a:endParaRPr>
          </a:p>
          <a:p>
            <a:pPr marL="648000" lvl="2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  <a:tabLst>
                <a:tab pos="40824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Security Rule: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Ensures the security of electronic data.</a:t>
            </a:r>
            <a:endParaRPr lang="en-IN" sz="1400" b="0" strike="noStrike" spc="-1">
              <a:latin typeface="Arial"/>
            </a:endParaRPr>
          </a:p>
          <a:p>
            <a:pPr marL="648000" lvl="2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  <a:tabLst>
                <a:tab pos="40824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 Breach Notification Rule: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reporting of PHI breaches.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4" name="Google Shape;138;p8"/>
          <p:cNvSpPr/>
          <p:nvPr/>
        </p:nvSpPr>
        <p:spPr>
          <a:xfrm>
            <a:off x="6335640" y="114480"/>
            <a:ext cx="27428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999999"/>
                </a:solidFill>
                <a:latin typeface="Comfortaa"/>
                <a:ea typeface="Comfortaa"/>
              </a:rPr>
              <a:t>Scaling Expectations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560" y="65232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600" b="1" strike="noStrike" spc="-1" dirty="0">
                <a:solidFill>
                  <a:srgbClr val="FF0000"/>
                </a:solidFill>
                <a:latin typeface="Arial"/>
              </a:rPr>
              <a:t>Introduction to HIPAA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149;g2fd8e4bd645_0_60"/>
          <p:cNvPicPr/>
          <p:nvPr/>
        </p:nvPicPr>
        <p:blipFill>
          <a:blip r:embed="rId3"/>
          <a:stretch/>
        </p:blipFill>
        <p:spPr>
          <a:xfrm>
            <a:off x="0" y="114480"/>
            <a:ext cx="1794960" cy="53784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151;g2fd8e4bd645_0_60"/>
          <p:cNvSpPr/>
          <p:nvPr/>
        </p:nvSpPr>
        <p:spPr>
          <a:xfrm>
            <a:off x="6335640" y="114480"/>
            <a:ext cx="27428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999999"/>
                </a:solidFill>
                <a:latin typeface="Comfortaa"/>
                <a:ea typeface="Comfortaa"/>
              </a:rPr>
              <a:t>Scaling Expectations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8" name="Rectangle 1"/>
          <p:cNvSpPr/>
          <p:nvPr/>
        </p:nvSpPr>
        <p:spPr>
          <a:xfrm>
            <a:off x="0" y="1802346"/>
            <a:ext cx="9144000" cy="25340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numCol="1" spc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PHI (Protected Health Information)</a:t>
            </a:r>
            <a:r>
              <a:rPr lang="en-US" dirty="0">
                <a:latin typeface="+mj-lt"/>
              </a:rPr>
              <a:t> refers to any health-related data that can identify an individual and is protected under HIPAA.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Examples of PHI</a:t>
            </a:r>
            <a:r>
              <a:rPr lang="en-US" dirty="0">
                <a:latin typeface="+mj-lt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Patient’s name, address, phone number, email.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Medical records, treatment history, billing information.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Social Security number, date of birth.</a:t>
            </a: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7840" y="5400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600" dirty="0">
                <a:solidFill>
                  <a:srgbClr val="FF0000"/>
                </a:solidFill>
              </a:rPr>
              <a:t>What is PHI?</a:t>
            </a:r>
            <a:endParaRPr lang="en-IN" sz="3600" b="1" strike="noStrike" spc="-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149;g2fd8e4bd645_0_60"/>
          <p:cNvPicPr/>
          <p:nvPr/>
        </p:nvPicPr>
        <p:blipFill>
          <a:blip r:embed="rId3"/>
          <a:stretch/>
        </p:blipFill>
        <p:spPr>
          <a:xfrm>
            <a:off x="0" y="114480"/>
            <a:ext cx="1794960" cy="537840"/>
          </a:xfrm>
          <a:prstGeom prst="rect">
            <a:avLst/>
          </a:prstGeom>
          <a:ln w="0">
            <a:noFill/>
          </a:ln>
        </p:spPr>
      </p:pic>
      <p:sp>
        <p:nvSpPr>
          <p:cNvPr id="61" name="Google Shape;151;g2fd8e4bd645_0_60"/>
          <p:cNvSpPr/>
          <p:nvPr/>
        </p:nvSpPr>
        <p:spPr>
          <a:xfrm>
            <a:off x="6335640" y="114480"/>
            <a:ext cx="27428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999999"/>
                </a:solidFill>
                <a:latin typeface="Comfortaa"/>
                <a:ea typeface="Comfortaa"/>
              </a:rPr>
              <a:t>Scaling Expectations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2" name="Rectangle 1"/>
          <p:cNvSpPr/>
          <p:nvPr/>
        </p:nvSpPr>
        <p:spPr>
          <a:xfrm>
            <a:off x="0" y="1477489"/>
            <a:ext cx="9144000" cy="28100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numCol="1" spcCol="0" anchor="ctr">
            <a:spAutoFit/>
          </a:bodyPr>
          <a:lstStyle/>
          <a:p>
            <a:pPr marL="285750" indent="-28575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PROBLEM: </a:t>
            </a:r>
            <a:r>
              <a:rPr lang="en-US" sz="1400" b="0" i="0" dirty="0">
                <a:solidFill>
                  <a:srgbClr val="09090B"/>
                </a:solidFill>
                <a:effectLst/>
                <a:latin typeface="__DM_Sans_05e5f9"/>
              </a:rPr>
              <a:t>Weak passwords can lead to unauthorized access to PHI.</a:t>
            </a:r>
          </a:p>
          <a:p>
            <a:pPr>
              <a:lnSpc>
                <a:spcPct val="115000"/>
              </a:lnSpc>
              <a:buClr>
                <a:srgbClr val="000000"/>
              </a:buClr>
              <a:tabLst>
                <a:tab pos="408240" algn="l"/>
              </a:tabLst>
            </a:pPr>
            <a:endParaRPr lang="en-US" sz="1400" b="0" i="0" dirty="0">
              <a:solidFill>
                <a:srgbClr val="09090B"/>
              </a:solidFill>
              <a:effectLst/>
              <a:latin typeface="__DM_Sans_05e5f9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408240" algn="l"/>
              </a:tabLst>
            </a:pPr>
            <a:r>
              <a:rPr lang="en-US" sz="1400" b="1" i="0" dirty="0">
                <a:solidFill>
                  <a:srgbClr val="09090B"/>
                </a:solidFill>
                <a:effectLst/>
                <a:latin typeface="+mj-lt"/>
              </a:rPr>
              <a:t>SOLUTION</a:t>
            </a:r>
            <a:r>
              <a:rPr lang="en-US" sz="1400" b="1" i="0" dirty="0">
                <a:solidFill>
                  <a:srgbClr val="09090B"/>
                </a:solidFill>
                <a:effectLst/>
                <a:latin typeface="__DM_Sans_05e5f9"/>
              </a:rPr>
              <a:t>:	</a:t>
            </a:r>
            <a:endParaRPr lang="en-IN" sz="1400" b="1" strike="noStrike" spc="-1" dirty="0">
              <a:latin typeface="Arial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Implement strong password policies, requiring a minimum length (e.g., 12 characters) and complexity (e.g., mix of uppercase, lowercase, numbers, and special characters).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Enforce regular password updates (e.g., every 90 days) to reduce the risk of password compromise.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Consider implementing password management tools to help users generate and store strong, unique passwords.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Educate users on the importance of using strong, unique passwords for all accounts that access PHI.</a:t>
            </a: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5814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600" b="0" i="0" dirty="0">
                <a:solidFill>
                  <a:srgbClr val="FF0000"/>
                </a:solidFill>
                <a:effectLst/>
                <a:latin typeface="__DM_Sans_05e5f9"/>
              </a:rPr>
              <a:t>Password Protection Issue</a:t>
            </a:r>
            <a:endParaRPr lang="en-IN" sz="3600" b="1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149;g2fd8e4bd645_0_60"/>
          <p:cNvPicPr/>
          <p:nvPr/>
        </p:nvPicPr>
        <p:blipFill>
          <a:blip r:embed="rId3"/>
          <a:stretch/>
        </p:blipFill>
        <p:spPr>
          <a:xfrm>
            <a:off x="0" y="114480"/>
            <a:ext cx="1794960" cy="537840"/>
          </a:xfrm>
          <a:prstGeom prst="rect">
            <a:avLst/>
          </a:prstGeom>
          <a:ln w="0">
            <a:noFill/>
          </a:ln>
        </p:spPr>
      </p:pic>
      <p:sp>
        <p:nvSpPr>
          <p:cNvPr id="65" name="Google Shape;151;g2fd8e4bd645_0_60"/>
          <p:cNvSpPr/>
          <p:nvPr/>
        </p:nvSpPr>
        <p:spPr>
          <a:xfrm>
            <a:off x="6335640" y="114480"/>
            <a:ext cx="27428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999999"/>
                </a:solidFill>
                <a:latin typeface="Comfortaa"/>
                <a:ea typeface="Comfortaa"/>
              </a:rPr>
              <a:t>Scaling Expectations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66" name="Rectangle 1"/>
          <p:cNvSpPr/>
          <p:nvPr/>
        </p:nvSpPr>
        <p:spPr>
          <a:xfrm>
            <a:off x="179280" y="1354680"/>
            <a:ext cx="9462960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Rectangle 1"/>
          <p:cNvSpPr/>
          <p:nvPr/>
        </p:nvSpPr>
        <p:spPr>
          <a:xfrm>
            <a:off x="0" y="1444870"/>
            <a:ext cx="9144000" cy="32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numCol="1" spcCol="0" anchor="ctr">
            <a:spAutoFit/>
          </a:bodyPr>
          <a:lstStyle/>
          <a:p>
            <a:pPr marL="285750" indent="-28575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408240" algn="l"/>
              </a:tabLst>
            </a:pPr>
            <a:r>
              <a:rPr lang="en-IN" sz="1400" b="1" strike="noStrike" spc="-1" dirty="0">
                <a:solidFill>
                  <a:srgbClr val="000000"/>
                </a:solidFill>
                <a:latin typeface="+mj-lt"/>
                <a:ea typeface="Arial"/>
              </a:rPr>
              <a:t>PROBLEM: </a:t>
            </a: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Prolonged inactive sessions can increase the risk of unauthorized access to PHI.</a:t>
            </a:r>
            <a:endParaRPr lang="en-IN" sz="1400" b="0" strike="noStrike" spc="-1" dirty="0">
              <a:latin typeface="+mj-lt"/>
            </a:endParaRPr>
          </a:p>
          <a:p>
            <a:pPr>
              <a:lnSpc>
                <a:spcPct val="115000"/>
              </a:lnSpc>
              <a:buNone/>
              <a:tabLst>
                <a:tab pos="408240" algn="l"/>
              </a:tabLst>
            </a:pPr>
            <a:endParaRPr lang="en-IN" sz="1400" b="0" strike="noStrike" spc="-1" dirty="0"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rgbClr val="09090B"/>
                </a:solidFill>
                <a:effectLst/>
                <a:latin typeface="+mj-lt"/>
              </a:rPr>
              <a:t>Solution: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Set appropriate session timeout values to automatically log out users after a period of inactivity (e.g., 15 minutes of inactivity).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Implement session management mechanisms to invalidate user sessions upon logout or when a user's access privileges change.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Provide clear visual cues to users when their session is about to expire, allowing them to save their work before being logged out.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Ensure that session management is handled securely, with proper encryption and handling of session tokens.</a:t>
            </a:r>
          </a:p>
          <a:p>
            <a:pPr>
              <a:lnSpc>
                <a:spcPct val="115000"/>
              </a:lnSpc>
              <a:buClr>
                <a:srgbClr val="000000"/>
              </a:buClr>
              <a:tabLst>
                <a:tab pos="408240" algn="l"/>
              </a:tabLst>
            </a:pPr>
            <a:endParaRPr lang="en-IN" sz="1400" b="0" strike="noStrike" spc="-1" dirty="0">
              <a:latin typeface="+mj-lt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10760" y="5400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600" b="0" i="0" dirty="0">
                <a:solidFill>
                  <a:srgbClr val="FF0000"/>
                </a:solidFill>
                <a:effectLst/>
              </a:rPr>
              <a:t>Session Expiration Issue</a:t>
            </a:r>
            <a:endParaRPr lang="en-IN" sz="3600" b="1" strike="noStrike" spc="-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149;g2fd8e4bd645_0_60"/>
          <p:cNvPicPr/>
          <p:nvPr/>
        </p:nvPicPr>
        <p:blipFill>
          <a:blip r:embed="rId3"/>
          <a:stretch/>
        </p:blipFill>
        <p:spPr>
          <a:xfrm>
            <a:off x="0" y="114480"/>
            <a:ext cx="1794960" cy="537840"/>
          </a:xfrm>
          <a:prstGeom prst="rect">
            <a:avLst/>
          </a:prstGeom>
          <a:ln w="0">
            <a:noFill/>
          </a:ln>
        </p:spPr>
      </p:pic>
      <p:sp>
        <p:nvSpPr>
          <p:cNvPr id="70" name="Google Shape;150;g2fd8e4bd645_0_60"/>
          <p:cNvSpPr/>
          <p:nvPr/>
        </p:nvSpPr>
        <p:spPr>
          <a:xfrm>
            <a:off x="243000" y="471960"/>
            <a:ext cx="8900640" cy="406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Google Shape;151;g2fd8e4bd645_0_60"/>
          <p:cNvSpPr/>
          <p:nvPr/>
        </p:nvSpPr>
        <p:spPr>
          <a:xfrm>
            <a:off x="6335640" y="114480"/>
            <a:ext cx="27428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999999"/>
                </a:solidFill>
                <a:latin typeface="Comfortaa"/>
                <a:ea typeface="Comfortaa"/>
              </a:rPr>
              <a:t>Scaling Expectations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2" name="Rectangle 1"/>
          <p:cNvSpPr/>
          <p:nvPr/>
        </p:nvSpPr>
        <p:spPr>
          <a:xfrm>
            <a:off x="179280" y="1354680"/>
            <a:ext cx="9462960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Rectangle 1"/>
          <p:cNvSpPr/>
          <p:nvPr/>
        </p:nvSpPr>
        <p:spPr>
          <a:xfrm>
            <a:off x="243000" y="1698305"/>
            <a:ext cx="8577000" cy="2637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strike="noStrike" spc="-1" dirty="0">
                <a:solidFill>
                  <a:srgbClr val="000000"/>
                </a:solidFill>
                <a:latin typeface="+mj-lt"/>
                <a:ea typeface="Arial"/>
              </a:rPr>
              <a:t>PROBLEM:</a:t>
            </a:r>
            <a:r>
              <a:rPr lang="en-US" sz="1400" b="0" strike="noStrike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Single-factor authentication may not provide sufficient security for accessing PHI.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rgbClr val="09090B"/>
                </a:solidFill>
                <a:effectLst/>
                <a:latin typeface="+mj-lt"/>
              </a:rPr>
              <a:t>Solution: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Implement two-factor authentication (2FA) to add an extra layer of security for accessing PHI.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Offer 2FA options such as SMS-based one-time passwords (OTP), email-based OTP, or authenticator app-based OTP.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Ensure that 2FA is required for all users with access to PHI, including administrators and third-party vendors.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Provide clear instructions and support for users to set up and use 2FA effectively.</a:t>
            </a: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65232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600" b="0" i="0" dirty="0">
                <a:solidFill>
                  <a:srgbClr val="FF0000"/>
                </a:solidFill>
                <a:effectLst/>
              </a:rPr>
              <a:t> Two-Factor Authentication (2FA) Issue</a:t>
            </a:r>
            <a:endParaRPr lang="en-IN" sz="3600" b="1" strike="noStrike" spc="-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149;g2fd8e4bd645_0_60"/>
          <p:cNvPicPr/>
          <p:nvPr/>
        </p:nvPicPr>
        <p:blipFill>
          <a:blip r:embed="rId3"/>
          <a:stretch/>
        </p:blipFill>
        <p:spPr>
          <a:xfrm>
            <a:off x="0" y="114480"/>
            <a:ext cx="1794960" cy="537840"/>
          </a:xfrm>
          <a:prstGeom prst="rect">
            <a:avLst/>
          </a:prstGeom>
          <a:ln w="0">
            <a:noFill/>
          </a:ln>
        </p:spPr>
      </p:pic>
      <p:sp>
        <p:nvSpPr>
          <p:cNvPr id="76" name="Google Shape;150;g2fd8e4bd645_0_60"/>
          <p:cNvSpPr/>
          <p:nvPr/>
        </p:nvSpPr>
        <p:spPr>
          <a:xfrm>
            <a:off x="180000" y="1800000"/>
            <a:ext cx="8900640" cy="324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408240" algn="l"/>
              </a:tabLst>
            </a:pPr>
            <a:r>
              <a:rPr lang="en-IN" sz="1400" b="1" strike="noStrike" spc="-1" dirty="0">
                <a:solidFill>
                  <a:srgbClr val="000000"/>
                </a:solidFill>
                <a:latin typeface="+mj-lt"/>
                <a:ea typeface="Arial"/>
              </a:rPr>
              <a:t>PROBLEM:</a:t>
            </a:r>
            <a:r>
              <a:rPr lang="en-IN" sz="1400" b="0" strike="noStrike" spc="-1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Unencrypted data stored on servers or devices can be vulnerable to unauthorized access.</a:t>
            </a:r>
            <a:endParaRPr lang="en-IN" sz="1400" b="0" strike="noStrike" spc="-1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rgbClr val="09090B"/>
                </a:solidFill>
                <a:effectLst/>
                <a:latin typeface="+mj-lt"/>
              </a:rPr>
              <a:t>Solution: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Encrypt sensitive PHI stored on servers, databases, and other storage systems using strong encryption algorithms like AES-256.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Implement key management practices to securely generate, store, and rotate encryption keys.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Ensure that encryption is applied at the file, database, or disk level, depending on the specific storage requirements.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Regularly review and update encryption algorithms and key management practices to keep up with evolving security standards.</a:t>
            </a:r>
          </a:p>
        </p:txBody>
      </p:sp>
      <p:sp>
        <p:nvSpPr>
          <p:cNvPr id="77" name="Google Shape;151;g2fd8e4bd645_0_60"/>
          <p:cNvSpPr/>
          <p:nvPr/>
        </p:nvSpPr>
        <p:spPr>
          <a:xfrm>
            <a:off x="6335640" y="114480"/>
            <a:ext cx="27428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999999"/>
                </a:solidFill>
                <a:latin typeface="Comfortaa"/>
                <a:ea typeface="Comfortaa"/>
              </a:rPr>
              <a:t>Scaling Expectations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8" name="Rectangle 1"/>
          <p:cNvSpPr/>
          <p:nvPr/>
        </p:nvSpPr>
        <p:spPr>
          <a:xfrm>
            <a:off x="179280" y="1354680"/>
            <a:ext cx="9462960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49608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i="0" dirty="0">
                <a:solidFill>
                  <a:srgbClr val="FF0000"/>
                </a:solidFill>
                <a:effectLst/>
              </a:rPr>
              <a:t>Encryption of Data at Rest Issue</a:t>
            </a:r>
            <a:endParaRPr lang="en-IN" sz="3600" b="1" strike="noStrike" spc="-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149;g2fd8e4bd645_0_60"/>
          <p:cNvPicPr/>
          <p:nvPr/>
        </p:nvPicPr>
        <p:blipFill>
          <a:blip r:embed="rId3"/>
          <a:stretch/>
        </p:blipFill>
        <p:spPr>
          <a:xfrm>
            <a:off x="0" y="114480"/>
            <a:ext cx="1794960" cy="53784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50;g2fd8e4bd645_0_60"/>
          <p:cNvSpPr/>
          <p:nvPr/>
        </p:nvSpPr>
        <p:spPr>
          <a:xfrm>
            <a:off x="243000" y="1620000"/>
            <a:ext cx="8577000" cy="30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285750" indent="-28575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408240" algn="l"/>
              </a:tabLst>
            </a:pPr>
            <a:r>
              <a:rPr lang="en-IN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PROBLEM: </a:t>
            </a:r>
            <a:r>
              <a:rPr lang="en-US" sz="1400" b="0" i="0" dirty="0">
                <a:solidFill>
                  <a:srgbClr val="09090B"/>
                </a:solidFill>
                <a:effectLst/>
                <a:latin typeface="__DM_Sans_05e5f9"/>
              </a:rPr>
              <a:t>Data transmitted over networks can be intercepted by unauthorized parties.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408240" algn="l"/>
              </a:tabLst>
            </a:pPr>
            <a:endParaRPr lang="en-IN" sz="1000" b="0" strike="noStrike" spc="-1" dirty="0">
              <a:latin typeface="Arial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rgbClr val="09090B"/>
                </a:solidFill>
                <a:effectLst/>
                <a:latin typeface="+mj-lt"/>
              </a:rPr>
              <a:t>Solution: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Use secure communication protocols like HTTPS and SSL/TLS to encrypt data in transit between clients, servers, and other system components.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Enforce the use of the latest TLS versions and cipher suites to prevent vulnerabilities.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Implement certificate management processes to ensure the validity and integrity of SSL/TLS certificates.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Regularly monitor and update the encryption protocols and ciphers to address emerging security threats.</a:t>
            </a:r>
          </a:p>
        </p:txBody>
      </p:sp>
      <p:sp>
        <p:nvSpPr>
          <p:cNvPr id="82" name="Google Shape;151;g2fd8e4bd645_0_60"/>
          <p:cNvSpPr/>
          <p:nvPr/>
        </p:nvSpPr>
        <p:spPr>
          <a:xfrm>
            <a:off x="6335640" y="114480"/>
            <a:ext cx="27428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999999"/>
                </a:solidFill>
                <a:latin typeface="Comfortaa"/>
                <a:ea typeface="Comfortaa"/>
              </a:rPr>
              <a:t>Scaling Expectations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57276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i="0" dirty="0">
                <a:solidFill>
                  <a:srgbClr val="FF0000"/>
                </a:solidFill>
                <a:effectLst/>
              </a:rPr>
              <a:t>Encryption of Data in Transit Issue</a:t>
            </a:r>
            <a:endParaRPr lang="en-IN" sz="3600" b="1" strike="noStrike" spc="-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49;g2fd8e4bd645_0_60"/>
          <p:cNvPicPr/>
          <p:nvPr/>
        </p:nvPicPr>
        <p:blipFill>
          <a:blip r:embed="rId3"/>
          <a:stretch/>
        </p:blipFill>
        <p:spPr>
          <a:xfrm>
            <a:off x="0" y="114480"/>
            <a:ext cx="1794960" cy="53784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150;g2fd8e4bd645_0_60"/>
          <p:cNvSpPr/>
          <p:nvPr/>
        </p:nvSpPr>
        <p:spPr>
          <a:xfrm>
            <a:off x="180000" y="1620000"/>
            <a:ext cx="8900640" cy="346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PROBLEM: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0" i="0" dirty="0">
                <a:solidFill>
                  <a:srgbClr val="09090B"/>
                </a:solidFill>
                <a:effectLst/>
                <a:latin typeface="__DM_Sans_05e5f9"/>
              </a:rPr>
              <a:t> Unauthorized access to PHI can lead to data breaches and non-compliance.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rgbClr val="09090B"/>
                </a:solidFill>
                <a:effectLst/>
                <a:latin typeface="+mj-lt"/>
              </a:rPr>
              <a:t>Solution: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Implement role-based access controls (RBAC) to ensure that users only have access to the minimum necessary PHI required for their job functions.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Regularly review and update user access permissions, removing access for terminated or transferred employees.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Establish a process for granting, modifying, and revoking user access to PHI based on documented policies and procedures.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+mj-lt"/>
              </a:rPr>
              <a:t>Implement logging and monitoring mechanisms to track user access and activities related to PHI</a:t>
            </a:r>
            <a:r>
              <a:rPr lang="en-US" sz="1400" b="0" i="0" dirty="0">
                <a:solidFill>
                  <a:srgbClr val="09090B"/>
                </a:solidFill>
                <a:effectLst/>
                <a:latin typeface="__DM_Sans_05e5f9"/>
              </a:rPr>
              <a:t>.</a:t>
            </a:r>
          </a:p>
        </p:txBody>
      </p:sp>
      <p:sp>
        <p:nvSpPr>
          <p:cNvPr id="86" name="Google Shape;151;g2fd8e4bd645_0_60"/>
          <p:cNvSpPr/>
          <p:nvPr/>
        </p:nvSpPr>
        <p:spPr>
          <a:xfrm>
            <a:off x="6335640" y="114480"/>
            <a:ext cx="274284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999999"/>
                </a:solidFill>
                <a:latin typeface="Comfortaa"/>
                <a:ea typeface="Comfortaa"/>
              </a:rPr>
              <a:t>Scaling Expectations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10760" y="5400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600" b="0" i="0" dirty="0">
                <a:solidFill>
                  <a:srgbClr val="FF0000"/>
                </a:solidFill>
                <a:effectLst/>
              </a:rPr>
              <a:t>Access Controls Issue</a:t>
            </a:r>
            <a:endParaRPr lang="en-IN" sz="3600" b="1" strike="noStrike" spc="-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1085</Words>
  <Application>Microsoft Office PowerPoint</Application>
  <PresentationFormat>Custom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__DM_Sans_05e5f9</vt:lpstr>
      <vt:lpstr>Arial</vt:lpstr>
      <vt:lpstr>Comfortaa</vt:lpstr>
      <vt:lpstr>StarSymbol</vt:lpstr>
      <vt:lpstr>Symbol</vt:lpstr>
      <vt:lpstr>Times New Roman</vt:lpstr>
      <vt:lpstr>Wingdings</vt:lpstr>
      <vt:lpstr>Office Theme</vt:lpstr>
      <vt:lpstr>HIPAA Compliance</vt:lpstr>
      <vt:lpstr>Introduction to HIPAA</vt:lpstr>
      <vt:lpstr>What is PHI?</vt:lpstr>
      <vt:lpstr>Password Protection Issue</vt:lpstr>
      <vt:lpstr>Session Expiration Issue</vt:lpstr>
      <vt:lpstr> Two-Factor Authentication (2FA) Issue</vt:lpstr>
      <vt:lpstr>Encryption of Data at Rest Issue</vt:lpstr>
      <vt:lpstr>Encryption of Data in Transit Issue</vt:lpstr>
      <vt:lpstr>Access Controls Issue</vt:lpstr>
      <vt:lpstr>Mobile Device Security Issue</vt:lpstr>
      <vt:lpstr> Secure APIs and Integrations Issue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Sukhdev Singh</dc:creator>
  <dc:description/>
  <cp:lastModifiedBy>Priyanshu Bhardwaj</cp:lastModifiedBy>
  <cp:revision>15</cp:revision>
  <dcterms:modified xsi:type="dcterms:W3CDTF">2024-11-28T02:08:51Z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Custom</vt:lpwstr>
  </property>
  <property fmtid="{D5CDD505-2E9C-101B-9397-08002B2CF9AE}" pid="4" name="Slides">
    <vt:i4>16</vt:i4>
  </property>
</Properties>
</file>