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6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0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57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8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5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18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0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9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4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6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56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CD98D-E81C-E5EC-F651-1C29BC54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28999"/>
            <a:ext cx="9820275" cy="197167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" sz="3200" b="1" i="1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Problem Statement Title: </a:t>
            </a:r>
            <a:r>
              <a:rPr lang="en-US" sz="3200" i="1" dirty="0"/>
              <a:t>Creating an Educational Chatbot for Juniors: Empowering Students to Navigate Academic and Non-Academic Challenges</a:t>
            </a:r>
            <a:endParaRPr lang="en" sz="3200" i="1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  <a:p>
            <a:pPr algn="l"/>
            <a:endParaRPr lang="en-US" sz="3200" b="1" dirty="0"/>
          </a:p>
          <a:p>
            <a:pPr algn="l"/>
            <a:r>
              <a:rPr lang="en-US" sz="3200" b="1" i="1" dirty="0"/>
              <a:t>Team Name : </a:t>
            </a:r>
            <a:r>
              <a:rPr lang="en-US" sz="3600" i="1" cap="none" dirty="0" err="1"/>
              <a:t>end_is_peace</a:t>
            </a:r>
            <a:endParaRPr lang="en-US" sz="3600" i="1" cap="none" dirty="0"/>
          </a:p>
          <a:p>
            <a:pPr algn="l"/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C29E-CA79-55CE-D956-B5198EC0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25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B8B7-5426-E8C5-B1B6-50BB6A8E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71475"/>
            <a:ext cx="10131425" cy="58483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Image Upload and Description: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Continue allowing students to upload images and receive descriptions.</a:t>
            </a:r>
          </a:p>
          <a:p>
            <a:pPr marL="457200" lvl="1" indent="0">
              <a:buNone/>
            </a:pPr>
            <a:r>
              <a:rPr lang="en-US" sz="1800" dirty="0"/>
              <a:t>Extend this functionality to support educational content, where students can upload diagrams or charts and receive explanations.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Integration with </a:t>
            </a:r>
            <a:r>
              <a:rPr lang="en-US" b="1" u="sng" dirty="0" err="1"/>
              <a:t>ChromaDB</a:t>
            </a:r>
            <a:r>
              <a:rPr lang="en-US" b="1" u="sng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Utilize </a:t>
            </a:r>
            <a:r>
              <a:rPr lang="en-US" sz="1800" dirty="0" err="1"/>
              <a:t>ChromaDB</a:t>
            </a:r>
            <a:r>
              <a:rPr lang="en-US" sz="1800" dirty="0"/>
              <a:t>, an open-source vector database, to store and manage vector embeddings.</a:t>
            </a:r>
          </a:p>
          <a:p>
            <a:pPr marL="457200" lvl="1" indent="0">
              <a:buNone/>
            </a:pPr>
            <a:r>
              <a:rPr lang="en-US" sz="1800" dirty="0"/>
              <a:t>Enhance the chatbot's ability to retrieve relevant content and provide more accurate answers.</a:t>
            </a:r>
          </a:p>
          <a:p>
            <a:endParaRPr lang="en-US" b="1" u="sng" dirty="0"/>
          </a:p>
          <a:p>
            <a:r>
              <a:rPr lang="en-US" b="1" u="sng" dirty="0"/>
              <a:t>Personalization and User Profiles: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Implement user profiles to track student preferences, progress, and areas of interest.</a:t>
            </a:r>
          </a:p>
          <a:p>
            <a:pPr marL="457200" lvl="1" indent="0">
              <a:buNone/>
            </a:pPr>
            <a:r>
              <a:rPr lang="en-US" sz="1800" dirty="0"/>
              <a:t>Personalize recommendations and guidance based on individual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2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9B5-9BAF-BBF1-5F2A-1013E022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2425"/>
            <a:ext cx="10131425" cy="828675"/>
          </a:xfrm>
        </p:spPr>
        <p:txBody>
          <a:bodyPr/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Future Scopes</a:t>
            </a: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2319-9DEB-0013-688D-88551F90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47776"/>
            <a:ext cx="10131425" cy="54102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Expand the knowledge base of the chatbot:</a:t>
            </a:r>
            <a:r>
              <a:rPr lang="en-US" sz="1600" b="1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The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chatbot can be trained on a wider range of data, including textbooks, educational articles, and even student essays and projects. This will allow the chatbot to provide more comprehensive and accurate answers to student questions.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Improve the chatbot's ability to understand natural language: 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should be able to understand student questions even if they are poorly phrased or grammatically incorrect. This will make it more accessible to students of all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Personalize the chatbot's responses: 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take into account the student's individual needs and interests when providing answers. For example, if the student is struggling with a particular subject, the chatbot can provide more targeted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Make the chatbot more interactive:</a:t>
            </a:r>
            <a:r>
              <a:rPr lang="en-US" sz="1600" dirty="0">
                <a:solidFill>
                  <a:srgbClr val="E3E3E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be integrated with other tools and resources, such as online learning platforms and educational games. This will create a more engaging and interactive learning experience for students.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Enable the chatbot to provide real-time feedback:</a:t>
            </a:r>
            <a:r>
              <a:rPr lang="en-US" sz="1600" b="1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The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chatbot can give students immediate feedback on their work, such as essays and quizzes. This will help students identify areas where they need to improve.</a:t>
            </a:r>
          </a:p>
          <a:p>
            <a:pPr marL="0" indent="0">
              <a:buNone/>
            </a:pPr>
            <a:endParaRPr lang="en-IN" sz="16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7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3A80-3DF3-94EE-6188-68CF7108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941917"/>
            <a:ext cx="10131425" cy="364913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Provide support for students with disabilities :  </a:t>
            </a:r>
            <a:r>
              <a:rPr lang="en-US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be adapted to meet the needs of students with different disabilities, such as visual impairments or learning disabilities.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E3E3E3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Promote social-emotional learning : </a:t>
            </a:r>
            <a:r>
              <a:rPr lang="en-US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help students develop social-emotional skills, such as self-management, social awareness, and relationship skills.</a:t>
            </a:r>
          </a:p>
          <a:p>
            <a:pPr marL="0" indent="0" algn="l">
              <a:buNone/>
            </a:pPr>
            <a:endParaRPr lang="en-US" b="0" i="0" dirty="0">
              <a:solidFill>
                <a:srgbClr val="E3E3E3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Support student well-being : </a:t>
            </a:r>
            <a:r>
              <a:rPr lang="en-US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be used to provide students with resources and support for mental health, stress management, and other well-being concerns.</a:t>
            </a:r>
          </a:p>
          <a:p>
            <a:pPr marL="0" indent="0">
              <a:buNone/>
            </a:pPr>
            <a:endParaRPr lang="en-IN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6853D-2B73-B3CC-E9FB-54315D477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6" y="509587"/>
            <a:ext cx="10931357" cy="5838825"/>
          </a:xfrm>
        </p:spPr>
      </p:pic>
    </p:spTree>
    <p:extLst>
      <p:ext uri="{BB962C8B-B14F-4D97-AF65-F5344CB8AC3E}">
        <p14:creationId xmlns:p14="http://schemas.microsoft.com/office/powerpoint/2010/main" val="35508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44E9-5F1F-E8E0-A6C0-6BB9C3D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90500"/>
            <a:ext cx="10131425" cy="1456267"/>
          </a:xfrm>
        </p:spPr>
        <p:txBody>
          <a:bodyPr>
            <a:normAutofit/>
          </a:bodyPr>
          <a:lstStyle/>
          <a:p>
            <a:r>
              <a:rPr lang="en-US" sz="3400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Some important code-snippets of my prototype</a:t>
            </a:r>
            <a:endParaRPr lang="en-IN" sz="3400" b="1" u="sng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E97E5-6179-47A6-AA0F-D80DB246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4" y="1752600"/>
            <a:ext cx="10239326" cy="4781550"/>
          </a:xfrm>
        </p:spPr>
      </p:pic>
    </p:spTree>
    <p:extLst>
      <p:ext uri="{BB962C8B-B14F-4D97-AF65-F5344CB8AC3E}">
        <p14:creationId xmlns:p14="http://schemas.microsoft.com/office/powerpoint/2010/main" val="345195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1A69DD-DB19-78AD-3A10-3C67BA85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6" y="1543051"/>
            <a:ext cx="11215227" cy="4006596"/>
          </a:xfrm>
        </p:spPr>
      </p:pic>
    </p:spTree>
    <p:extLst>
      <p:ext uri="{BB962C8B-B14F-4D97-AF65-F5344CB8AC3E}">
        <p14:creationId xmlns:p14="http://schemas.microsoft.com/office/powerpoint/2010/main" val="294617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3767-1BB1-AA05-3BDE-3C560CC0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125"/>
            <a:ext cx="10131425" cy="1456267"/>
          </a:xfrm>
        </p:spPr>
        <p:txBody>
          <a:bodyPr/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Frontend of My prototype</a:t>
            </a: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6FF96-045F-CE47-3C9D-ED9C2364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" b="4958"/>
          <a:stretch/>
        </p:blipFill>
        <p:spPr>
          <a:xfrm>
            <a:off x="1003803" y="1694392"/>
            <a:ext cx="9216521" cy="4694954"/>
          </a:xfrm>
        </p:spPr>
      </p:pic>
    </p:spTree>
    <p:extLst>
      <p:ext uri="{BB962C8B-B14F-4D97-AF65-F5344CB8AC3E}">
        <p14:creationId xmlns:p14="http://schemas.microsoft.com/office/powerpoint/2010/main" val="130121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DB09E-0AF0-B2CA-FC2E-2CAF25548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" b="4698"/>
          <a:stretch/>
        </p:blipFill>
        <p:spPr>
          <a:xfrm>
            <a:off x="1095000" y="838200"/>
            <a:ext cx="9985735" cy="5286375"/>
          </a:xfrm>
        </p:spPr>
      </p:pic>
    </p:spTree>
    <p:extLst>
      <p:ext uri="{BB962C8B-B14F-4D97-AF65-F5344CB8AC3E}">
        <p14:creationId xmlns:p14="http://schemas.microsoft.com/office/powerpoint/2010/main" val="146237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6A7-FDA7-1F0D-D6E0-1A7EFE50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19175"/>
          </a:xfrm>
        </p:spPr>
        <p:txBody>
          <a:bodyPr/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Glossary</a:t>
            </a: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9928-DF62-0D9F-E32E-D8CE9464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10131425" cy="4495799"/>
          </a:xfrm>
        </p:spPr>
        <p:txBody>
          <a:bodyPr>
            <a:normAutofit fontScale="85000" lnSpcReduction="20000"/>
          </a:bodyPr>
          <a:lstStyle/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GPT - Generative Pretrained Transformer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cutting-edge language model architecture known for its text generation capabilities.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LLM - Large Language Model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High-capacity AI models designed to understand and generate human-like text.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 err="1">
                <a:latin typeface="Roboto Mono"/>
                <a:ea typeface="Roboto Mono"/>
                <a:cs typeface="Roboto Mono"/>
                <a:sym typeface="Roboto Mono"/>
              </a:rPr>
              <a:t>PaLM</a:t>
            </a: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 - Pathways Language Model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novel language model designed to provide more focused and coherent text generation.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API - Application Programming Interface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set of protocols that allows different software applications to communicate and interact with each other.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 err="1">
                <a:latin typeface="Roboto Mono"/>
                <a:ea typeface="Roboto Mono"/>
                <a:cs typeface="Roboto Mono"/>
                <a:sym typeface="Roboto Mono"/>
              </a:rPr>
              <a:t>OpenLLM</a:t>
            </a: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 - Open Large Language Model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framework for hosting and using large language models, enabling customization and control over AI models.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 err="1">
                <a:latin typeface="Roboto Mono"/>
                <a:ea typeface="Roboto Mono"/>
                <a:cs typeface="Roboto Mono"/>
                <a:sym typeface="Roboto Mono"/>
              </a:rPr>
              <a:t>GenAI</a:t>
            </a: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 - Generative Artificial Intelligence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AI systems that can generate creative content, such as text, images, or music, autonomously.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0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B3F7-3612-2733-FEB1-91A675AB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8096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Use-cases</a:t>
            </a:r>
            <a:b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</a:b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5805-F039-8221-898C-BCA102CC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1075"/>
            <a:ext cx="10131425" cy="5381626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Use Case 1: </a:t>
            </a:r>
          </a:p>
          <a:p>
            <a:pPr marL="457200" lvl="1" indent="0">
              <a:buNone/>
            </a:pPr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Academic Support (Highest Priority)Description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: Provide clear explanations and solutions for academic questions in various subjects, ensuring students have reliable support for their studies. This use case addresses core educational needs.</a:t>
            </a:r>
          </a:p>
          <a:p>
            <a:pPr marL="457200" lvl="1" indent="0">
              <a:buNone/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Use Case 2:</a:t>
            </a:r>
          </a:p>
          <a:p>
            <a:pPr marL="457200" lvl="1" indent="0">
              <a:buNone/>
            </a:pPr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Study Tips and Time Management (Medium Priority)Description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: Offer practical advice on effective study techniques, time management, and goal setting. Help students develop better study habits and manage their time efficiently to improve academic performance.</a:t>
            </a:r>
          </a:p>
          <a:p>
            <a:pPr marL="457200" lvl="1" indent="0">
              <a:buNone/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Use Case 3: </a:t>
            </a:r>
          </a:p>
          <a:p>
            <a:pPr marL="457200" lvl="1" indent="0">
              <a:buNone/>
            </a:pPr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Extracurricular Activity Recommendations (Lower Priority)Description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: Assist students in discovering suitable extracurricular activities aligned with their interests and goals. Encourage students to explore passions and engage in holistic personal development.</a:t>
            </a:r>
            <a:endParaRPr lang="en-IN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7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984B-34A7-A055-CDB0-D2E84818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675"/>
            <a:ext cx="10131425" cy="102870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cap="none" dirty="0"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br>
              <a:rPr lang="en-IN" sz="3600" b="1" i="0" u="none" strike="noStrike" cap="none" dirty="0">
                <a:latin typeface="Roboto Mono"/>
                <a:ea typeface="Roboto Mono"/>
                <a:cs typeface="Roboto Mono"/>
                <a:sym typeface="Roboto Mon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3243-EC8B-61D7-CC8D-4D265C33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23900"/>
            <a:ext cx="10131425" cy="606742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Project Objective:</a:t>
            </a:r>
          </a:p>
          <a:p>
            <a:pPr marL="457200" lvl="1" indent="0">
              <a:buNone/>
            </a:pPr>
            <a:r>
              <a:rPr lang="en-US" sz="1800" dirty="0"/>
              <a:t>To enhance the capabilities of the educational chatbot for junior students, enabling it to provide comprehensive support for academic and personal development needs.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Approach:</a:t>
            </a:r>
          </a:p>
          <a:p>
            <a:r>
              <a:rPr lang="en-US" b="1" u="sng" dirty="0"/>
              <a:t>Leverage Language Models (LLMs):</a:t>
            </a:r>
          </a:p>
          <a:p>
            <a:pPr marL="457200" lvl="1" indent="0">
              <a:buNone/>
            </a:pPr>
            <a:r>
              <a:rPr lang="en-US" sz="1800" dirty="0"/>
              <a:t>Continue using GPT and BARD for text-based solutions to student doubts. Implement a pipeline using </a:t>
            </a:r>
            <a:r>
              <a:rPr lang="en-US" sz="1800" b="1" dirty="0" err="1"/>
              <a:t>LangChain</a:t>
            </a:r>
            <a:r>
              <a:rPr lang="en-US" sz="1800" dirty="0"/>
              <a:t> to integrate multiple LLMs with different strengths and 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Expanded Functionalities:</a:t>
            </a:r>
          </a:p>
          <a:p>
            <a:pPr marL="457200" lvl="1" indent="0">
              <a:buNone/>
            </a:pPr>
            <a:r>
              <a:rPr lang="en-US" sz="1800" dirty="0"/>
              <a:t>Implement various functionalities, including:</a:t>
            </a:r>
          </a:p>
          <a:p>
            <a:pPr marL="457200" lvl="1" indent="0">
              <a:buNone/>
            </a:pPr>
            <a:r>
              <a:rPr lang="en-US" sz="1800" dirty="0"/>
              <a:t>Visual Question Answering (VQA): Enable the chatbot to answer questions based on visual content, such as images and diagrams.</a:t>
            </a:r>
          </a:p>
          <a:p>
            <a:pPr marL="457200" lvl="1" indent="0">
              <a:buNone/>
            </a:pPr>
            <a:r>
              <a:rPr lang="en-US" sz="1800" dirty="0"/>
              <a:t>Document Question Answering (DQA): Allow students to ask questions related to documents and articles.</a:t>
            </a:r>
          </a:p>
          <a:p>
            <a:pPr marL="457200" lvl="1" indent="0">
              <a:buNone/>
            </a:pPr>
            <a:r>
              <a:rPr lang="en-US" sz="1800" dirty="0"/>
              <a:t>Question Answering (QA): Provide general question-answering capabilities. These functionalities will provide a holistic learning experience for students.</a:t>
            </a:r>
          </a:p>
        </p:txBody>
      </p:sp>
    </p:spTree>
    <p:extLst>
      <p:ext uri="{BB962C8B-B14F-4D97-AF65-F5344CB8AC3E}">
        <p14:creationId xmlns:p14="http://schemas.microsoft.com/office/powerpoint/2010/main" val="3065048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190</TotalTime>
  <Words>820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 Mono</vt:lpstr>
      <vt:lpstr>Celestial</vt:lpstr>
      <vt:lpstr>PowerPoint Presentation</vt:lpstr>
      <vt:lpstr>PowerPoint Presentation</vt:lpstr>
      <vt:lpstr>Some important code-snippets of my prototype</vt:lpstr>
      <vt:lpstr>PowerPoint Presentation</vt:lpstr>
      <vt:lpstr>Frontend of My prototype</vt:lpstr>
      <vt:lpstr>PowerPoint Presentation</vt:lpstr>
      <vt:lpstr>Glossary</vt:lpstr>
      <vt:lpstr>Use-cases </vt:lpstr>
      <vt:lpstr>Solution statement/ Proposed approach </vt:lpstr>
      <vt:lpstr>PowerPoint Presentation</vt:lpstr>
      <vt:lpstr>Future 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Shukla</dc:creator>
  <cp:lastModifiedBy>Priyanshu Shukla</cp:lastModifiedBy>
  <cp:revision>2</cp:revision>
  <dcterms:created xsi:type="dcterms:W3CDTF">2023-09-27T17:23:09Z</dcterms:created>
  <dcterms:modified xsi:type="dcterms:W3CDTF">2023-09-28T09:29:32Z</dcterms:modified>
</cp:coreProperties>
</file>