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D4A41B-52D6-4365-927D-9E6F4C925926}" v="17" dt="2023-10-17T06:12:44.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A94E63BA-4701-47A0-8862-A658B64148B7}" type="datetimeFigureOut">
              <a:t>10/16/2023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74FCE03E-8284-49BC-A694-88F48C4A8901}" type="slidenum">
              <a:t>‹#›</a:t>
            </a:fld>
            <a:endParaRPr lang="en-US"/>
          </a:p>
        </p:txBody>
      </p:sp>
    </p:spTree>
    <p:extLst>
      <p:ext uri="{BB962C8B-B14F-4D97-AF65-F5344CB8AC3E}">
        <p14:creationId xmlns:p14="http://schemas.microsoft.com/office/powerpoint/2010/main" val="132919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6319599" y="2262426"/>
            <a:ext cx="7477601" cy="1666399"/>
          </a:xfrm>
          <a:prstGeom prst="rect">
            <a:avLst/>
          </a:prstGeom>
          <a:noFill/>
          <a:ln/>
        </p:spPr>
        <p:txBody>
          <a:bodyPr wrap="squar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Introduction to Virtual Reality</a:t>
            </a:r>
            <a:endParaRPr lang="en-US" sz="5249" dirty="0"/>
          </a:p>
        </p:txBody>
      </p:sp>
      <p:sp>
        <p:nvSpPr>
          <p:cNvPr id="5" name="Text 3"/>
          <p:cNvSpPr/>
          <p:nvPr/>
        </p:nvSpPr>
        <p:spPr>
          <a:xfrm>
            <a:off x="6319599" y="4262080"/>
            <a:ext cx="74776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Virtual reality is an immersive technology that enables you to experience an alternate reality. It has come a long way in recent years, opening up new possibilities for gaming, education, and more.</a:t>
            </a:r>
            <a:endParaRPr lang="en-US" sz="1750" dirty="0"/>
          </a:p>
        </p:txBody>
      </p:sp>
      <p:sp>
        <p:nvSpPr>
          <p:cNvPr id="6" name="Shape 4"/>
          <p:cNvSpPr/>
          <p:nvPr/>
        </p:nvSpPr>
        <p:spPr>
          <a:xfrm>
            <a:off x="6319599" y="5594866"/>
            <a:ext cx="355402" cy="355402"/>
          </a:xfrm>
          <a:prstGeom prst="roundRect">
            <a:avLst>
              <a:gd name="adj" fmla="val 25726039"/>
            </a:avLst>
          </a:prstGeom>
          <a:noFill/>
          <a:ln w="7620">
            <a:solidFill>
              <a:srgbClr val="FFFFFF"/>
            </a:solidFill>
            <a:prstDash val="solid"/>
          </a:ln>
        </p:spPr>
      </p:sp>
      <p:sp>
        <p:nvSpPr>
          <p:cNvPr id="8" name="Text 5"/>
          <p:cNvSpPr/>
          <p:nvPr/>
        </p:nvSpPr>
        <p:spPr>
          <a:xfrm>
            <a:off x="6219416" y="5578197"/>
            <a:ext cx="3185160" cy="388858"/>
          </a:xfrm>
          <a:prstGeom prst="rect">
            <a:avLst/>
          </a:prstGeom>
          <a:noFill/>
          <a:ln/>
        </p:spPr>
        <p:txBody>
          <a:bodyPr wrap="none" rtlCol="0" anchor="t"/>
          <a:lstStyle/>
          <a:p>
            <a:pPr marL="0" indent="0" algn="l">
              <a:lnSpc>
                <a:spcPts val="3062"/>
              </a:lnSpc>
              <a:buNone/>
            </a:pPr>
            <a:r>
              <a:rPr lang="en-US" sz="2187" b="1" dirty="0">
                <a:solidFill>
                  <a:srgbClr val="443728"/>
                </a:solidFill>
                <a:latin typeface="Open Sans" pitchFamily="34" charset="0"/>
                <a:ea typeface="Open Sans" pitchFamily="34" charset="-122"/>
                <a:cs typeface="Open Sans" pitchFamily="34" charset="-120"/>
              </a:rPr>
              <a:t>by PRIYANSHU KAMBLE</a:t>
            </a:r>
            <a:endParaRPr lang="en-US" sz="2187" dirty="0"/>
          </a:p>
        </p:txBody>
      </p:sp>
      <p:pic>
        <p:nvPicPr>
          <p:cNvPr id="9" name="Image 1"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2037993" y="1196816"/>
            <a:ext cx="580644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History of Virtual Reality</a:t>
            </a:r>
            <a:endParaRPr lang="en-US" sz="4374" dirty="0"/>
          </a:p>
        </p:txBody>
      </p:sp>
      <p:sp>
        <p:nvSpPr>
          <p:cNvPr id="5" name="Shape 3"/>
          <p:cNvSpPr/>
          <p:nvPr/>
        </p:nvSpPr>
        <p:spPr>
          <a:xfrm>
            <a:off x="7293054" y="2335530"/>
            <a:ext cx="44410" cy="4697254"/>
          </a:xfrm>
          <a:prstGeom prst="rect">
            <a:avLst/>
          </a:prstGeom>
          <a:solidFill>
            <a:srgbClr val="D7C5C1"/>
          </a:solidFill>
          <a:ln/>
        </p:spPr>
      </p:sp>
      <p:sp>
        <p:nvSpPr>
          <p:cNvPr id="6" name="Shape 4"/>
          <p:cNvSpPr/>
          <p:nvPr/>
        </p:nvSpPr>
        <p:spPr>
          <a:xfrm>
            <a:off x="7565172" y="2736830"/>
            <a:ext cx="777597" cy="44410"/>
          </a:xfrm>
          <a:prstGeom prst="rect">
            <a:avLst/>
          </a:prstGeom>
          <a:solidFill>
            <a:srgbClr val="D7C5C1"/>
          </a:solidFill>
          <a:ln/>
        </p:spPr>
      </p:sp>
      <p:sp>
        <p:nvSpPr>
          <p:cNvPr id="7" name="Shape 5"/>
          <p:cNvSpPr/>
          <p:nvPr/>
        </p:nvSpPr>
        <p:spPr>
          <a:xfrm>
            <a:off x="7065228" y="2509123"/>
            <a:ext cx="499943" cy="499943"/>
          </a:xfrm>
          <a:prstGeom prst="roundRect">
            <a:avLst>
              <a:gd name="adj" fmla="val 20000"/>
            </a:avLst>
          </a:prstGeom>
          <a:solidFill>
            <a:srgbClr val="EBE2E0"/>
          </a:solidFill>
          <a:ln w="13811">
            <a:solidFill>
              <a:srgbClr val="D7C5C1"/>
            </a:solidFill>
            <a:prstDash val="solid"/>
          </a:ln>
        </p:spPr>
      </p:sp>
      <p:sp>
        <p:nvSpPr>
          <p:cNvPr id="8" name="Text 6"/>
          <p:cNvSpPr/>
          <p:nvPr/>
        </p:nvSpPr>
        <p:spPr>
          <a:xfrm>
            <a:off x="7254180" y="2550795"/>
            <a:ext cx="1219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9" name="Text 7"/>
          <p:cNvSpPr/>
          <p:nvPr/>
        </p:nvSpPr>
        <p:spPr>
          <a:xfrm>
            <a:off x="8537258" y="2557701"/>
            <a:ext cx="374904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The first head-mounted display</a:t>
            </a:r>
            <a:endParaRPr lang="en-US" sz="2187" dirty="0"/>
          </a:p>
        </p:txBody>
      </p:sp>
      <p:sp>
        <p:nvSpPr>
          <p:cNvPr id="10" name="Text 8"/>
          <p:cNvSpPr/>
          <p:nvPr/>
        </p:nvSpPr>
        <p:spPr>
          <a:xfrm>
            <a:off x="8537258" y="3127057"/>
            <a:ext cx="4055150"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Developed in 1968 by Ivan Sutherland, this bulky device was too heavy to wear on your head.</a:t>
            </a:r>
            <a:endParaRPr lang="en-US" sz="1750" dirty="0"/>
          </a:p>
        </p:txBody>
      </p:sp>
      <p:sp>
        <p:nvSpPr>
          <p:cNvPr id="11" name="Shape 9"/>
          <p:cNvSpPr/>
          <p:nvPr/>
        </p:nvSpPr>
        <p:spPr>
          <a:xfrm>
            <a:off x="6287631" y="3847683"/>
            <a:ext cx="777597" cy="44410"/>
          </a:xfrm>
          <a:prstGeom prst="rect">
            <a:avLst/>
          </a:prstGeom>
          <a:solidFill>
            <a:srgbClr val="D7C5C1"/>
          </a:solidFill>
          <a:ln/>
        </p:spPr>
      </p:sp>
      <p:sp>
        <p:nvSpPr>
          <p:cNvPr id="12" name="Shape 10"/>
          <p:cNvSpPr/>
          <p:nvPr/>
        </p:nvSpPr>
        <p:spPr>
          <a:xfrm>
            <a:off x="7065228" y="3619976"/>
            <a:ext cx="499943" cy="499943"/>
          </a:xfrm>
          <a:prstGeom prst="roundRect">
            <a:avLst>
              <a:gd name="adj" fmla="val 20000"/>
            </a:avLst>
          </a:prstGeom>
          <a:solidFill>
            <a:srgbClr val="EBE2E0"/>
          </a:solidFill>
          <a:ln w="13811">
            <a:solidFill>
              <a:srgbClr val="D7C5C1"/>
            </a:solidFill>
            <a:prstDash val="solid"/>
          </a:ln>
        </p:spPr>
      </p:sp>
      <p:sp>
        <p:nvSpPr>
          <p:cNvPr id="13" name="Text 11"/>
          <p:cNvSpPr/>
          <p:nvPr/>
        </p:nvSpPr>
        <p:spPr>
          <a:xfrm>
            <a:off x="7231320" y="3661648"/>
            <a:ext cx="16764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4" name="Text 12"/>
          <p:cNvSpPr/>
          <p:nvPr/>
        </p:nvSpPr>
        <p:spPr>
          <a:xfrm>
            <a:off x="3871198" y="3668554"/>
            <a:ext cx="2221944" cy="347186"/>
          </a:xfrm>
          <a:prstGeom prst="rect">
            <a:avLst/>
          </a:prstGeom>
          <a:noFill/>
          <a:ln/>
        </p:spPr>
        <p:txBody>
          <a:bodyPr wrap="none" rtlCol="0" anchor="t"/>
          <a:lstStyle/>
          <a:p>
            <a:pPr marL="0" indent="0" algn="r">
              <a:lnSpc>
                <a:spcPts val="2734"/>
              </a:lnSpc>
              <a:buNone/>
            </a:pPr>
            <a:r>
              <a:rPr lang="en-US" sz="2187" b="1" dirty="0">
                <a:solidFill>
                  <a:srgbClr val="443728"/>
                </a:solidFill>
                <a:latin typeface="Crimson Pro" pitchFamily="34" charset="0"/>
                <a:ea typeface="Crimson Pro" pitchFamily="34" charset="-122"/>
                <a:cs typeface="Crimson Pro" pitchFamily="34" charset="-120"/>
              </a:rPr>
              <a:t>The 90s VR craze</a:t>
            </a:r>
            <a:endParaRPr lang="en-US" sz="2187" dirty="0"/>
          </a:p>
        </p:txBody>
      </p:sp>
      <p:sp>
        <p:nvSpPr>
          <p:cNvPr id="15" name="Text 13"/>
          <p:cNvSpPr/>
          <p:nvPr/>
        </p:nvSpPr>
        <p:spPr>
          <a:xfrm>
            <a:off x="2037993" y="4237911"/>
            <a:ext cx="4055150" cy="1421606"/>
          </a:xfrm>
          <a:prstGeom prst="rect">
            <a:avLst/>
          </a:prstGeom>
          <a:noFill/>
          <a:ln/>
        </p:spPr>
        <p:txBody>
          <a:bodyPr wrap="square" rtlCol="0" anchor="t"/>
          <a:lstStyle/>
          <a:p>
            <a:pPr marL="0" indent="0" algn="r">
              <a:lnSpc>
                <a:spcPts val="2799"/>
              </a:lnSpc>
              <a:buNone/>
            </a:pPr>
            <a:r>
              <a:rPr lang="en-US" sz="1750" dirty="0">
                <a:solidFill>
                  <a:srgbClr val="443728"/>
                </a:solidFill>
                <a:latin typeface="Open Sans" pitchFamily="34" charset="0"/>
                <a:ea typeface="Open Sans" pitchFamily="34" charset="-122"/>
                <a:cs typeface="Open Sans" pitchFamily="34" charset="-120"/>
              </a:rPr>
              <a:t>In the early 90s, virtual reality became a hot topic in the media with the introduction of Sega VR and Nintendo Virtual Boy.</a:t>
            </a:r>
            <a:endParaRPr lang="en-US" sz="1750" dirty="0"/>
          </a:p>
        </p:txBody>
      </p:sp>
      <p:sp>
        <p:nvSpPr>
          <p:cNvPr id="16" name="Shape 14"/>
          <p:cNvSpPr/>
          <p:nvPr/>
        </p:nvSpPr>
        <p:spPr>
          <a:xfrm>
            <a:off x="7565172" y="5176421"/>
            <a:ext cx="777597" cy="44410"/>
          </a:xfrm>
          <a:prstGeom prst="rect">
            <a:avLst/>
          </a:prstGeom>
          <a:solidFill>
            <a:srgbClr val="D7C5C1"/>
          </a:solidFill>
          <a:ln/>
        </p:spPr>
      </p:sp>
      <p:sp>
        <p:nvSpPr>
          <p:cNvPr id="17" name="Shape 15"/>
          <p:cNvSpPr/>
          <p:nvPr/>
        </p:nvSpPr>
        <p:spPr>
          <a:xfrm>
            <a:off x="7065228" y="4948714"/>
            <a:ext cx="499943" cy="499943"/>
          </a:xfrm>
          <a:prstGeom prst="roundRect">
            <a:avLst>
              <a:gd name="adj" fmla="val 20000"/>
            </a:avLst>
          </a:prstGeom>
          <a:solidFill>
            <a:srgbClr val="EBE2E0"/>
          </a:solidFill>
          <a:ln w="13811">
            <a:solidFill>
              <a:srgbClr val="D7C5C1"/>
            </a:solidFill>
            <a:prstDash val="solid"/>
          </a:ln>
        </p:spPr>
      </p:sp>
      <p:sp>
        <p:nvSpPr>
          <p:cNvPr id="18" name="Text 16"/>
          <p:cNvSpPr/>
          <p:nvPr/>
        </p:nvSpPr>
        <p:spPr>
          <a:xfrm>
            <a:off x="7235130" y="4990386"/>
            <a:ext cx="1600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9" name="Text 17"/>
          <p:cNvSpPr/>
          <p:nvPr/>
        </p:nvSpPr>
        <p:spPr>
          <a:xfrm>
            <a:off x="8537258" y="4997291"/>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Present day</a:t>
            </a:r>
            <a:endParaRPr lang="en-US" sz="2187" dirty="0"/>
          </a:p>
        </p:txBody>
      </p:sp>
      <p:sp>
        <p:nvSpPr>
          <p:cNvPr id="20" name="Text 18"/>
          <p:cNvSpPr/>
          <p:nvPr/>
        </p:nvSpPr>
        <p:spPr>
          <a:xfrm>
            <a:off x="8537258" y="5566648"/>
            <a:ext cx="4055150"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Easy-to-use and affordable VR devices are now accessible, such as Oculus, Vive and PlayStation VR.</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A">
              <a:alpha val="85000"/>
            </a:srgbClr>
          </a:solidFill>
          <a:ln/>
        </p:spPr>
      </p:sp>
      <p:sp>
        <p:nvSpPr>
          <p:cNvPr id="6" name="Text 3"/>
          <p:cNvSpPr/>
          <p:nvPr/>
        </p:nvSpPr>
        <p:spPr>
          <a:xfrm>
            <a:off x="2037993" y="1204674"/>
            <a:ext cx="84124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Types of Virtual Reality Experiences</a:t>
            </a:r>
            <a:endParaRPr lang="en-US" sz="4374" dirty="0"/>
          </a:p>
        </p:txBody>
      </p:sp>
      <p:sp>
        <p:nvSpPr>
          <p:cNvPr id="7" name="Shape 4"/>
          <p:cNvSpPr/>
          <p:nvPr/>
        </p:nvSpPr>
        <p:spPr>
          <a:xfrm>
            <a:off x="2037993" y="2232303"/>
            <a:ext cx="5166122" cy="2107525"/>
          </a:xfrm>
          <a:prstGeom prst="roundRect">
            <a:avLst>
              <a:gd name="adj" fmla="val 4744"/>
            </a:avLst>
          </a:prstGeom>
          <a:solidFill>
            <a:srgbClr val="EBE2E0"/>
          </a:solidFill>
          <a:ln w="13811">
            <a:solidFill>
              <a:srgbClr val="D7C5C1"/>
            </a:solidFill>
            <a:prstDash val="solid"/>
          </a:ln>
        </p:spPr>
      </p:sp>
      <p:sp>
        <p:nvSpPr>
          <p:cNvPr id="8" name="Text 5"/>
          <p:cNvSpPr/>
          <p:nvPr/>
        </p:nvSpPr>
        <p:spPr>
          <a:xfrm>
            <a:off x="2273975" y="2468285"/>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Exploration</a:t>
            </a:r>
            <a:endParaRPr lang="en-US" sz="2187" dirty="0"/>
          </a:p>
        </p:txBody>
      </p:sp>
      <p:sp>
        <p:nvSpPr>
          <p:cNvPr id="9" name="Text 6"/>
          <p:cNvSpPr/>
          <p:nvPr/>
        </p:nvSpPr>
        <p:spPr>
          <a:xfrm>
            <a:off x="2273975" y="3037642"/>
            <a:ext cx="4694158"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Experience the depths of the ocean or explore exotic locations from the comfort of your home.</a:t>
            </a:r>
            <a:endParaRPr lang="en-US" sz="1750" dirty="0"/>
          </a:p>
        </p:txBody>
      </p:sp>
      <p:sp>
        <p:nvSpPr>
          <p:cNvPr id="10" name="Shape 7"/>
          <p:cNvSpPr/>
          <p:nvPr/>
        </p:nvSpPr>
        <p:spPr>
          <a:xfrm>
            <a:off x="7426285" y="2232303"/>
            <a:ext cx="5166122" cy="2107525"/>
          </a:xfrm>
          <a:prstGeom prst="roundRect">
            <a:avLst>
              <a:gd name="adj" fmla="val 4744"/>
            </a:avLst>
          </a:prstGeom>
          <a:solidFill>
            <a:srgbClr val="EBE2E0"/>
          </a:solidFill>
          <a:ln w="13811">
            <a:solidFill>
              <a:srgbClr val="D7C5C1"/>
            </a:solidFill>
            <a:prstDash val="solid"/>
          </a:ln>
        </p:spPr>
      </p:sp>
      <p:sp>
        <p:nvSpPr>
          <p:cNvPr id="11" name="Text 8"/>
          <p:cNvSpPr/>
          <p:nvPr/>
        </p:nvSpPr>
        <p:spPr>
          <a:xfrm>
            <a:off x="7662267" y="2468285"/>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Simulation</a:t>
            </a:r>
            <a:endParaRPr lang="en-US" sz="2187" dirty="0"/>
          </a:p>
        </p:txBody>
      </p:sp>
      <p:sp>
        <p:nvSpPr>
          <p:cNvPr id="12" name="Text 9"/>
          <p:cNvSpPr/>
          <p:nvPr/>
        </p:nvSpPr>
        <p:spPr>
          <a:xfrm>
            <a:off x="7662267" y="3037642"/>
            <a:ext cx="4694158"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Add excitement to your day with virtual reality simulations, such as rides, rollercoasters or skydiving.</a:t>
            </a:r>
            <a:endParaRPr lang="en-US" sz="1750" dirty="0"/>
          </a:p>
        </p:txBody>
      </p:sp>
      <p:sp>
        <p:nvSpPr>
          <p:cNvPr id="13" name="Shape 10"/>
          <p:cNvSpPr/>
          <p:nvPr/>
        </p:nvSpPr>
        <p:spPr>
          <a:xfrm>
            <a:off x="2037993" y="4561999"/>
            <a:ext cx="5166122" cy="2462927"/>
          </a:xfrm>
          <a:prstGeom prst="roundRect">
            <a:avLst>
              <a:gd name="adj" fmla="val 4060"/>
            </a:avLst>
          </a:prstGeom>
          <a:solidFill>
            <a:srgbClr val="EBE2E0"/>
          </a:solidFill>
          <a:ln w="13811">
            <a:solidFill>
              <a:srgbClr val="D7C5C1"/>
            </a:solidFill>
            <a:prstDash val="solid"/>
          </a:ln>
        </p:spPr>
      </p:sp>
      <p:sp>
        <p:nvSpPr>
          <p:cNvPr id="14" name="Text 11"/>
          <p:cNvSpPr/>
          <p:nvPr/>
        </p:nvSpPr>
        <p:spPr>
          <a:xfrm>
            <a:off x="2273975" y="4797981"/>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Gaming</a:t>
            </a:r>
            <a:endParaRPr lang="en-US" sz="2187" dirty="0"/>
          </a:p>
        </p:txBody>
      </p:sp>
      <p:sp>
        <p:nvSpPr>
          <p:cNvPr id="15" name="Text 12"/>
          <p:cNvSpPr/>
          <p:nvPr/>
        </p:nvSpPr>
        <p:spPr>
          <a:xfrm>
            <a:off x="2273975" y="5367338"/>
            <a:ext cx="4694158"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Immerse yourself in worlds that stretch your imagination, interact in fun virtual experiences with your friends!</a:t>
            </a:r>
            <a:endParaRPr lang="en-US" sz="1750" dirty="0"/>
          </a:p>
        </p:txBody>
      </p:sp>
      <p:sp>
        <p:nvSpPr>
          <p:cNvPr id="16" name="Shape 13"/>
          <p:cNvSpPr/>
          <p:nvPr/>
        </p:nvSpPr>
        <p:spPr>
          <a:xfrm>
            <a:off x="7426285" y="4561999"/>
            <a:ext cx="5166122" cy="2462927"/>
          </a:xfrm>
          <a:prstGeom prst="roundRect">
            <a:avLst>
              <a:gd name="adj" fmla="val 4060"/>
            </a:avLst>
          </a:prstGeom>
          <a:solidFill>
            <a:srgbClr val="EBE2E0"/>
          </a:solidFill>
          <a:ln w="13811">
            <a:solidFill>
              <a:srgbClr val="D7C5C1"/>
            </a:solidFill>
            <a:prstDash val="solid"/>
          </a:ln>
        </p:spPr>
      </p:sp>
      <p:sp>
        <p:nvSpPr>
          <p:cNvPr id="17" name="Text 14"/>
          <p:cNvSpPr/>
          <p:nvPr/>
        </p:nvSpPr>
        <p:spPr>
          <a:xfrm>
            <a:off x="7662267" y="4797981"/>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Education</a:t>
            </a:r>
            <a:endParaRPr lang="en-US" sz="2187" dirty="0"/>
          </a:p>
        </p:txBody>
      </p:sp>
      <p:sp>
        <p:nvSpPr>
          <p:cNvPr id="18" name="Text 15"/>
          <p:cNvSpPr/>
          <p:nvPr/>
        </p:nvSpPr>
        <p:spPr>
          <a:xfrm>
            <a:off x="7662267" y="5367338"/>
            <a:ext cx="4694158" cy="1421606"/>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Virtual reality provides a unique medium for educational simulations and skill practice; for example, surgeons or military and flight training.</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A">
              <a:alpha val="85000"/>
            </a:srgbClr>
          </a:solidFill>
          <a:ln/>
        </p:spPr>
      </p:sp>
      <p:sp>
        <p:nvSpPr>
          <p:cNvPr id="6" name="Text 3"/>
          <p:cNvSpPr/>
          <p:nvPr/>
        </p:nvSpPr>
        <p:spPr>
          <a:xfrm>
            <a:off x="2037993" y="1426726"/>
            <a:ext cx="704850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Applications of Virtual Reality</a:t>
            </a:r>
            <a:endParaRPr lang="en-US" sz="4374" dirty="0"/>
          </a:p>
        </p:txBody>
      </p:sp>
      <p:sp>
        <p:nvSpPr>
          <p:cNvPr id="7" name="Shape 4"/>
          <p:cNvSpPr/>
          <p:nvPr/>
        </p:nvSpPr>
        <p:spPr>
          <a:xfrm>
            <a:off x="2037993" y="2627948"/>
            <a:ext cx="499943" cy="499943"/>
          </a:xfrm>
          <a:prstGeom prst="roundRect">
            <a:avLst>
              <a:gd name="adj" fmla="val 20000"/>
            </a:avLst>
          </a:prstGeom>
          <a:solidFill>
            <a:srgbClr val="EBE2E0"/>
          </a:solidFill>
          <a:ln w="13811">
            <a:solidFill>
              <a:srgbClr val="D7C5C1"/>
            </a:solidFill>
            <a:prstDash val="solid"/>
          </a:ln>
        </p:spPr>
      </p:sp>
      <p:sp>
        <p:nvSpPr>
          <p:cNvPr id="8" name="Text 5"/>
          <p:cNvSpPr/>
          <p:nvPr/>
        </p:nvSpPr>
        <p:spPr>
          <a:xfrm>
            <a:off x="2226945" y="2669619"/>
            <a:ext cx="1219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9" name="Text 6"/>
          <p:cNvSpPr/>
          <p:nvPr/>
        </p:nvSpPr>
        <p:spPr>
          <a:xfrm>
            <a:off x="2760107" y="2704267"/>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Healthcare</a:t>
            </a:r>
            <a:endParaRPr lang="en-US" sz="2187" dirty="0"/>
          </a:p>
        </p:txBody>
      </p:sp>
      <p:sp>
        <p:nvSpPr>
          <p:cNvPr id="10" name="Text 7"/>
          <p:cNvSpPr/>
          <p:nvPr/>
        </p:nvSpPr>
        <p:spPr>
          <a:xfrm>
            <a:off x="2760107" y="3273623"/>
            <a:ext cx="4444008"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Treat mental illness, socially awkward, physical pain speech disorder and assistive communication tools.</a:t>
            </a:r>
            <a:endParaRPr lang="en-US" sz="1750" dirty="0"/>
          </a:p>
        </p:txBody>
      </p:sp>
      <p:sp>
        <p:nvSpPr>
          <p:cNvPr id="11" name="Shape 8"/>
          <p:cNvSpPr/>
          <p:nvPr/>
        </p:nvSpPr>
        <p:spPr>
          <a:xfrm>
            <a:off x="7426285" y="2627948"/>
            <a:ext cx="499943" cy="499943"/>
          </a:xfrm>
          <a:prstGeom prst="roundRect">
            <a:avLst>
              <a:gd name="adj" fmla="val 20000"/>
            </a:avLst>
          </a:prstGeom>
          <a:solidFill>
            <a:srgbClr val="EBE2E0"/>
          </a:solidFill>
          <a:ln w="13811">
            <a:solidFill>
              <a:srgbClr val="D7C5C1"/>
            </a:solidFill>
            <a:prstDash val="solid"/>
          </a:ln>
        </p:spPr>
      </p:sp>
      <p:sp>
        <p:nvSpPr>
          <p:cNvPr id="12" name="Text 9"/>
          <p:cNvSpPr/>
          <p:nvPr/>
        </p:nvSpPr>
        <p:spPr>
          <a:xfrm>
            <a:off x="7592378" y="2669619"/>
            <a:ext cx="16764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3" name="Text 10"/>
          <p:cNvSpPr/>
          <p:nvPr/>
        </p:nvSpPr>
        <p:spPr>
          <a:xfrm>
            <a:off x="8148399" y="2704267"/>
            <a:ext cx="361188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Construction and Architecture</a:t>
            </a:r>
            <a:endParaRPr lang="en-US" sz="2187" dirty="0"/>
          </a:p>
        </p:txBody>
      </p:sp>
      <p:sp>
        <p:nvSpPr>
          <p:cNvPr id="14" name="Text 11"/>
          <p:cNvSpPr/>
          <p:nvPr/>
        </p:nvSpPr>
        <p:spPr>
          <a:xfrm>
            <a:off x="8148399" y="3273623"/>
            <a:ext cx="4444008"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Imagine buildings before they are constructed and explore them in a virtual 3d space; you can also attract buyers for new building designs.</a:t>
            </a:r>
            <a:endParaRPr lang="en-US" sz="1750" dirty="0"/>
          </a:p>
        </p:txBody>
      </p:sp>
      <p:sp>
        <p:nvSpPr>
          <p:cNvPr id="15" name="Shape 12"/>
          <p:cNvSpPr/>
          <p:nvPr/>
        </p:nvSpPr>
        <p:spPr>
          <a:xfrm>
            <a:off x="2037993" y="5090993"/>
            <a:ext cx="499943" cy="499943"/>
          </a:xfrm>
          <a:prstGeom prst="roundRect">
            <a:avLst>
              <a:gd name="adj" fmla="val 20000"/>
            </a:avLst>
          </a:prstGeom>
          <a:solidFill>
            <a:srgbClr val="EBE2E0"/>
          </a:solidFill>
          <a:ln w="13811">
            <a:solidFill>
              <a:srgbClr val="D7C5C1"/>
            </a:solidFill>
            <a:prstDash val="solid"/>
          </a:ln>
        </p:spPr>
      </p:sp>
      <p:sp>
        <p:nvSpPr>
          <p:cNvPr id="16" name="Text 13"/>
          <p:cNvSpPr/>
          <p:nvPr/>
        </p:nvSpPr>
        <p:spPr>
          <a:xfrm>
            <a:off x="2207895" y="5132665"/>
            <a:ext cx="1600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7" name="Text 14"/>
          <p:cNvSpPr/>
          <p:nvPr/>
        </p:nvSpPr>
        <p:spPr>
          <a:xfrm>
            <a:off x="2760107" y="5167313"/>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Tourism</a:t>
            </a:r>
            <a:endParaRPr lang="en-US" sz="2187" dirty="0"/>
          </a:p>
        </p:txBody>
      </p:sp>
      <p:sp>
        <p:nvSpPr>
          <p:cNvPr id="18" name="Text 15"/>
          <p:cNvSpPr/>
          <p:nvPr/>
        </p:nvSpPr>
        <p:spPr>
          <a:xfrm>
            <a:off x="2760107" y="5736669"/>
            <a:ext cx="4444008"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Visualize and explore places before booking trips and vacations.</a:t>
            </a:r>
            <a:endParaRPr lang="en-US" sz="1750" dirty="0"/>
          </a:p>
        </p:txBody>
      </p:sp>
      <p:sp>
        <p:nvSpPr>
          <p:cNvPr id="19" name="Shape 16"/>
          <p:cNvSpPr/>
          <p:nvPr/>
        </p:nvSpPr>
        <p:spPr>
          <a:xfrm>
            <a:off x="7426285" y="5090993"/>
            <a:ext cx="499943" cy="499943"/>
          </a:xfrm>
          <a:prstGeom prst="roundRect">
            <a:avLst>
              <a:gd name="adj" fmla="val 20000"/>
            </a:avLst>
          </a:prstGeom>
          <a:solidFill>
            <a:srgbClr val="EBE2E0"/>
          </a:solidFill>
          <a:ln w="13811">
            <a:solidFill>
              <a:srgbClr val="D7C5C1"/>
            </a:solidFill>
            <a:prstDash val="solid"/>
          </a:ln>
        </p:spPr>
      </p:sp>
      <p:sp>
        <p:nvSpPr>
          <p:cNvPr id="20" name="Text 17"/>
          <p:cNvSpPr/>
          <p:nvPr/>
        </p:nvSpPr>
        <p:spPr>
          <a:xfrm>
            <a:off x="7584758" y="5132665"/>
            <a:ext cx="18288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4</a:t>
            </a:r>
            <a:endParaRPr lang="en-US" sz="2624" dirty="0"/>
          </a:p>
        </p:txBody>
      </p:sp>
      <p:sp>
        <p:nvSpPr>
          <p:cNvPr id="21" name="Text 18"/>
          <p:cNvSpPr/>
          <p:nvPr/>
        </p:nvSpPr>
        <p:spPr>
          <a:xfrm>
            <a:off x="8148399" y="5167313"/>
            <a:ext cx="318516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Marketing and Advertising</a:t>
            </a:r>
            <a:endParaRPr lang="en-US" sz="2187" dirty="0"/>
          </a:p>
        </p:txBody>
      </p:sp>
      <p:sp>
        <p:nvSpPr>
          <p:cNvPr id="22" name="Text 19"/>
          <p:cNvSpPr/>
          <p:nvPr/>
        </p:nvSpPr>
        <p:spPr>
          <a:xfrm>
            <a:off x="8148399" y="5736669"/>
            <a:ext cx="4444008"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Showcase products or promotional materials in an interactive and immersive way!</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2037993" y="1787723"/>
            <a:ext cx="10554414"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Advantages and Disadvantages of Virtual Reality</a:t>
            </a:r>
            <a:endParaRPr lang="en-US" sz="4374" dirty="0"/>
          </a:p>
        </p:txBody>
      </p:sp>
      <p:sp>
        <p:nvSpPr>
          <p:cNvPr id="5" name="Text 3"/>
          <p:cNvSpPr/>
          <p:nvPr/>
        </p:nvSpPr>
        <p:spPr>
          <a:xfrm>
            <a:off x="2037993" y="3731895"/>
            <a:ext cx="2666286" cy="416481"/>
          </a:xfrm>
          <a:prstGeom prst="rect">
            <a:avLst/>
          </a:prstGeom>
          <a:noFill/>
          <a:ln/>
        </p:spPr>
        <p:txBody>
          <a:bodyPr wrap="none" rtlCol="0" anchor="t"/>
          <a:lstStyle/>
          <a:p>
            <a:pPr marL="0" indent="0">
              <a:lnSpc>
                <a:spcPts val="3281"/>
              </a:lnSpc>
              <a:buNone/>
            </a:pPr>
            <a:r>
              <a:rPr lang="en-US" sz="2624" b="1" dirty="0">
                <a:solidFill>
                  <a:srgbClr val="443728"/>
                </a:solidFill>
                <a:latin typeface="Crimson Pro" pitchFamily="34" charset="0"/>
                <a:ea typeface="Crimson Pro" pitchFamily="34" charset="-122"/>
                <a:cs typeface="Crimson Pro" pitchFamily="34" charset="-120"/>
              </a:rPr>
              <a:t>Advantages</a:t>
            </a:r>
            <a:endParaRPr lang="en-US" sz="2624" dirty="0"/>
          </a:p>
        </p:txBody>
      </p:sp>
      <p:sp>
        <p:nvSpPr>
          <p:cNvPr id="6" name="Text 4"/>
          <p:cNvSpPr/>
          <p:nvPr/>
        </p:nvSpPr>
        <p:spPr>
          <a:xfrm>
            <a:off x="2393394" y="4398288"/>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Immersive and engaging experience</a:t>
            </a:r>
            <a:endParaRPr lang="en-US" sz="1750" dirty="0"/>
          </a:p>
        </p:txBody>
      </p:sp>
      <p:sp>
        <p:nvSpPr>
          <p:cNvPr id="7" name="Text 5"/>
          <p:cNvSpPr/>
          <p:nvPr/>
        </p:nvSpPr>
        <p:spPr>
          <a:xfrm>
            <a:off x="2393394" y="4842510"/>
            <a:ext cx="4650819"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Innovative medium for simulation, therapy, marketing, and education</a:t>
            </a:r>
            <a:endParaRPr lang="en-US" sz="1750" dirty="0"/>
          </a:p>
        </p:txBody>
      </p:sp>
      <p:sp>
        <p:nvSpPr>
          <p:cNvPr id="8" name="Text 6"/>
          <p:cNvSpPr/>
          <p:nvPr/>
        </p:nvSpPr>
        <p:spPr>
          <a:xfrm>
            <a:off x="2393394" y="5642134"/>
            <a:ext cx="4650819"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Ability to interact with virtual objects or simulations</a:t>
            </a:r>
            <a:endParaRPr lang="en-US" sz="1750" dirty="0"/>
          </a:p>
        </p:txBody>
      </p:sp>
      <p:sp>
        <p:nvSpPr>
          <p:cNvPr id="9" name="Text 7"/>
          <p:cNvSpPr/>
          <p:nvPr/>
        </p:nvSpPr>
        <p:spPr>
          <a:xfrm>
            <a:off x="7593806" y="3731895"/>
            <a:ext cx="2666286" cy="416481"/>
          </a:xfrm>
          <a:prstGeom prst="rect">
            <a:avLst/>
          </a:prstGeom>
          <a:noFill/>
          <a:ln/>
        </p:spPr>
        <p:txBody>
          <a:bodyPr wrap="none" rtlCol="0" anchor="t"/>
          <a:lstStyle/>
          <a:p>
            <a:pPr marL="0" indent="0">
              <a:lnSpc>
                <a:spcPts val="3281"/>
              </a:lnSpc>
              <a:buNone/>
            </a:pPr>
            <a:r>
              <a:rPr lang="en-US" sz="2624" b="1" dirty="0">
                <a:solidFill>
                  <a:srgbClr val="443728"/>
                </a:solidFill>
                <a:latin typeface="Crimson Pro" pitchFamily="34" charset="0"/>
                <a:ea typeface="Crimson Pro" pitchFamily="34" charset="-122"/>
                <a:cs typeface="Crimson Pro" pitchFamily="34" charset="-120"/>
              </a:rPr>
              <a:t>Disadvantages</a:t>
            </a:r>
            <a:endParaRPr lang="en-US" sz="2624" dirty="0"/>
          </a:p>
        </p:txBody>
      </p:sp>
      <p:sp>
        <p:nvSpPr>
          <p:cNvPr id="10" name="Text 8"/>
          <p:cNvSpPr/>
          <p:nvPr/>
        </p:nvSpPr>
        <p:spPr>
          <a:xfrm>
            <a:off x="7949208" y="4398288"/>
            <a:ext cx="4650819"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Can cause physical discomfort such as headaches, nausea or dizziness</a:t>
            </a:r>
            <a:endParaRPr lang="en-US" sz="1750" dirty="0"/>
          </a:p>
        </p:txBody>
      </p:sp>
      <p:sp>
        <p:nvSpPr>
          <p:cNvPr id="11" name="Text 9"/>
          <p:cNvSpPr/>
          <p:nvPr/>
        </p:nvSpPr>
        <p:spPr>
          <a:xfrm>
            <a:off x="7949208" y="5197912"/>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Expensive hardware</a:t>
            </a:r>
            <a:endParaRPr lang="en-US" sz="1750" dirty="0"/>
          </a:p>
        </p:txBody>
      </p:sp>
      <p:sp>
        <p:nvSpPr>
          <p:cNvPr id="12" name="Text 10"/>
          <p:cNvSpPr/>
          <p:nvPr/>
        </p:nvSpPr>
        <p:spPr>
          <a:xfrm>
            <a:off x="7949208" y="5642134"/>
            <a:ext cx="465081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Requires powerful computing resources</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2037993" y="1326833"/>
            <a:ext cx="1026414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Future Trends in Virtual Reality Technology</a:t>
            </a:r>
            <a:endParaRPr lang="en-US" sz="4374" dirty="0"/>
          </a:p>
        </p:txBody>
      </p:sp>
      <p:sp>
        <p:nvSpPr>
          <p:cNvPr id="5" name="Shape 3"/>
          <p:cNvSpPr/>
          <p:nvPr/>
        </p:nvSpPr>
        <p:spPr>
          <a:xfrm>
            <a:off x="2037993" y="2465546"/>
            <a:ext cx="5166122" cy="2107525"/>
          </a:xfrm>
          <a:prstGeom prst="roundRect">
            <a:avLst>
              <a:gd name="adj" fmla="val 4744"/>
            </a:avLst>
          </a:prstGeom>
          <a:solidFill>
            <a:srgbClr val="EBE2E0"/>
          </a:solidFill>
          <a:ln w="13811">
            <a:solidFill>
              <a:srgbClr val="D7C5C1"/>
            </a:solidFill>
            <a:prstDash val="solid"/>
          </a:ln>
        </p:spPr>
      </p:sp>
      <p:sp>
        <p:nvSpPr>
          <p:cNvPr id="6" name="Text 4"/>
          <p:cNvSpPr/>
          <p:nvPr/>
        </p:nvSpPr>
        <p:spPr>
          <a:xfrm>
            <a:off x="2273975" y="2701528"/>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Wireless Headsets</a:t>
            </a:r>
            <a:endParaRPr lang="en-US" sz="2187" dirty="0"/>
          </a:p>
        </p:txBody>
      </p:sp>
      <p:sp>
        <p:nvSpPr>
          <p:cNvPr id="7" name="Text 5"/>
          <p:cNvSpPr/>
          <p:nvPr/>
        </p:nvSpPr>
        <p:spPr>
          <a:xfrm>
            <a:off x="2273975" y="3270885"/>
            <a:ext cx="4694158"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More freedom of movement and less required hardware may encourage more usage of virtual reality devices.</a:t>
            </a:r>
            <a:endParaRPr lang="en-US" sz="1750" dirty="0"/>
          </a:p>
        </p:txBody>
      </p:sp>
      <p:sp>
        <p:nvSpPr>
          <p:cNvPr id="8" name="Shape 6"/>
          <p:cNvSpPr/>
          <p:nvPr/>
        </p:nvSpPr>
        <p:spPr>
          <a:xfrm>
            <a:off x="7426285" y="2465546"/>
            <a:ext cx="5166122" cy="2107525"/>
          </a:xfrm>
          <a:prstGeom prst="roundRect">
            <a:avLst>
              <a:gd name="adj" fmla="val 4744"/>
            </a:avLst>
          </a:prstGeom>
          <a:solidFill>
            <a:srgbClr val="EBE2E0"/>
          </a:solidFill>
          <a:ln w="13811">
            <a:solidFill>
              <a:srgbClr val="D7C5C1"/>
            </a:solidFill>
            <a:prstDash val="solid"/>
          </a:ln>
        </p:spPr>
      </p:sp>
      <p:sp>
        <p:nvSpPr>
          <p:cNvPr id="9" name="Text 7"/>
          <p:cNvSpPr/>
          <p:nvPr/>
        </p:nvSpPr>
        <p:spPr>
          <a:xfrm>
            <a:off x="7662267" y="2701528"/>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5G Integration</a:t>
            </a:r>
            <a:endParaRPr lang="en-US" sz="2187" dirty="0"/>
          </a:p>
        </p:txBody>
      </p:sp>
      <p:sp>
        <p:nvSpPr>
          <p:cNvPr id="10" name="Text 8"/>
          <p:cNvSpPr/>
          <p:nvPr/>
        </p:nvSpPr>
        <p:spPr>
          <a:xfrm>
            <a:off x="7662267" y="3270885"/>
            <a:ext cx="4694158"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Virtual reality experiences may benefit from a faster internet to support smooth streaming of high-quality content.</a:t>
            </a:r>
            <a:endParaRPr lang="en-US" sz="1750" dirty="0"/>
          </a:p>
        </p:txBody>
      </p:sp>
      <p:sp>
        <p:nvSpPr>
          <p:cNvPr id="11" name="Shape 9"/>
          <p:cNvSpPr/>
          <p:nvPr/>
        </p:nvSpPr>
        <p:spPr>
          <a:xfrm>
            <a:off x="2037993" y="4795242"/>
            <a:ext cx="5166122" cy="2107525"/>
          </a:xfrm>
          <a:prstGeom prst="roundRect">
            <a:avLst>
              <a:gd name="adj" fmla="val 4744"/>
            </a:avLst>
          </a:prstGeom>
          <a:solidFill>
            <a:srgbClr val="EBE2E0"/>
          </a:solidFill>
          <a:ln w="13811">
            <a:solidFill>
              <a:srgbClr val="D7C5C1"/>
            </a:solidFill>
            <a:prstDash val="solid"/>
          </a:ln>
        </p:spPr>
      </p:sp>
      <p:sp>
        <p:nvSpPr>
          <p:cNvPr id="12" name="Text 10"/>
          <p:cNvSpPr/>
          <p:nvPr/>
        </p:nvSpPr>
        <p:spPr>
          <a:xfrm>
            <a:off x="2273975" y="5031224"/>
            <a:ext cx="225552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Augmented Reality</a:t>
            </a:r>
            <a:endParaRPr lang="en-US" sz="2187" dirty="0"/>
          </a:p>
        </p:txBody>
      </p:sp>
      <p:sp>
        <p:nvSpPr>
          <p:cNvPr id="13" name="Text 11"/>
          <p:cNvSpPr/>
          <p:nvPr/>
        </p:nvSpPr>
        <p:spPr>
          <a:xfrm>
            <a:off x="2273975" y="5600581"/>
            <a:ext cx="4694158"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 blend between virtual and physical reality, AR may revolutionise the way we interact with our surroundings.</a:t>
            </a:r>
            <a:endParaRPr lang="en-US" sz="1750" dirty="0"/>
          </a:p>
        </p:txBody>
      </p:sp>
      <p:sp>
        <p:nvSpPr>
          <p:cNvPr id="14" name="Shape 12"/>
          <p:cNvSpPr/>
          <p:nvPr/>
        </p:nvSpPr>
        <p:spPr>
          <a:xfrm>
            <a:off x="7426285" y="4795242"/>
            <a:ext cx="5166122" cy="2107525"/>
          </a:xfrm>
          <a:prstGeom prst="roundRect">
            <a:avLst>
              <a:gd name="adj" fmla="val 4744"/>
            </a:avLst>
          </a:prstGeom>
          <a:solidFill>
            <a:srgbClr val="EBE2E0"/>
          </a:solidFill>
          <a:ln w="13811">
            <a:solidFill>
              <a:srgbClr val="D7C5C1"/>
            </a:solidFill>
            <a:prstDash val="solid"/>
          </a:ln>
        </p:spPr>
      </p:sp>
      <p:sp>
        <p:nvSpPr>
          <p:cNvPr id="15" name="Text 13"/>
          <p:cNvSpPr/>
          <p:nvPr/>
        </p:nvSpPr>
        <p:spPr>
          <a:xfrm>
            <a:off x="7662267" y="5031224"/>
            <a:ext cx="323088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Virtual Reality Conferences</a:t>
            </a:r>
            <a:endParaRPr lang="en-US" sz="2187" dirty="0"/>
          </a:p>
        </p:txBody>
      </p:sp>
      <p:sp>
        <p:nvSpPr>
          <p:cNvPr id="16" name="Text 14"/>
          <p:cNvSpPr/>
          <p:nvPr/>
        </p:nvSpPr>
        <p:spPr>
          <a:xfrm>
            <a:off x="7662267" y="5600581"/>
            <a:ext cx="4694158"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With remote work becoming the norm, an immersive conference experience will become more valuable.</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13811">
            <a:solidFill>
              <a:srgbClr val="E5E0DF"/>
            </a:solidFill>
            <a:prstDash val="solid"/>
          </a:ln>
        </p:spPr>
      </p:sp>
      <p:sp>
        <p:nvSpPr>
          <p:cNvPr id="4" name="Text 2"/>
          <p:cNvSpPr/>
          <p:nvPr/>
        </p:nvSpPr>
        <p:spPr>
          <a:xfrm>
            <a:off x="6319599" y="1843326"/>
            <a:ext cx="73837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Conclusion and Key Takeaways</a:t>
            </a:r>
            <a:endParaRPr lang="en-US" sz="4374" dirty="0"/>
          </a:p>
        </p:txBody>
      </p:sp>
      <p:sp>
        <p:nvSpPr>
          <p:cNvPr id="5" name="Text 3"/>
          <p:cNvSpPr/>
          <p:nvPr/>
        </p:nvSpPr>
        <p:spPr>
          <a:xfrm>
            <a:off x="6652855" y="3120866"/>
            <a:ext cx="7144345"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Virtual reality is an exciting and growing field with numerous benefits and possibilities. Its primary disadvantage is its cost and hardware requirements. However, advances in technology and innovations in industry mean it's more accessible than ever before. Lastly, virtual reality technology will continue to advance, and the future look bright for this fascinating field!</a:t>
            </a:r>
            <a:endParaRPr lang="en-US" sz="1750" dirty="0"/>
          </a:p>
        </p:txBody>
      </p:sp>
      <p:sp>
        <p:nvSpPr>
          <p:cNvPr id="6" name="Shape 4"/>
          <p:cNvSpPr/>
          <p:nvPr/>
        </p:nvSpPr>
        <p:spPr>
          <a:xfrm>
            <a:off x="6319599" y="2870954"/>
            <a:ext cx="44410" cy="2632234"/>
          </a:xfrm>
          <a:prstGeom prst="rect">
            <a:avLst/>
          </a:prstGeom>
          <a:solidFill>
            <a:srgbClr val="835E54"/>
          </a:solidFill>
          <a:ln/>
        </p:spPr>
      </p:sp>
      <p:pic>
        <p:nvPicPr>
          <p:cNvPr id="7" name="Image 0" descr="preencoded.png"/>
          <p:cNvPicPr>
            <a:picLocks noChangeAspect="1"/>
          </p:cNvPicPr>
          <p:nvPr/>
        </p:nvPicPr>
        <p:blipFill>
          <a:blip r:embed="rId3"/>
          <a:stretch>
            <a:fillRect/>
          </a:stretch>
        </p:blipFill>
        <p:spPr>
          <a:xfrm>
            <a:off x="6441519" y="5753100"/>
            <a:ext cx="2516743" cy="611029"/>
          </a:xfrm>
          <a:prstGeom prst="rect">
            <a:avLst/>
          </a:prstGeom>
        </p:spPr>
      </p:pic>
      <p:pic>
        <p:nvPicPr>
          <p:cNvPr id="8" name="Image 1" descr="preencoded.png"/>
          <p:cNvPicPr>
            <a:picLocks noChangeAspect="1"/>
          </p:cNvPicPr>
          <p:nvPr/>
        </p:nvPicPr>
        <p:blipFill>
          <a:blip r:embed="rId4"/>
          <a:stretch>
            <a:fillRect/>
          </a:stretch>
        </p:blipFill>
        <p:spPr>
          <a:xfrm>
            <a:off x="9069348" y="5753100"/>
            <a:ext cx="4605933" cy="633055"/>
          </a:xfrm>
          <a:prstGeom prst="rect">
            <a:avLst/>
          </a:prstGeom>
        </p:spPr>
      </p:pic>
      <p:pic>
        <p:nvPicPr>
          <p:cNvPr id="9" name="Image 2" descr="preencoded.png"/>
          <p:cNvPicPr>
            <a:picLocks noChangeAspect="1"/>
          </p:cNvPicPr>
          <p:nvPr/>
        </p:nvPicPr>
        <p:blipFill>
          <a:blip r:embed="rId5"/>
          <a:stretch>
            <a:fillRect/>
          </a:stretch>
        </p:blipFill>
        <p:spPr>
          <a:xfrm>
            <a:off x="0" y="0"/>
            <a:ext cx="5486400" cy="82296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7</cp:revision>
  <dcterms:created xsi:type="dcterms:W3CDTF">2023-10-17T06:11:17Z</dcterms:created>
  <dcterms:modified xsi:type="dcterms:W3CDTF">2023-10-17T06:21:17Z</dcterms:modified>
</cp:coreProperties>
</file>