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3"/>
    <p:sldId id="16140622" r:id="rId4"/>
    <p:sldId id="262" r:id="rId5"/>
    <p:sldId id="263" r:id="rId6"/>
    <p:sldId id="16140630" r:id="rId7"/>
    <p:sldId id="265" r:id="rId8"/>
    <p:sldId id="266" r:id="rId9"/>
    <p:sldId id="16140631" r:id="rId10"/>
    <p:sldId id="267" r:id="rId11"/>
    <p:sldId id="16140632" r:id="rId12"/>
    <p:sldId id="16140633" r:id="rId13"/>
    <p:sldId id="16140637" r:id="rId14"/>
    <p:sldId id="16140634" r:id="rId15"/>
    <p:sldId id="16140638" r:id="rId16"/>
    <p:sldId id="268" r:id="rId17"/>
    <p:sldId id="16140623" r:id="rId18"/>
    <p:sldId id="269" r:id="rId19"/>
    <p:sldId id="16140639" r:id="rId20"/>
    <p:sldId id="16140627" r:id="rId21"/>
    <p:sldId id="16140628" r:id="rId22"/>
    <p:sldId id="16140629"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customXml" Target="../customXml/item3.xml"/><Relationship Id="rId30" Type="http://schemas.openxmlformats.org/officeDocument/2006/relationships/customXml" Target="../customXml/item2.xml"/><Relationship Id="rId3" Type="http://schemas.openxmlformats.org/officeDocument/2006/relationships/slide" Target="slides/slide1.xml"/><Relationship Id="rId29" Type="http://schemas.openxmlformats.org/officeDocument/2006/relationships/customXml" Target="../customXml/item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loud.ibm.com/docs/autoai?topic=autoai-evaluation" TargetMode="External"/><Relationship Id="rId2" Type="http://schemas.openxmlformats.org/officeDocument/2006/relationships/hyperlink" Target="https://www.ibm.com/cloud/watsonx" TargetMode="External"/><Relationship Id="rId1" Type="http://schemas.openxmlformats.org/officeDocument/2006/relationships/hyperlink" Target="https://www.kaggle.com/datasets/ziya07/power-system-faults-dataset"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cloud.ibm.com/apidocs/machine-learning"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US" b="1" dirty="0">
                <a:solidFill>
                  <a:schemeClr val="accent1"/>
                </a:solidFill>
                <a:latin typeface="Arial" panose="020B0604020202020204" pitchFamily="34" charset="0"/>
                <a:cs typeface="Arial" panose="020B0604020202020204" pitchFamily="34" charset="0"/>
              </a:rPr>
              <a:t>Power System Fault Detection and Classification</a:t>
            </a: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IN" altLang="en-US" sz="3200" b="1" dirty="0">
                <a:solidFill>
                  <a:schemeClr val="accent1">
                    <a:lumMod val="75000"/>
                  </a:schemeClr>
                </a:solidFill>
                <a:latin typeface="Arial" panose="020B0604020202020204"/>
                <a:cs typeface="Arial" panose="020B0604020202020204"/>
              </a:rPr>
              <a:t>AICTE</a:t>
            </a:r>
            <a:r>
              <a:rPr lang="en-US" sz="3200" b="1" dirty="0">
                <a:solidFill>
                  <a:schemeClr val="accent1">
                    <a:lumMod val="75000"/>
                  </a:schemeClr>
                </a:solidFill>
                <a:latin typeface="Arial" panose="020B0604020202020204"/>
                <a:cs typeface="Arial" panose="020B0604020202020204"/>
              </a:rPr>
              <a:t>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Student Name-</a:t>
            </a:r>
            <a:r>
              <a:rPr lang="en-IN" altLang="en-US" sz="2000" b="1" dirty="0">
                <a:solidFill>
                  <a:schemeClr val="accent1">
                    <a:lumMod val="75000"/>
                  </a:schemeClr>
                </a:solidFill>
                <a:latin typeface="Arial" panose="020B0604020202020204"/>
                <a:cs typeface="Arial" panose="020B0604020202020204"/>
              </a:rPr>
              <a:t> Priyanshul Thakur</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College Name-Department</a:t>
            </a:r>
            <a:r>
              <a:rPr lang="en-IN" altLang="en-US" sz="2000" b="1" dirty="0">
                <a:solidFill>
                  <a:schemeClr val="accent1">
                    <a:lumMod val="75000"/>
                  </a:schemeClr>
                </a:solidFill>
                <a:latin typeface="Arial" panose="020B0604020202020204"/>
                <a:cs typeface="Arial" panose="020B0604020202020204"/>
              </a:rPr>
              <a:t> - Haryana Engineering College (CSE)</a:t>
            </a:r>
            <a:endParaRPr lang="en-IN"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fontScale="90000"/>
          </a:bodyPr>
          <a:lstStyle/>
          <a:p>
            <a:pPr marL="0" indent="0">
              <a:buNone/>
            </a:pPr>
            <a:endParaRPr lang="en-US" altLang="en-US" sz="1600" dirty="0">
              <a:latin typeface="Calibri" panose="020F0502020204030204" charset="0"/>
              <a:cs typeface="Calibri" panose="020F0502020204030204" charset="0"/>
            </a:endParaRPr>
          </a:p>
          <a:p>
            <a:pPr marL="0" indent="0">
              <a:buNone/>
            </a:pPr>
            <a:r>
              <a:rPr lang="en-US" altLang="en-US" sz="1600" b="1" dirty="0">
                <a:latin typeface="Calibri" panose="020F0502020204030204" charset="0"/>
                <a:cs typeface="Calibri" panose="020F0502020204030204" charset="0"/>
              </a:rPr>
              <a:t>Pipeline Leaderboard:</a:t>
            </a: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r>
              <a:rPr lang="en-US" altLang="en-US" sz="1600" dirty="0">
                <a:latin typeface="Calibri" panose="020F0502020204030204" charset="0"/>
                <a:cs typeface="Calibri" panose="020F0502020204030204" charset="0"/>
              </a:rPr>
              <a:t>AutoAI ranked multiple pipelines based on their validation scores</a:t>
            </a:r>
            <a:endParaRPr lang="en-US" altLang="en-US" sz="1600" dirty="0">
              <a:latin typeface="Calibri" panose="020F0502020204030204" charset="0"/>
              <a:cs typeface="Calibri" panose="020F0502020204030204" charset="0"/>
            </a:endParaRPr>
          </a:p>
          <a:p>
            <a:r>
              <a:rPr lang="en-US" altLang="en-US" sz="1600" dirty="0">
                <a:latin typeface="Calibri" panose="020F0502020204030204" charset="0"/>
                <a:cs typeface="Calibri" panose="020F0502020204030204" charset="0"/>
              </a:rPr>
              <a:t>The top pipeline was selected and saved for deployment</a:t>
            </a:r>
            <a:endParaRPr lang="en-US" altLang="en-US" sz="1600" dirty="0">
              <a:latin typeface="Calibri" panose="020F0502020204030204" charset="0"/>
              <a:cs typeface="Calibri" panose="020F0502020204030204" charset="0"/>
            </a:endParaRPr>
          </a:p>
          <a:p>
            <a:pPr marL="0" indent="0">
              <a:buNone/>
            </a:pPr>
            <a:endParaRPr lang="en-US" altLang="en-US" sz="1600" dirty="0">
              <a:latin typeface="Calibri" panose="020F0502020204030204" charset="0"/>
              <a:cs typeface="Calibri" panose="020F0502020204030204" charset="0"/>
            </a:endParaRPr>
          </a:p>
        </p:txBody>
      </p:sp>
      <p:pic>
        <p:nvPicPr>
          <p:cNvPr id="3" name="Picture 2" descr="pipe line leader board"/>
          <p:cNvPicPr>
            <a:picLocks noChangeAspect="1"/>
          </p:cNvPicPr>
          <p:nvPr/>
        </p:nvPicPr>
        <p:blipFill>
          <a:blip r:embed="rId1"/>
          <a:srcRect r="16136"/>
          <a:stretch>
            <a:fillRect/>
          </a:stretch>
        </p:blipFill>
        <p:spPr>
          <a:xfrm>
            <a:off x="471805" y="1883410"/>
            <a:ext cx="11026775" cy="3090545"/>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709930" y="589915"/>
            <a:ext cx="10900410" cy="6036310"/>
          </a:xfrm>
        </p:spPr>
        <p:txBody>
          <a:bodyPr>
            <a:normAutofit lnSpcReduction="20000"/>
          </a:bodyPr>
          <a:lstStyle/>
          <a:p>
            <a:pPr marL="0" indent="0">
              <a:buNone/>
            </a:pPr>
            <a:endParaRPr lang="en-US" altLang="en-US" sz="1600" dirty="0">
              <a:latin typeface="Calibri" panose="020F0502020204030204" charset="0"/>
              <a:cs typeface="Calibri" panose="020F0502020204030204" charset="0"/>
            </a:endParaRPr>
          </a:p>
          <a:p>
            <a:pPr marL="0" indent="0">
              <a:buNone/>
            </a:pPr>
            <a:r>
              <a:rPr lang="en-US" altLang="en-US" sz="1600" b="1" dirty="0">
                <a:latin typeface="Calibri" panose="020F0502020204030204" charset="0"/>
                <a:cs typeface="Calibri" panose="020F0502020204030204" charset="0"/>
              </a:rPr>
              <a:t>Model Output Formats:</a:t>
            </a: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r>
              <a:rPr lang="en-US" altLang="en-US" sz="1600" dirty="0">
                <a:latin typeface="Calibri" panose="020F0502020204030204" charset="0"/>
                <a:cs typeface="Calibri" panose="020F0502020204030204" charset="0"/>
              </a:rPr>
              <a:t>Output Table View: Displays predicted fault class against test data</a:t>
            </a:r>
            <a:endParaRPr lang="en-US" altLang="en-US" sz="1600" dirty="0">
              <a:latin typeface="Calibri" panose="020F0502020204030204" charset="0"/>
              <a:cs typeface="Calibri" panose="020F0502020204030204" charset="0"/>
            </a:endParaRPr>
          </a:p>
          <a:p>
            <a:endParaRPr lang="en-US" altLang="en-US" sz="1600" dirty="0">
              <a:latin typeface="Calibri" panose="020F0502020204030204" charset="0"/>
              <a:cs typeface="Calibri" panose="020F0502020204030204" charset="0"/>
            </a:endParaRPr>
          </a:p>
          <a:p>
            <a:pPr marL="0" indent="0">
              <a:buNone/>
            </a:pPr>
            <a:endParaRPr lang="en-US" altLang="en-US" sz="1600" dirty="0">
              <a:latin typeface="Calibri" panose="020F0502020204030204" charset="0"/>
              <a:cs typeface="Calibri" panose="020F0502020204030204" charset="0"/>
            </a:endParaRPr>
          </a:p>
        </p:txBody>
      </p:sp>
      <p:pic>
        <p:nvPicPr>
          <p:cNvPr id="4" name="Picture 3" descr="output table form"/>
          <p:cNvPicPr>
            <a:picLocks noChangeAspect="1"/>
          </p:cNvPicPr>
          <p:nvPr/>
        </p:nvPicPr>
        <p:blipFill>
          <a:blip r:embed="rId1"/>
          <a:stretch>
            <a:fillRect/>
          </a:stretch>
        </p:blipFill>
        <p:spPr>
          <a:xfrm>
            <a:off x="796290" y="1642745"/>
            <a:ext cx="6932930" cy="3411855"/>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701040" y="589915"/>
            <a:ext cx="10909300" cy="6036310"/>
          </a:xfrm>
        </p:spPr>
        <p:txBody>
          <a:bodyPr>
            <a:normAutofit lnSpcReduction="20000"/>
          </a:bodyPr>
          <a:lstStyle/>
          <a:p>
            <a:pPr marL="0" indent="0">
              <a:buNone/>
            </a:pPr>
            <a:endParaRPr lang="en-US" altLang="en-US" sz="1600" dirty="0">
              <a:latin typeface="Calibri" panose="020F0502020204030204" charset="0"/>
              <a:cs typeface="Calibri" panose="020F0502020204030204" charset="0"/>
            </a:endParaRPr>
          </a:p>
          <a:p>
            <a:pPr marL="0" indent="0">
              <a:buNone/>
            </a:pPr>
            <a:r>
              <a:rPr lang="en-US" altLang="en-US" sz="1600" b="1" dirty="0">
                <a:latin typeface="Calibri" panose="020F0502020204030204" charset="0"/>
                <a:cs typeface="Calibri" panose="020F0502020204030204" charset="0"/>
              </a:rPr>
              <a:t>Model Output Formats:</a:t>
            </a: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b="1" dirty="0">
              <a:latin typeface="Calibri" panose="020F0502020204030204" charset="0"/>
              <a:cs typeface="Calibri" panose="020F0502020204030204" charset="0"/>
            </a:endParaRPr>
          </a:p>
          <a:p>
            <a:pPr marL="0" indent="0">
              <a:buNone/>
            </a:pPr>
            <a:endParaRPr lang="en-US" altLang="en-US" sz="1600" dirty="0">
              <a:latin typeface="Calibri" panose="020F0502020204030204" charset="0"/>
              <a:cs typeface="Calibri" panose="020F0502020204030204" charset="0"/>
            </a:endParaRPr>
          </a:p>
          <a:p>
            <a:endParaRPr lang="en-US" altLang="en-US" sz="1600" dirty="0">
              <a:latin typeface="Calibri" panose="020F0502020204030204" charset="0"/>
              <a:cs typeface="Calibri" panose="020F0502020204030204" charset="0"/>
            </a:endParaRPr>
          </a:p>
          <a:p>
            <a:endParaRPr lang="en-US" altLang="en-US" sz="1600" dirty="0">
              <a:latin typeface="Calibri" panose="020F0502020204030204" charset="0"/>
              <a:cs typeface="Calibri" panose="020F0502020204030204" charset="0"/>
            </a:endParaRPr>
          </a:p>
          <a:p>
            <a:endParaRPr lang="en-US" altLang="en-US" sz="1600" dirty="0">
              <a:latin typeface="Calibri" panose="020F0502020204030204" charset="0"/>
              <a:cs typeface="Calibri" panose="020F0502020204030204" charset="0"/>
            </a:endParaRPr>
          </a:p>
          <a:p>
            <a:endParaRPr lang="en-US" altLang="en-US" sz="1600" dirty="0">
              <a:latin typeface="Calibri" panose="020F0502020204030204" charset="0"/>
              <a:cs typeface="Calibri" panose="020F0502020204030204" charset="0"/>
            </a:endParaRPr>
          </a:p>
          <a:p>
            <a:endParaRPr lang="en-US" altLang="en-US" sz="1600" dirty="0">
              <a:latin typeface="Calibri" panose="020F0502020204030204" charset="0"/>
              <a:cs typeface="Calibri" panose="020F0502020204030204" charset="0"/>
            </a:endParaRPr>
          </a:p>
          <a:p>
            <a:r>
              <a:rPr lang="en-US" altLang="en-US" sz="1600" dirty="0">
                <a:latin typeface="Calibri" panose="020F0502020204030204" charset="0"/>
                <a:cs typeface="Calibri" panose="020F0502020204030204" charset="0"/>
              </a:rPr>
              <a:t>JSON Output View: Shows prediction results in API-compatible JSON format</a:t>
            </a:r>
            <a:endParaRPr lang="en-US" altLang="en-US" sz="1600" dirty="0">
              <a:latin typeface="Calibri" panose="020F0502020204030204" charset="0"/>
              <a:cs typeface="Calibri" panose="020F0502020204030204" charset="0"/>
            </a:endParaRPr>
          </a:p>
          <a:p>
            <a:pPr marL="0" indent="0">
              <a:buNone/>
            </a:pPr>
            <a:endParaRPr lang="en-US" altLang="en-US" sz="1600" dirty="0">
              <a:latin typeface="Calibri" panose="020F0502020204030204" charset="0"/>
              <a:cs typeface="Calibri" panose="020F0502020204030204" charset="0"/>
            </a:endParaRPr>
          </a:p>
        </p:txBody>
      </p:sp>
      <p:pic>
        <p:nvPicPr>
          <p:cNvPr id="3" name="Picture 2" descr="output json form"/>
          <p:cNvPicPr>
            <a:picLocks noChangeAspect="1"/>
          </p:cNvPicPr>
          <p:nvPr/>
        </p:nvPicPr>
        <p:blipFill>
          <a:blip r:embed="rId1"/>
          <a:stretch>
            <a:fillRect/>
          </a:stretch>
        </p:blipFill>
        <p:spPr>
          <a:xfrm>
            <a:off x="701040" y="1718310"/>
            <a:ext cx="6845935" cy="3542030"/>
          </a:xfrm>
          <a:prstGeom prst="rect">
            <a:avLst/>
          </a:prstGeom>
          <a:ln>
            <a:solidFill>
              <a:schemeClr val="tx1"/>
            </a:solid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025" y="186690"/>
            <a:ext cx="11029315" cy="6783070"/>
          </a:xfrm>
        </p:spPr>
        <p:txBody>
          <a:bodyPr>
            <a:normAutofit/>
          </a:bodyPr>
          <a:lstStyle/>
          <a:p>
            <a:pPr marL="0" indent="0">
              <a:buNone/>
            </a:pPr>
            <a:r>
              <a:rPr lang="en-US" altLang="en-US" sz="1200" b="1" dirty="0">
                <a:latin typeface="Calibri" panose="020F0502020204030204" charset="0"/>
                <a:cs typeface="Calibri" panose="020F0502020204030204" charset="0"/>
              </a:rPr>
              <a:t>Visuals to Include (Screenshots):</a:t>
            </a:r>
            <a:endParaRPr lang="en-US" altLang="en-US" sz="1200" b="1" dirty="0">
              <a:latin typeface="Calibri" panose="020F0502020204030204" charset="0"/>
              <a:cs typeface="Calibri" panose="020F0502020204030204" charset="0"/>
            </a:endParaRPr>
          </a:p>
          <a:p>
            <a:pPr marL="0" indent="0">
              <a:buNone/>
            </a:pPr>
            <a:r>
              <a:rPr lang="en-IN" altLang="en-US" sz="1200" b="1" dirty="0">
                <a:latin typeface="Calibri" panose="020F0502020204030204" charset="0"/>
                <a:cs typeface="Calibri" panose="020F0502020204030204" charset="0"/>
              </a:rPr>
              <a:t>1</a:t>
            </a:r>
            <a:r>
              <a:rPr lang="en-US" altLang="en-US" sz="1200" b="1" dirty="0">
                <a:latin typeface="Calibri" panose="020F0502020204030204" charset="0"/>
                <a:cs typeface="Calibri" panose="020F0502020204030204" charset="0"/>
              </a:rPr>
              <a:t>. Progress Map</a:t>
            </a:r>
            <a:endParaRPr lang="en-US" altLang="en-US" sz="1200" b="1"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r>
              <a:rPr lang="en-US" altLang="en-US" sz="1200" dirty="0">
                <a:latin typeface="Calibri" panose="020F0502020204030204" charset="0"/>
                <a:cs typeface="Calibri" panose="020F0502020204030204" charset="0"/>
              </a:rPr>
              <a:t> – AutoAI's visual representation of pipeline evolution</a:t>
            </a: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p:txBody>
      </p:sp>
      <p:pic>
        <p:nvPicPr>
          <p:cNvPr id="3" name="Picture 2" descr="progress map"/>
          <p:cNvPicPr>
            <a:picLocks noChangeAspect="1"/>
          </p:cNvPicPr>
          <p:nvPr/>
        </p:nvPicPr>
        <p:blipFill>
          <a:blip r:embed="rId1"/>
          <a:stretch>
            <a:fillRect/>
          </a:stretch>
        </p:blipFill>
        <p:spPr>
          <a:xfrm>
            <a:off x="668020" y="1677035"/>
            <a:ext cx="8829675" cy="3799205"/>
          </a:xfrm>
          <a:prstGeom prst="rect">
            <a:avLst/>
          </a:prstGeom>
          <a:ln>
            <a:solidFill>
              <a:schemeClr val="tx1"/>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581025" y="186690"/>
            <a:ext cx="11029315" cy="6783070"/>
          </a:xfrm>
        </p:spPr>
        <p:txBody>
          <a:bodyPr>
            <a:normAutofit/>
          </a:bodyPr>
          <a:lstStyle/>
          <a:p>
            <a:pPr marL="0" indent="0">
              <a:buNone/>
            </a:pPr>
            <a:r>
              <a:rPr lang="en-IN" altLang="en-US" sz="1200" b="1" dirty="0">
                <a:latin typeface="Calibri" panose="020F0502020204030204" charset="0"/>
                <a:cs typeface="Calibri" panose="020F0502020204030204" charset="0"/>
              </a:rPr>
              <a:t>2</a:t>
            </a:r>
            <a:r>
              <a:rPr lang="en-US" altLang="en-US" sz="1200" b="1" dirty="0">
                <a:latin typeface="Calibri" panose="020F0502020204030204" charset="0"/>
                <a:cs typeface="Calibri" panose="020F0502020204030204" charset="0"/>
              </a:rPr>
              <a:t>. Relationship Map </a:t>
            </a:r>
            <a:endParaRPr lang="en-US" altLang="en-US" sz="1200" b="1"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r>
              <a:rPr lang="en-IN" altLang="en-US" sz="1200" dirty="0">
                <a:latin typeface="Calibri" panose="020F0502020204030204" charset="0"/>
                <a:cs typeface="Calibri" panose="020F0502020204030204" charset="0"/>
              </a:rPr>
              <a:t> </a:t>
            </a:r>
            <a:endParaRPr lang="en-IN" altLang="en-US" sz="1200" dirty="0">
              <a:latin typeface="Calibri" panose="020F0502020204030204" charset="0"/>
              <a:cs typeface="Calibri" panose="020F0502020204030204" charset="0"/>
            </a:endParaRPr>
          </a:p>
          <a:p>
            <a:pPr marL="0" indent="0">
              <a:buNone/>
            </a:pPr>
            <a:endParaRPr lang="en-IN" altLang="en-US" sz="1200" dirty="0">
              <a:latin typeface="Calibri" panose="020F0502020204030204" charset="0"/>
              <a:cs typeface="Calibri" panose="020F0502020204030204" charset="0"/>
            </a:endParaRPr>
          </a:p>
          <a:p>
            <a:pPr marL="0" indent="0">
              <a:buNone/>
            </a:pPr>
            <a:endParaRPr lang="en-IN" altLang="en-US" sz="1200" dirty="0">
              <a:latin typeface="Calibri" panose="020F0502020204030204" charset="0"/>
              <a:cs typeface="Calibri" panose="020F0502020204030204" charset="0"/>
            </a:endParaRPr>
          </a:p>
          <a:p>
            <a:pPr marL="0" indent="0">
              <a:buNone/>
            </a:pPr>
            <a:endParaRPr lang="en-IN" altLang="en-US" sz="1200" dirty="0">
              <a:latin typeface="Calibri" panose="020F0502020204030204" charset="0"/>
              <a:cs typeface="Calibri" panose="020F0502020204030204" charset="0"/>
            </a:endParaRPr>
          </a:p>
          <a:p>
            <a:pPr marL="0" indent="0">
              <a:buNone/>
            </a:pPr>
            <a:endParaRPr lang="en-IN" altLang="en-US" sz="1200" dirty="0">
              <a:latin typeface="Calibri" panose="020F0502020204030204" charset="0"/>
              <a:cs typeface="Calibri" panose="020F0502020204030204" charset="0"/>
            </a:endParaRPr>
          </a:p>
          <a:p>
            <a:pPr marL="0" indent="0">
              <a:buNone/>
            </a:pPr>
            <a:endParaRPr lang="en-IN"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r>
              <a:rPr lang="en-US" altLang="en-US" sz="1200" dirty="0">
                <a:latin typeface="Calibri" panose="020F0502020204030204" charset="0"/>
                <a:cs typeface="Calibri" panose="020F0502020204030204" charset="0"/>
              </a:rPr>
              <a:t>– How input features influence predictions</a:t>
            </a: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r>
              <a:rPr lang="en-US" altLang="en-US" sz="1200" b="1" dirty="0">
                <a:latin typeface="Calibri" panose="020F0502020204030204" charset="0"/>
                <a:cs typeface="Calibri" panose="020F0502020204030204" charset="0"/>
              </a:rPr>
              <a:t>The model’s deployment as an API allows real-time classification of electrical faults, significantly improving operational readiness and fault response in power systems.</a:t>
            </a:r>
            <a:endParaRPr lang="en-US" altLang="en-US" sz="1200" b="1" dirty="0">
              <a:latin typeface="Calibri" panose="020F0502020204030204" charset="0"/>
              <a:cs typeface="Calibri" panose="020F0502020204030204" charset="0"/>
            </a:endParaRPr>
          </a:p>
          <a:p>
            <a:pPr marL="0" indent="0">
              <a:buNone/>
            </a:pPr>
            <a:endParaRPr lang="en-US" altLang="en-US" sz="1200" b="1" dirty="0">
              <a:latin typeface="Calibri" panose="020F0502020204030204" charset="0"/>
              <a:cs typeface="Calibri" panose="020F0502020204030204" charset="0"/>
            </a:endParaRPr>
          </a:p>
        </p:txBody>
      </p:sp>
      <p:pic>
        <p:nvPicPr>
          <p:cNvPr id="3" name="Picture 2" descr="relation ship map"/>
          <p:cNvPicPr>
            <a:picLocks noChangeAspect="1"/>
          </p:cNvPicPr>
          <p:nvPr/>
        </p:nvPicPr>
        <p:blipFill>
          <a:blip r:embed="rId1"/>
          <a:stretch>
            <a:fillRect/>
          </a:stretch>
        </p:blipFill>
        <p:spPr>
          <a:xfrm>
            <a:off x="678180" y="1374140"/>
            <a:ext cx="7738745" cy="3566795"/>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Autofit/>
          </a:bodyPr>
          <a:lstStyle/>
          <a:p>
            <a:pPr marL="0" indent="0">
              <a:buNone/>
            </a:pPr>
            <a:r>
              <a:rPr lang="en-US" altLang="en-US" sz="1200" dirty="0">
                <a:latin typeface="Calibri" panose="020F0502020204030204" charset="0"/>
                <a:cs typeface="Calibri" panose="020F0502020204030204" charset="0"/>
              </a:rPr>
              <a:t>The project successfully demonstrated the use of IBM Watsonx AutoAI for detecting and classifying various types of faults in a power distribution system using electrical phasor data.</a:t>
            </a:r>
            <a:endParaRPr lang="en-US" altLang="en-US" sz="1200" dirty="0">
              <a:latin typeface="Calibri" panose="020F0502020204030204" charset="0"/>
              <a:cs typeface="Calibri" panose="020F0502020204030204" charset="0"/>
            </a:endParaRPr>
          </a:p>
          <a:p>
            <a:pPr marL="0" indent="0">
              <a:buNone/>
            </a:pPr>
            <a:r>
              <a:rPr lang="en-US" altLang="en-US" sz="1200" b="1" dirty="0">
                <a:latin typeface="Calibri" panose="020F0502020204030204" charset="0"/>
                <a:cs typeface="Calibri" panose="020F0502020204030204" charset="0"/>
              </a:rPr>
              <a:t>Findings:</a:t>
            </a:r>
            <a:endParaRPr lang="en-US" altLang="en-US" sz="1200" b="1" dirty="0">
              <a:latin typeface="Calibri" panose="020F0502020204030204" charset="0"/>
              <a:cs typeface="Calibri" panose="020F0502020204030204" charset="0"/>
            </a:endParaRPr>
          </a:p>
          <a:p>
            <a:pPr marL="305435" indent="-305435">
              <a:lnSpc>
                <a:spcPct val="70000"/>
              </a:lnSpc>
            </a:pPr>
            <a:r>
              <a:rPr lang="en-US" altLang="en-US" sz="1200" dirty="0">
                <a:latin typeface="Calibri" panose="020F0502020204030204" charset="0"/>
                <a:cs typeface="Calibri" panose="020F0502020204030204" charset="0"/>
              </a:rPr>
              <a:t>AutoAI automatically trained and optimized multiple ML models with minimal manual intervention.</a:t>
            </a:r>
            <a:endParaRPr lang="en-US" altLang="en-US" sz="1200" dirty="0">
              <a:latin typeface="Calibri" panose="020F0502020204030204" charset="0"/>
              <a:cs typeface="Calibri" panose="020F0502020204030204" charset="0"/>
            </a:endParaRPr>
          </a:p>
          <a:p>
            <a:pPr marL="305435" indent="-305435">
              <a:lnSpc>
                <a:spcPct val="70000"/>
              </a:lnSpc>
            </a:pPr>
            <a:r>
              <a:rPr lang="en-US" altLang="en-US" sz="1200" dirty="0">
                <a:latin typeface="Calibri" panose="020F0502020204030204" charset="0"/>
                <a:cs typeface="Calibri" panose="020F0502020204030204" charset="0"/>
              </a:rPr>
              <a:t>The selected model achieved high accuracy in classifying fault types such as Line-to-Ground (LG), Line-to-Line (LL), and Three-Phase (LLL).</a:t>
            </a:r>
            <a:endParaRPr lang="en-US" altLang="en-US" sz="1200" dirty="0">
              <a:latin typeface="Calibri" panose="020F0502020204030204" charset="0"/>
              <a:cs typeface="Calibri" panose="020F0502020204030204" charset="0"/>
            </a:endParaRPr>
          </a:p>
          <a:p>
            <a:pPr marL="305435" indent="-305435">
              <a:lnSpc>
                <a:spcPct val="70000"/>
              </a:lnSpc>
            </a:pPr>
            <a:r>
              <a:rPr lang="en-US" altLang="en-US" sz="1200" dirty="0">
                <a:latin typeface="Calibri" panose="020F0502020204030204" charset="0"/>
                <a:cs typeface="Calibri" panose="020F0502020204030204" charset="0"/>
              </a:rPr>
              <a:t>The pipeline was successfully deployed as a REST API, enabling real-time fault classification.</a:t>
            </a:r>
            <a:endParaRPr lang="en-US" altLang="en-US" sz="1200" dirty="0">
              <a:latin typeface="Calibri" panose="020F0502020204030204" charset="0"/>
              <a:cs typeface="Calibri" panose="020F0502020204030204" charset="0"/>
            </a:endParaRPr>
          </a:p>
          <a:p>
            <a:pPr marL="0" indent="0">
              <a:buNone/>
            </a:pPr>
            <a:r>
              <a:rPr lang="en-US" altLang="en-US" sz="1200" b="1" dirty="0">
                <a:latin typeface="Calibri" panose="020F0502020204030204" charset="0"/>
                <a:cs typeface="Calibri" panose="020F0502020204030204" charset="0"/>
              </a:rPr>
              <a:t>Effectiveness of the Solution:</a:t>
            </a:r>
            <a:endParaRPr lang="en-US" altLang="en-US" sz="1200" b="1" dirty="0">
              <a:latin typeface="Calibri" panose="020F0502020204030204" charset="0"/>
              <a:cs typeface="Calibri" panose="020F0502020204030204" charset="0"/>
            </a:endParaRPr>
          </a:p>
          <a:p>
            <a:pPr marL="305435" indent="-305435">
              <a:lnSpc>
                <a:spcPct val="70000"/>
              </a:lnSpc>
            </a:pPr>
            <a:r>
              <a:rPr lang="en-US" altLang="en-US" sz="1200" dirty="0">
                <a:latin typeface="Calibri" panose="020F0502020204030204" charset="0"/>
                <a:cs typeface="Calibri" panose="020F0502020204030204" charset="0"/>
              </a:rPr>
              <a:t>The cloud-based AutoAI workflow provided a fast, scalable, and no-code model development environment.</a:t>
            </a:r>
            <a:endParaRPr lang="en-US" altLang="en-US" sz="1200" dirty="0">
              <a:latin typeface="Calibri" panose="020F0502020204030204" charset="0"/>
              <a:cs typeface="Calibri" panose="020F0502020204030204" charset="0"/>
            </a:endParaRPr>
          </a:p>
          <a:p>
            <a:pPr marL="305435" indent="-305435">
              <a:lnSpc>
                <a:spcPct val="70000"/>
              </a:lnSpc>
            </a:pPr>
            <a:r>
              <a:rPr lang="en-US" altLang="en-US" sz="1200" dirty="0">
                <a:latin typeface="Calibri" panose="020F0502020204030204" charset="0"/>
                <a:cs typeface="Calibri" panose="020F0502020204030204" charset="0"/>
              </a:rPr>
              <a:t>API deployment ensures the model can be integrated with monitoring tools or SCADA systems for real-time grid health analysis.</a:t>
            </a:r>
            <a:endParaRPr lang="en-US" altLang="en-US" sz="1200" dirty="0">
              <a:latin typeface="Calibri" panose="020F0502020204030204" charset="0"/>
              <a:cs typeface="Calibri" panose="020F0502020204030204" charset="0"/>
            </a:endParaRPr>
          </a:p>
          <a:p>
            <a:pPr marL="0" indent="0">
              <a:buNone/>
            </a:pPr>
            <a:r>
              <a:rPr lang="en-US" altLang="en-US" sz="1200" b="1" dirty="0">
                <a:latin typeface="Calibri" panose="020F0502020204030204" charset="0"/>
                <a:cs typeface="Calibri" panose="020F0502020204030204" charset="0"/>
              </a:rPr>
              <a:t>Challenges Faced:</a:t>
            </a:r>
            <a:endParaRPr lang="en-US" altLang="en-US" sz="1200" b="1" dirty="0">
              <a:latin typeface="Calibri" panose="020F0502020204030204" charset="0"/>
              <a:cs typeface="Calibri" panose="020F0502020204030204" charset="0"/>
            </a:endParaRPr>
          </a:p>
          <a:p>
            <a:pPr marL="305435" indent="-305435">
              <a:lnSpc>
                <a:spcPct val="70000"/>
              </a:lnSpc>
            </a:pPr>
            <a:r>
              <a:rPr lang="en-US" altLang="en-US" sz="1200" dirty="0">
                <a:latin typeface="Calibri" panose="020F0502020204030204" charset="0"/>
                <a:cs typeface="Calibri" panose="020F0502020204030204" charset="0"/>
              </a:rPr>
              <a:t>Preparing the dataset to fit AutoAI’s format and requirements</a:t>
            </a:r>
            <a:endParaRPr lang="en-US" altLang="en-US" sz="1200" dirty="0">
              <a:latin typeface="Calibri" panose="020F0502020204030204" charset="0"/>
              <a:cs typeface="Calibri" panose="020F0502020204030204" charset="0"/>
            </a:endParaRPr>
          </a:p>
          <a:p>
            <a:pPr marL="305435" indent="-305435">
              <a:lnSpc>
                <a:spcPct val="70000"/>
              </a:lnSpc>
            </a:pPr>
            <a:r>
              <a:rPr lang="en-US" altLang="en-US" sz="1200" dirty="0">
                <a:latin typeface="Calibri" panose="020F0502020204030204" charset="0"/>
                <a:cs typeface="Calibri" panose="020F0502020204030204" charset="0"/>
              </a:rPr>
              <a:t>Understanding how to test and interpret results using JSON API</a:t>
            </a:r>
            <a:endParaRPr lang="en-US" altLang="en-US" sz="1200" dirty="0">
              <a:latin typeface="Calibri" panose="020F0502020204030204" charset="0"/>
              <a:cs typeface="Calibri" panose="020F0502020204030204" charset="0"/>
            </a:endParaRPr>
          </a:p>
          <a:p>
            <a:pPr marL="305435" indent="-305435">
              <a:lnSpc>
                <a:spcPct val="70000"/>
              </a:lnSpc>
            </a:pPr>
            <a:r>
              <a:rPr lang="en-US" altLang="en-US" sz="1200" dirty="0">
                <a:latin typeface="Calibri" panose="020F0502020204030204" charset="0"/>
                <a:cs typeface="Calibri" panose="020F0502020204030204" charset="0"/>
              </a:rPr>
              <a:t>Handling class imbalance in fault types during training</a:t>
            </a:r>
            <a:endParaRPr lang="en-US" altLang="en-US" sz="1200" dirty="0">
              <a:latin typeface="Calibri" panose="020F0502020204030204" charset="0"/>
              <a:cs typeface="Calibri" panose="020F0502020204030204" charset="0"/>
            </a:endParaRPr>
          </a:p>
          <a:p>
            <a:pPr marL="0" indent="0">
              <a:buNone/>
            </a:pPr>
            <a:r>
              <a:rPr lang="en-US" altLang="en-US" sz="1200" b="1" dirty="0">
                <a:latin typeface="Calibri" panose="020F0502020204030204" charset="0"/>
                <a:cs typeface="Calibri" panose="020F0502020204030204" charset="0"/>
              </a:rPr>
              <a:t>Potential Improvements:</a:t>
            </a:r>
            <a:endParaRPr lang="en-US" altLang="en-US" sz="1200" b="1" dirty="0">
              <a:latin typeface="Calibri" panose="020F0502020204030204" charset="0"/>
              <a:cs typeface="Calibri" panose="020F0502020204030204" charset="0"/>
            </a:endParaRPr>
          </a:p>
          <a:p>
            <a:pPr marL="305435" indent="-305435">
              <a:lnSpc>
                <a:spcPct val="50000"/>
              </a:lnSpc>
            </a:pPr>
            <a:r>
              <a:rPr lang="en-US" altLang="en-US" sz="1200" dirty="0">
                <a:latin typeface="Calibri" panose="020F0502020204030204" charset="0"/>
                <a:cs typeface="Calibri" panose="020F0502020204030204" charset="0"/>
              </a:rPr>
              <a:t>Enhance the dataset with more real-world fault scenarios</a:t>
            </a:r>
            <a:endParaRPr lang="en-US" altLang="en-US" sz="1200" dirty="0">
              <a:latin typeface="Calibri" panose="020F0502020204030204" charset="0"/>
              <a:cs typeface="Calibri" panose="020F0502020204030204" charset="0"/>
            </a:endParaRPr>
          </a:p>
          <a:p>
            <a:pPr marL="305435" indent="-305435">
              <a:lnSpc>
                <a:spcPct val="50000"/>
              </a:lnSpc>
            </a:pPr>
            <a:r>
              <a:rPr lang="en-US" altLang="en-US" sz="1200" dirty="0">
                <a:latin typeface="Calibri" panose="020F0502020204030204" charset="0"/>
                <a:cs typeface="Calibri" panose="020F0502020204030204" charset="0"/>
              </a:rPr>
              <a:t>Add streaming capabilities to classify faults from live data</a:t>
            </a:r>
            <a:endParaRPr lang="en-US" altLang="en-US" sz="1200" dirty="0">
              <a:latin typeface="Calibri" panose="020F0502020204030204" charset="0"/>
              <a:cs typeface="Calibri" panose="020F0502020204030204" charset="0"/>
            </a:endParaRPr>
          </a:p>
          <a:p>
            <a:pPr marL="305435" indent="-305435">
              <a:lnSpc>
                <a:spcPct val="50000"/>
              </a:lnSpc>
            </a:pPr>
            <a:r>
              <a:rPr lang="en-US" altLang="en-US" sz="1200" dirty="0">
                <a:latin typeface="Calibri" panose="020F0502020204030204" charset="0"/>
                <a:cs typeface="Calibri" panose="020F0502020204030204" charset="0"/>
              </a:rPr>
              <a:t>Apply ensemble learning or fine-tuning for even higher accuracy</a:t>
            </a:r>
            <a:endParaRPr lang="en-US" altLang="en-US" sz="1200" dirty="0">
              <a:latin typeface="Calibri" panose="020F0502020204030204" charset="0"/>
              <a:cs typeface="Calibri" panose="020F0502020204030204" charset="0"/>
            </a:endParaRPr>
          </a:p>
          <a:p>
            <a:pPr marL="0" indent="0">
              <a:buNone/>
            </a:pPr>
            <a:r>
              <a:rPr lang="en-US" altLang="en-US" sz="1200" dirty="0">
                <a:latin typeface="Calibri" panose="020F0502020204030204" charset="0"/>
                <a:cs typeface="Calibri" panose="020F0502020204030204" charset="0"/>
              </a:rPr>
              <a:t>This solution is a significant step toward intelligent power grid monitoring, enabling faster and more reliable fault detection to maintain grid stability and reduce downtime.</a:t>
            </a:r>
            <a:endParaRPr lang="en-US" altLang="en-US" sz="1200" dirty="0">
              <a:latin typeface="Calibri" panose="020F0502020204030204" charset="0"/>
              <a:cs typeface="Calibri" panose="020F0502020204030204" charset="0"/>
            </a:endParaRPr>
          </a:p>
          <a:p>
            <a:pPr marL="305435" indent="-305435"/>
            <a:endParaRPr lang="en-US" altLang="en-US" sz="1200" dirty="0">
              <a:latin typeface="Calibri" panose="020F0502020204030204" charset="0"/>
              <a:cs typeface="Calibri" panose="020F050202020403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0000"/>
          </a:bodyPr>
          <a:lstStyle/>
          <a:p>
            <a:pPr marL="0" indent="0">
              <a:buNone/>
            </a:pPr>
            <a:endParaRPr lang="en-US" sz="1500" b="1" dirty="0">
              <a:latin typeface="Calibri" panose="020F0502020204030204" charset="0"/>
              <a:cs typeface="Calibri" panose="020F0502020204030204" charset="0"/>
            </a:endParaRPr>
          </a:p>
          <a:p>
            <a:pPr marL="0" indent="0">
              <a:buNone/>
            </a:pPr>
            <a:r>
              <a:rPr lang="en-US" altLang="en-US" sz="1500" dirty="0">
                <a:latin typeface="Calibri" panose="020F0502020204030204" charset="0"/>
                <a:cs typeface="Calibri" panose="020F0502020204030204" charset="0"/>
              </a:rPr>
              <a:t>The current system demonstrates strong potential for accurate and real-time classification of power system faults. Future enhancements can further increase its utility, scalability, and intelligence.</a:t>
            </a:r>
            <a:endParaRPr lang="en-US" altLang="en-US" sz="1500" dirty="0">
              <a:latin typeface="Calibri" panose="020F0502020204030204" charset="0"/>
              <a:cs typeface="Calibri" panose="020F0502020204030204" charset="0"/>
            </a:endParaRPr>
          </a:p>
          <a:p>
            <a:pPr marL="0" indent="0">
              <a:buNone/>
            </a:pPr>
            <a:r>
              <a:rPr lang="en-US" altLang="en-US" sz="1500" b="1" dirty="0">
                <a:latin typeface="Calibri" panose="020F0502020204030204" charset="0"/>
                <a:cs typeface="Calibri" panose="020F0502020204030204" charset="0"/>
              </a:rPr>
              <a:t>Potential Enhancements</a:t>
            </a:r>
            <a:r>
              <a:rPr lang="en-US" altLang="en-US" sz="1500" dirty="0">
                <a:latin typeface="Calibri" panose="020F0502020204030204" charset="0"/>
                <a:cs typeface="Calibri" panose="020F0502020204030204" charset="0"/>
              </a:rPr>
              <a:t>:</a:t>
            </a:r>
            <a:endParaRPr lang="en-US" altLang="en-US" sz="1500" dirty="0">
              <a:latin typeface="Calibri" panose="020F0502020204030204" charset="0"/>
              <a:cs typeface="Calibri" panose="020F0502020204030204" charset="0"/>
            </a:endParaRPr>
          </a:p>
          <a:p>
            <a:pPr marL="305435" indent="-305435"/>
            <a:r>
              <a:rPr lang="en-US" altLang="en-US" sz="1500" b="1" dirty="0">
                <a:latin typeface="Calibri" panose="020F0502020204030204" charset="0"/>
                <a:cs typeface="Calibri" panose="020F0502020204030204" charset="0"/>
              </a:rPr>
              <a:t>Real-Time Integration</a:t>
            </a:r>
            <a:r>
              <a:rPr lang="en-US" altLang="en-US" sz="1500" dirty="0">
                <a:latin typeface="Calibri" panose="020F0502020204030204" charset="0"/>
                <a:cs typeface="Calibri" panose="020F0502020204030204" charset="0"/>
              </a:rPr>
              <a:t>: Connect the deployed API with SCADA or IoT-based power monitoring systems to enable live fault detection and alerting.</a:t>
            </a:r>
            <a:endParaRPr lang="en-US" altLang="en-US" sz="1500" dirty="0">
              <a:latin typeface="Calibri" panose="020F0502020204030204" charset="0"/>
              <a:cs typeface="Calibri" panose="020F0502020204030204" charset="0"/>
            </a:endParaRPr>
          </a:p>
          <a:p>
            <a:pPr marL="305435" indent="-305435"/>
            <a:r>
              <a:rPr lang="en-US" altLang="en-US" sz="1500" b="1" dirty="0">
                <a:latin typeface="Calibri" panose="020F0502020204030204" charset="0"/>
                <a:cs typeface="Calibri" panose="020F0502020204030204" charset="0"/>
              </a:rPr>
              <a:t>Advanced Model Optimization</a:t>
            </a:r>
            <a:r>
              <a:rPr lang="en-US" altLang="en-US" sz="1500" dirty="0">
                <a:latin typeface="Calibri" panose="020F0502020204030204" charset="0"/>
                <a:cs typeface="Calibri" panose="020F0502020204030204" charset="0"/>
              </a:rPr>
              <a:t>: Use model ensembles, neural networks, or domain-specific tuning to improve fault classification under complex conditions.</a:t>
            </a:r>
            <a:endParaRPr lang="en-US" altLang="en-US" sz="1500" dirty="0">
              <a:latin typeface="Calibri" panose="020F0502020204030204" charset="0"/>
              <a:cs typeface="Calibri" panose="020F0502020204030204" charset="0"/>
            </a:endParaRPr>
          </a:p>
          <a:p>
            <a:pPr marL="305435" indent="-305435"/>
            <a:r>
              <a:rPr lang="en-US" altLang="en-US" sz="1500" b="1" dirty="0">
                <a:latin typeface="Calibri" panose="020F0502020204030204" charset="0"/>
                <a:cs typeface="Calibri" panose="020F0502020204030204" charset="0"/>
              </a:rPr>
              <a:t>Edge Deployment</a:t>
            </a:r>
            <a:r>
              <a:rPr lang="en-US" altLang="en-US" sz="1500" dirty="0">
                <a:latin typeface="Calibri" panose="020F0502020204030204" charset="0"/>
                <a:cs typeface="Calibri" panose="020F0502020204030204" charset="0"/>
              </a:rPr>
              <a:t>: Deploy the model on edge devices for ultra-fast, on-site fault detection in remote substations or industrial environments.</a:t>
            </a:r>
            <a:endParaRPr lang="en-US" altLang="en-US" sz="1500" dirty="0">
              <a:latin typeface="Calibri" panose="020F0502020204030204" charset="0"/>
              <a:cs typeface="Calibri" panose="020F0502020204030204" charset="0"/>
            </a:endParaRPr>
          </a:p>
          <a:p>
            <a:pPr marL="305435" indent="-305435"/>
            <a:r>
              <a:rPr lang="en-US" altLang="en-US" sz="1500" b="1" dirty="0">
                <a:latin typeface="Calibri" panose="020F0502020204030204" charset="0"/>
                <a:cs typeface="Calibri" panose="020F0502020204030204" charset="0"/>
              </a:rPr>
              <a:t>Streaming Data Support</a:t>
            </a:r>
            <a:r>
              <a:rPr lang="en-US" altLang="en-US" sz="1500" dirty="0">
                <a:latin typeface="Calibri" panose="020F0502020204030204" charset="0"/>
                <a:cs typeface="Calibri" panose="020F0502020204030204" charset="0"/>
              </a:rPr>
              <a:t>: Adapt the system to process continuous data streams using IBM Event Streams or Apache Kafka.</a:t>
            </a:r>
            <a:endParaRPr lang="en-US" altLang="en-US" sz="1500" dirty="0">
              <a:latin typeface="Calibri" panose="020F0502020204030204" charset="0"/>
              <a:cs typeface="Calibri" panose="020F0502020204030204" charset="0"/>
            </a:endParaRPr>
          </a:p>
          <a:p>
            <a:pPr marL="305435" indent="-305435"/>
            <a:r>
              <a:rPr lang="en-US" altLang="en-US" sz="1500" b="1" dirty="0">
                <a:latin typeface="Calibri" panose="020F0502020204030204" charset="0"/>
                <a:cs typeface="Calibri" panose="020F0502020204030204" charset="0"/>
              </a:rPr>
              <a:t>Expanded Fault Types</a:t>
            </a:r>
            <a:r>
              <a:rPr lang="en-US" altLang="en-US" sz="1500" dirty="0">
                <a:latin typeface="Calibri" panose="020F0502020204030204" charset="0"/>
                <a:cs typeface="Calibri" panose="020F0502020204030204" charset="0"/>
              </a:rPr>
              <a:t>: Train the model to detect high-impedance faults, evolving faults, or transformer failures.</a:t>
            </a:r>
            <a:endParaRPr lang="en-US" altLang="en-US" sz="1500" dirty="0">
              <a:latin typeface="Calibri" panose="020F0502020204030204" charset="0"/>
              <a:cs typeface="Calibri" panose="020F0502020204030204" charset="0"/>
            </a:endParaRPr>
          </a:p>
          <a:p>
            <a:pPr marL="305435" indent="-305435"/>
            <a:r>
              <a:rPr lang="en-US" altLang="en-US" sz="1500" b="1" dirty="0">
                <a:latin typeface="Calibri" panose="020F0502020204030204" charset="0"/>
                <a:cs typeface="Calibri" panose="020F0502020204030204" charset="0"/>
              </a:rPr>
              <a:t>Cross-Regional Scalability</a:t>
            </a:r>
            <a:r>
              <a:rPr lang="en-US" altLang="en-US" sz="1500" dirty="0">
                <a:latin typeface="Calibri" panose="020F0502020204030204" charset="0"/>
                <a:cs typeface="Calibri" panose="020F0502020204030204" charset="0"/>
              </a:rPr>
              <a:t>: Extend the system to support diverse grid topologies and standards across multiple cities or countries.</a:t>
            </a:r>
            <a:endParaRPr lang="en-US" altLang="en-US" sz="1500" dirty="0">
              <a:latin typeface="Calibri" panose="020F0502020204030204" charset="0"/>
              <a:cs typeface="Calibri" panose="020F0502020204030204" charset="0"/>
            </a:endParaRPr>
          </a:p>
          <a:p>
            <a:pPr marL="305435" indent="-305435"/>
            <a:r>
              <a:rPr lang="en-US" altLang="en-US" sz="1500" b="1" dirty="0">
                <a:latin typeface="Calibri" panose="020F0502020204030204" charset="0"/>
                <a:cs typeface="Calibri" panose="020F0502020204030204" charset="0"/>
              </a:rPr>
              <a:t>Explainability Tools</a:t>
            </a:r>
            <a:r>
              <a:rPr lang="en-US" altLang="en-US" sz="1500" dirty="0">
                <a:latin typeface="Calibri" panose="020F0502020204030204" charset="0"/>
                <a:cs typeface="Calibri" panose="020F0502020204030204" charset="0"/>
              </a:rPr>
              <a:t>: Integrate model explainability (e.g., SHAP, LIME) for better decision transparency and fault cause analysis.</a:t>
            </a:r>
            <a:endParaRPr lang="en-US" altLang="en-US" sz="1500" dirty="0">
              <a:latin typeface="Calibri" panose="020F0502020204030204" charset="0"/>
              <a:cs typeface="Calibri" panose="020F0502020204030204" charset="0"/>
            </a:endParaRPr>
          </a:p>
          <a:p>
            <a:pPr marL="0" indent="0">
              <a:buNone/>
            </a:pPr>
            <a:r>
              <a:rPr lang="en-US" altLang="en-US" sz="1500" dirty="0">
                <a:latin typeface="Calibri" panose="020F0502020204030204" charset="0"/>
                <a:cs typeface="Calibri" panose="020F0502020204030204" charset="0"/>
              </a:rPr>
              <a:t>Incorporating these technologies will make the system more robust, scalable, and ready for deployment in smart grids and critical infrastructure monitoring.</a:t>
            </a:r>
            <a:endParaRPr lang="en-US" altLang="en-US" sz="1500" dirty="0">
              <a:latin typeface="Calibri" panose="020F0502020204030204" charset="0"/>
              <a:cs typeface="Calibri" panose="020F0502020204030204" charset="0"/>
            </a:endParaRPr>
          </a:p>
          <a:p>
            <a:pPr marL="305435" indent="-305435"/>
            <a:endParaRPr lang="en-US" altLang="en-US" sz="1500" dirty="0">
              <a:latin typeface="Calibri" panose="020F0502020204030204" charset="0"/>
              <a:cs typeface="Calibri" panose="020F05020202040302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25000"/>
          </a:bodyPr>
          <a:lstStyle/>
          <a:p>
            <a:pPr marL="0" indent="0">
              <a:buNone/>
            </a:pPr>
            <a:r>
              <a:rPr lang="en-US" altLang="en-US" sz="4800" dirty="0">
                <a:latin typeface="Calibri" panose="020F0502020204030204" charset="0"/>
                <a:cs typeface="Calibri" panose="020F0502020204030204" charset="0"/>
              </a:rPr>
              <a:t>1. Kaggle Dataset:  </a:t>
            </a:r>
            <a:endParaRPr lang="en-US" altLang="en-US" sz="4800" dirty="0">
              <a:latin typeface="Calibri" panose="020F0502020204030204" charset="0"/>
              <a:cs typeface="Calibri" panose="020F0502020204030204" charset="0"/>
            </a:endParaRPr>
          </a:p>
          <a:p>
            <a:pPr marL="305435" indent="-305435"/>
            <a:r>
              <a:rPr lang="en-US" altLang="en-US" sz="4800" dirty="0">
                <a:latin typeface="Calibri" panose="020F0502020204030204" charset="0"/>
                <a:cs typeface="Calibri" panose="020F0502020204030204" charset="0"/>
              </a:rPr>
              <a:t>   Ziya Uddin. “Power System Faults Dataset.”  </a:t>
            </a:r>
            <a:endParaRPr lang="en-US" altLang="en-US" sz="4800" dirty="0">
              <a:latin typeface="Calibri" panose="020F0502020204030204" charset="0"/>
              <a:cs typeface="Calibri" panose="020F0502020204030204" charset="0"/>
            </a:endParaRPr>
          </a:p>
          <a:p>
            <a:pPr marL="305435" indent="-305435"/>
            <a:r>
              <a:rPr lang="en-US" altLang="en-US" sz="4800" dirty="0">
                <a:latin typeface="Calibri" panose="020F0502020204030204" charset="0"/>
                <a:cs typeface="Calibri" panose="020F0502020204030204" charset="0"/>
              </a:rPr>
              <a:t>   </a:t>
            </a:r>
            <a:r>
              <a:rPr lang="en-US" altLang="en-US" sz="4800" dirty="0">
                <a:latin typeface="Calibri" panose="020F0502020204030204" charset="0"/>
                <a:cs typeface="Calibri" panose="020F0502020204030204" charset="0"/>
                <a:hlinkClick r:id="rId1" tooltip="" action="ppaction://hlinkfile"/>
              </a:rPr>
              <a:t>https://www.kaggle.com/datasets/ziya07/power-system-faults-dataset</a:t>
            </a:r>
            <a:endParaRPr lang="en-US" altLang="en-US" sz="4800" dirty="0">
              <a:latin typeface="Calibri" panose="020F0502020204030204" charset="0"/>
              <a:cs typeface="Calibri" panose="020F0502020204030204" charset="0"/>
            </a:endParaRPr>
          </a:p>
          <a:p>
            <a:pPr marL="0" indent="0">
              <a:buNone/>
            </a:pPr>
            <a:r>
              <a:rPr lang="en-US" altLang="en-US" sz="4800" dirty="0">
                <a:latin typeface="Calibri" panose="020F0502020204030204" charset="0"/>
                <a:cs typeface="Calibri" panose="020F0502020204030204" charset="0"/>
              </a:rPr>
              <a:t>2. IBM Cloud Documentation:  </a:t>
            </a:r>
            <a:endParaRPr lang="en-US" altLang="en-US" sz="4800" dirty="0">
              <a:latin typeface="Calibri" panose="020F0502020204030204" charset="0"/>
              <a:cs typeface="Calibri" panose="020F0502020204030204" charset="0"/>
            </a:endParaRPr>
          </a:p>
          <a:p>
            <a:pPr marL="305435" indent="-305435">
              <a:lnSpc>
                <a:spcPct val="80000"/>
              </a:lnSpc>
            </a:pPr>
            <a:r>
              <a:rPr lang="en-US" altLang="en-US" sz="4800" dirty="0">
                <a:latin typeface="Calibri" panose="020F0502020204030204" charset="0"/>
                <a:cs typeface="Calibri" panose="020F0502020204030204" charset="0"/>
              </a:rPr>
              <a:t>   IBM Watsonx.ai and AutoAI Official Guide  </a:t>
            </a:r>
            <a:endParaRPr lang="en-US" altLang="en-US" sz="4800" dirty="0">
              <a:latin typeface="Calibri" panose="020F0502020204030204" charset="0"/>
              <a:cs typeface="Calibri" panose="020F0502020204030204" charset="0"/>
            </a:endParaRPr>
          </a:p>
          <a:p>
            <a:pPr marL="305435" indent="-305435">
              <a:lnSpc>
                <a:spcPct val="80000"/>
              </a:lnSpc>
            </a:pPr>
            <a:r>
              <a:rPr lang="en-US" altLang="en-US" sz="4800" dirty="0">
                <a:latin typeface="Calibri" panose="020F0502020204030204" charset="0"/>
                <a:cs typeface="Calibri" panose="020F0502020204030204" charset="0"/>
              </a:rPr>
              <a:t>   </a:t>
            </a:r>
            <a:r>
              <a:rPr lang="en-US" altLang="en-US" sz="4800" dirty="0">
                <a:latin typeface="Calibri" panose="020F0502020204030204" charset="0"/>
                <a:cs typeface="Calibri" panose="020F0502020204030204" charset="0"/>
                <a:hlinkClick r:id="rId2" tooltip="" action="ppaction://hlinkfile"/>
              </a:rPr>
              <a:t>https://www.ibm.com/cloud/watsonx</a:t>
            </a:r>
            <a:endParaRPr lang="en-US" altLang="en-US" sz="4800" dirty="0">
              <a:latin typeface="Calibri" panose="020F0502020204030204" charset="0"/>
              <a:cs typeface="Calibri" panose="020F0502020204030204" charset="0"/>
            </a:endParaRPr>
          </a:p>
          <a:p>
            <a:pPr marL="0" indent="0">
              <a:buNone/>
            </a:pPr>
            <a:r>
              <a:rPr lang="en-US" altLang="en-US" sz="4800" dirty="0">
                <a:latin typeface="Calibri" panose="020F0502020204030204" charset="0"/>
                <a:cs typeface="Calibri" panose="020F0502020204030204" charset="0"/>
              </a:rPr>
              <a:t>3. IEEE Research Paper:  </a:t>
            </a:r>
            <a:endParaRPr lang="en-US" altLang="en-US" sz="4800" dirty="0">
              <a:latin typeface="Calibri" panose="020F0502020204030204" charset="0"/>
              <a:cs typeface="Calibri" panose="020F0502020204030204" charset="0"/>
            </a:endParaRPr>
          </a:p>
          <a:p>
            <a:pPr>
              <a:lnSpc>
                <a:spcPct val="80000"/>
              </a:lnSpc>
            </a:pPr>
            <a:r>
              <a:rPr lang="en-US" altLang="en-US" sz="4800" dirty="0">
                <a:latin typeface="Calibri" panose="020F0502020204030204" charset="0"/>
                <a:cs typeface="Calibri" panose="020F0502020204030204" charset="0"/>
              </a:rPr>
              <a:t>   S. M. Brahma and A. A. Girgis, “Development of Adaptive Protection Scheme for Distribution Systems With High Penetration of Distributed Generation,” in IEEE Transactions on Power Delivery, vol. 19, no. 1, pp. 56-63, Jan. 2004.</a:t>
            </a:r>
            <a:endParaRPr lang="en-US" altLang="en-US" sz="4800" dirty="0">
              <a:latin typeface="Calibri" panose="020F0502020204030204" charset="0"/>
              <a:cs typeface="Calibri" panose="020F0502020204030204" charset="0"/>
            </a:endParaRPr>
          </a:p>
          <a:p>
            <a:pPr marL="0" indent="0">
              <a:buNone/>
            </a:pPr>
            <a:r>
              <a:rPr lang="en-US" altLang="en-US" sz="4800" dirty="0">
                <a:latin typeface="Calibri" panose="020F0502020204030204" charset="0"/>
                <a:cs typeface="Calibri" panose="020F0502020204030204" charset="0"/>
              </a:rPr>
              <a:t>4. Academic Paper:  </a:t>
            </a:r>
            <a:endParaRPr lang="en-US" altLang="en-US" sz="4800" dirty="0">
              <a:latin typeface="Calibri" panose="020F0502020204030204" charset="0"/>
              <a:cs typeface="Calibri" panose="020F0502020204030204" charset="0"/>
            </a:endParaRPr>
          </a:p>
          <a:p>
            <a:pPr marL="305435" indent="-305435">
              <a:lnSpc>
                <a:spcPct val="80000"/>
              </a:lnSpc>
            </a:pPr>
            <a:r>
              <a:rPr lang="en-US" altLang="en-US" sz="4800" dirty="0">
                <a:latin typeface="Calibri" panose="020F0502020204030204" charset="0"/>
                <a:cs typeface="Calibri" panose="020F0502020204030204" charset="0"/>
              </a:rPr>
              <a:t>   D. Thukaram and L. Jenkins, “Application of Artificial Neural Network and Wavelet Transform in Power System Fault Detection,” International Journal of Electrical Power &amp; Energy Systems, Volume 28, Issue 5, June 2006, Pages 289-301.</a:t>
            </a:r>
            <a:endParaRPr lang="en-US" altLang="en-US" sz="4800" dirty="0">
              <a:latin typeface="Calibri" panose="020F0502020204030204" charset="0"/>
              <a:cs typeface="Calibri" panose="020F0502020204030204" charset="0"/>
            </a:endParaRPr>
          </a:p>
          <a:p>
            <a:pPr marL="0" indent="0">
              <a:buNone/>
            </a:pPr>
            <a:r>
              <a:rPr lang="en-US" altLang="en-US" sz="4800" dirty="0">
                <a:latin typeface="Calibri" panose="020F0502020204030204" charset="0"/>
                <a:cs typeface="Calibri" panose="020F0502020204030204" charset="0"/>
              </a:rPr>
              <a:t>5. AutoAI Model Evaluation Guide:  </a:t>
            </a:r>
            <a:endParaRPr lang="en-US" altLang="en-US" sz="4800" dirty="0">
              <a:latin typeface="Calibri" panose="020F0502020204030204" charset="0"/>
              <a:cs typeface="Calibri" panose="020F0502020204030204" charset="0"/>
            </a:endParaRPr>
          </a:p>
          <a:p>
            <a:pPr marL="305435" indent="-305435">
              <a:lnSpc>
                <a:spcPct val="80000"/>
              </a:lnSpc>
            </a:pPr>
            <a:r>
              <a:rPr lang="en-US" altLang="en-US" sz="4800" dirty="0">
                <a:latin typeface="Calibri" panose="020F0502020204030204" charset="0"/>
                <a:cs typeface="Calibri" panose="020F0502020204030204" charset="0"/>
              </a:rPr>
              <a:t>   “Model Evaluation Metrics in IBM AutoAI” – IBM Developer Documentation  </a:t>
            </a:r>
            <a:endParaRPr lang="en-US" altLang="en-US" sz="4800" dirty="0">
              <a:latin typeface="Calibri" panose="020F0502020204030204" charset="0"/>
              <a:cs typeface="Calibri" panose="020F0502020204030204" charset="0"/>
            </a:endParaRPr>
          </a:p>
          <a:p>
            <a:pPr marL="305435" indent="-305435">
              <a:lnSpc>
                <a:spcPct val="80000"/>
              </a:lnSpc>
            </a:pPr>
            <a:r>
              <a:rPr lang="en-US" altLang="en-US" sz="4800" dirty="0">
                <a:latin typeface="Calibri" panose="020F0502020204030204" charset="0"/>
                <a:cs typeface="Calibri" panose="020F0502020204030204" charset="0"/>
              </a:rPr>
              <a:t>   </a:t>
            </a:r>
            <a:r>
              <a:rPr lang="en-US" altLang="en-US" sz="4800" dirty="0">
                <a:latin typeface="Calibri" panose="020F0502020204030204" charset="0"/>
                <a:cs typeface="Calibri" panose="020F0502020204030204" charset="0"/>
                <a:hlinkClick r:id="rId3" tooltip="" action="ppaction://hlinkfile"/>
              </a:rPr>
              <a:t>https://cloud.ibm.com/docs/autoai?topic=autoai-evaluation</a:t>
            </a:r>
            <a:endParaRPr lang="en-US" altLang="en-US" sz="4800" dirty="0">
              <a:latin typeface="Calibri" panose="020F0502020204030204" charset="0"/>
              <a:cs typeface="Calibri" panose="020F0502020204030204" charset="0"/>
            </a:endParaRPr>
          </a:p>
          <a:p>
            <a:pPr marL="305435" indent="-305435"/>
            <a:endParaRPr lang="en-US" altLang="en-US" sz="4800" dirty="0">
              <a:latin typeface="Calibri" panose="020F0502020204030204" charset="0"/>
              <a:cs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0" indent="0">
              <a:buNone/>
            </a:pPr>
            <a:r>
              <a:rPr lang="en-US" altLang="en-US" sz="1200" dirty="0">
                <a:latin typeface="Calibri" panose="020F0502020204030204" charset="0"/>
                <a:cs typeface="Calibri" panose="020F0502020204030204" charset="0"/>
                <a:sym typeface="+mn-ea"/>
              </a:rPr>
              <a:t>6. JSON Format Testing for ML APIs:  </a:t>
            </a:r>
            <a:endParaRPr lang="en-US" altLang="en-US" sz="1200" dirty="0">
              <a:latin typeface="Calibri" panose="020F0502020204030204" charset="0"/>
              <a:cs typeface="Calibri" panose="020F0502020204030204" charset="0"/>
            </a:endParaRPr>
          </a:p>
          <a:p>
            <a:pPr marL="305435" indent="-305435">
              <a:lnSpc>
                <a:spcPct val="80000"/>
              </a:lnSpc>
            </a:pPr>
            <a:r>
              <a:rPr lang="en-US" altLang="en-US" sz="1200" dirty="0">
                <a:latin typeface="Calibri" panose="020F0502020204030204" charset="0"/>
                <a:cs typeface="Calibri" panose="020F0502020204030204" charset="0"/>
                <a:sym typeface="+mn-ea"/>
              </a:rPr>
              <a:t>   IBM Watson Machine Learning API Reference  </a:t>
            </a:r>
            <a:endParaRPr lang="en-US" altLang="en-US" sz="1200" dirty="0">
              <a:latin typeface="Calibri" panose="020F0502020204030204" charset="0"/>
              <a:cs typeface="Calibri" panose="020F0502020204030204" charset="0"/>
            </a:endParaRPr>
          </a:p>
          <a:p>
            <a:pPr marL="305435" indent="-305435">
              <a:lnSpc>
                <a:spcPct val="80000"/>
              </a:lnSpc>
            </a:pPr>
            <a:r>
              <a:rPr lang="en-US" altLang="en-US" sz="1200" dirty="0">
                <a:latin typeface="Calibri" panose="020F0502020204030204" charset="0"/>
                <a:cs typeface="Calibri" panose="020F0502020204030204" charset="0"/>
                <a:sym typeface="+mn-ea"/>
              </a:rPr>
              <a:t>   </a:t>
            </a:r>
            <a:r>
              <a:rPr lang="en-US" altLang="en-US" sz="1200" dirty="0">
                <a:latin typeface="Calibri" panose="020F0502020204030204" charset="0"/>
                <a:cs typeface="Calibri" panose="020F0502020204030204" charset="0"/>
                <a:sym typeface="+mn-ea"/>
                <a:hlinkClick r:id="rId1" tooltip="" action="ppaction://hlinkfile"/>
              </a:rPr>
              <a:t>https://cloud.ibm.com/apidocs/machine-learning</a:t>
            </a:r>
            <a:endParaRPr lang="en-US" altLang="en-US" sz="1200" dirty="0">
              <a:latin typeface="Calibri" panose="020F0502020204030204" charset="0"/>
              <a:cs typeface="Calibri" panose="020F0502020204030204" charset="0"/>
            </a:endParaRPr>
          </a:p>
          <a:p>
            <a:pPr marL="0" indent="0">
              <a:buNone/>
            </a:pPr>
            <a:r>
              <a:rPr lang="en-US" altLang="en-US" sz="1200" dirty="0">
                <a:latin typeface="Calibri" panose="020F0502020204030204" charset="0"/>
                <a:cs typeface="Calibri" panose="020F0502020204030204" charset="0"/>
                <a:sym typeface="+mn-ea"/>
              </a:rPr>
              <a:t>7. Book Reference (optional):  </a:t>
            </a:r>
            <a:endParaRPr lang="en-US" altLang="en-US" sz="1200" dirty="0">
              <a:latin typeface="Calibri" panose="020F0502020204030204" charset="0"/>
              <a:cs typeface="Calibri" panose="020F0502020204030204" charset="0"/>
            </a:endParaRPr>
          </a:p>
          <a:p>
            <a:pPr marL="305435" indent="-305435">
              <a:lnSpc>
                <a:spcPct val="80000"/>
              </a:lnSpc>
            </a:pPr>
            <a:r>
              <a:rPr lang="en-US" altLang="en-US" sz="1200" dirty="0">
                <a:latin typeface="Calibri" panose="020F0502020204030204" charset="0"/>
                <a:cs typeface="Calibri" panose="020F0502020204030204" charset="0"/>
                <a:sym typeface="+mn-ea"/>
              </a:rPr>
              <a:t>   James, G., Witten, D., Hastie, T., &amp; Tibshirani, R. (2013).  </a:t>
            </a:r>
            <a:endParaRPr lang="en-US" altLang="en-US" sz="1200" dirty="0">
              <a:latin typeface="Calibri" panose="020F0502020204030204" charset="0"/>
              <a:cs typeface="Calibri" panose="020F0502020204030204" charset="0"/>
            </a:endParaRPr>
          </a:p>
          <a:p>
            <a:pPr marL="305435" indent="-305435">
              <a:lnSpc>
                <a:spcPct val="80000"/>
              </a:lnSpc>
            </a:pPr>
            <a:r>
              <a:rPr lang="en-US" altLang="en-US" sz="1200" dirty="0">
                <a:latin typeface="Calibri" panose="020F0502020204030204" charset="0"/>
                <a:cs typeface="Calibri" panose="020F0502020204030204" charset="0"/>
                <a:sym typeface="+mn-ea"/>
              </a:rPr>
              <a:t>   *An Introduction to Statistical Learning: With Applications in R*. Springer.</a:t>
            </a:r>
            <a:endParaRPr lang="en-US" altLang="en-US" sz="1200" dirty="0">
              <a:latin typeface="Calibri" panose="020F0502020204030204" charset="0"/>
              <a:cs typeface="Calibri" panose="020F0502020204030204" charset="0"/>
            </a:endParaRPr>
          </a:p>
          <a:p>
            <a:pPr marL="305435" indent="-305435"/>
            <a:endParaRPr lang="en-US" altLang="en-US" sz="1200" dirty="0">
              <a:latin typeface="Calibri" panose="020F0502020204030204" charset="0"/>
              <a:cs typeface="Calibri" panose="020F05020202040302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idx="1"/>
          </p:nvPr>
        </p:nvSpPr>
        <p:spPr>
          <a:xfrm>
            <a:off x="452755" y="1155065"/>
            <a:ext cx="11157585" cy="650240"/>
          </a:xfrm>
        </p:spPr>
        <p:txBody>
          <a:bodyPr/>
          <a:lstStyle/>
          <a:p>
            <a:r>
              <a:rPr lang="en-IN" dirty="0"/>
              <a:t>Screenshot/ </a:t>
            </a:r>
            <a:r>
              <a:rPr lang="en-IN" dirty="0" err="1"/>
              <a:t>credly</a:t>
            </a:r>
            <a:r>
              <a:rPr lang="en-IN" dirty="0"/>
              <a:t> certificate( getting started with AI)</a:t>
            </a:r>
            <a:endParaRPr lang="en-IN" dirty="0"/>
          </a:p>
        </p:txBody>
      </p:sp>
      <p:pic>
        <p:nvPicPr>
          <p:cNvPr id="4" name="Picture 3" descr="Screenshot 2025-07-30 173646"/>
          <p:cNvPicPr>
            <a:picLocks noChangeAspect="1"/>
          </p:cNvPicPr>
          <p:nvPr/>
        </p:nvPicPr>
        <p:blipFill>
          <a:blip r:embed="rId1"/>
          <a:stretch>
            <a:fillRect/>
          </a:stretch>
        </p:blipFill>
        <p:spPr>
          <a:xfrm>
            <a:off x="2193925" y="1720215"/>
            <a:ext cx="6336665" cy="47282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idx="1"/>
          </p:nvPr>
        </p:nvSpPr>
        <p:spPr>
          <a:xfrm>
            <a:off x="478155" y="1232535"/>
            <a:ext cx="11029315" cy="598170"/>
          </a:xfrm>
        </p:spPr>
        <p:txBody>
          <a:bodyPr/>
          <a:lstStyle/>
          <a:p>
            <a:r>
              <a:rPr lang="en-IN" dirty="0"/>
              <a:t>Screenshot/ </a:t>
            </a:r>
            <a:r>
              <a:rPr lang="en-IN" dirty="0" err="1"/>
              <a:t>credly</a:t>
            </a:r>
            <a:r>
              <a:rPr lang="en-IN" dirty="0"/>
              <a:t> certificate( Journey to Cloud)</a:t>
            </a:r>
            <a:endParaRPr lang="en-IN" dirty="0"/>
          </a:p>
        </p:txBody>
      </p:sp>
      <p:pic>
        <p:nvPicPr>
          <p:cNvPr id="4" name="Picture 3" descr="Screenshot 2025-07-30 173704"/>
          <p:cNvPicPr>
            <a:picLocks noChangeAspect="1"/>
          </p:cNvPicPr>
          <p:nvPr/>
        </p:nvPicPr>
        <p:blipFill>
          <a:blip r:embed="rId1"/>
          <a:stretch>
            <a:fillRect/>
          </a:stretch>
        </p:blipFill>
        <p:spPr>
          <a:xfrm>
            <a:off x="2458720" y="1716405"/>
            <a:ext cx="6202680" cy="47618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idx="1"/>
          </p:nvPr>
        </p:nvSpPr>
        <p:spPr>
          <a:xfrm>
            <a:off x="581025" y="1232535"/>
            <a:ext cx="11029315" cy="554990"/>
          </a:xfrm>
        </p:spPr>
        <p:txBody>
          <a:bodyPr/>
          <a:lstStyle/>
          <a:p>
            <a:r>
              <a:rPr lang="en-IN" dirty="0"/>
              <a:t>Screenshot/ </a:t>
            </a:r>
            <a:r>
              <a:rPr lang="en-IN" dirty="0" err="1"/>
              <a:t>credly</a:t>
            </a:r>
            <a:r>
              <a:rPr lang="en-IN" dirty="0"/>
              <a:t> certificate( RAG Lab)</a:t>
            </a:r>
            <a:endParaRPr lang="en-IN" dirty="0"/>
          </a:p>
        </p:txBody>
      </p:sp>
      <p:pic>
        <p:nvPicPr>
          <p:cNvPr id="4" name="Picture 3" descr="Screenshot 2025-07-30 173837"/>
          <p:cNvPicPr>
            <a:picLocks noChangeAspect="1"/>
          </p:cNvPicPr>
          <p:nvPr/>
        </p:nvPicPr>
        <p:blipFill>
          <a:blip r:embed="rId1"/>
          <a:stretch>
            <a:fillRect/>
          </a:stretch>
        </p:blipFill>
        <p:spPr>
          <a:xfrm>
            <a:off x="1811020" y="1787525"/>
            <a:ext cx="7513320" cy="464375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lnSpcReduction="20000"/>
          </a:bodyPr>
          <a:lstStyle/>
          <a:p>
            <a:pPr marL="0" indent="0" algn="just">
              <a:buNone/>
            </a:pPr>
            <a:r>
              <a:rPr lang="en-IN" sz="3200" dirty="0">
                <a:solidFill>
                  <a:srgbClr val="0F0F0F"/>
                </a:solidFill>
                <a:latin typeface="Calibri" panose="020F0502020204030204" charset="0"/>
                <a:ea typeface="+mn-lt"/>
                <a:cs typeface="Calibri" panose="020F0502020204030204" charset="0"/>
              </a:rPr>
              <a:t>Example:</a:t>
            </a:r>
            <a:r>
              <a:rPr lang="en-IN" sz="2800" dirty="0">
                <a:solidFill>
                  <a:srgbClr val="0F0F0F"/>
                </a:solidFill>
                <a:latin typeface="Calibri" panose="020F0502020204030204" charset="0"/>
                <a:ea typeface="+mn-lt"/>
                <a:cs typeface="Calibri" panose="020F0502020204030204" charset="0"/>
              </a:rPr>
              <a:t> </a:t>
            </a:r>
            <a:r>
              <a:rPr lang="en-US" altLang="en-US" sz="2400" dirty="0">
                <a:latin typeface="Calibri" panose="020F0502020204030204" charset="0"/>
                <a:cs typeface="Calibri" panose="020F0502020204030204" charset="0"/>
              </a:rPr>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faults).The objective is to enable rapid and accurate fault identification, which is crucial for maintaining power grid stability and reliability.</a:t>
            </a:r>
            <a:endParaRPr lang="en-US" altLang="en-US" sz="2400" dirty="0">
              <a:latin typeface="Calibri" panose="020F0502020204030204" charset="0"/>
              <a:cs typeface="Calibri" panose="020F0502020204030204" charset="0"/>
            </a:endParaRPr>
          </a:p>
          <a:p>
            <a:pPr marL="0" indent="0" algn="just">
              <a:buNone/>
            </a:pPr>
            <a:endParaRPr lang="en-US" altLang="en-US" sz="24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US" sz="1200" dirty="0">
                <a:latin typeface="Calibri" panose="020F0502020204030204" charset="0"/>
                <a:cs typeface="Calibri" panose="020F0502020204030204" charset="0"/>
              </a:rPr>
              <a:t>The proposed system aims to automate the detection and classification of power system faults using machine learning models built with IBM Watsonx AutoAI. The goal is to identify different types of faults like Line-to-Ground (LG), Line-to-Line (LL), Double Line-to-Ground (LLG), and Three-Phase (LLL) faults quickly and accurately using electrical phasor data.</a:t>
            </a:r>
            <a:endParaRPr lang="en-US" altLang="en-US" sz="1200" dirty="0">
              <a:latin typeface="Calibri" panose="020F0502020204030204" charset="0"/>
              <a:cs typeface="Calibri" panose="020F0502020204030204" charset="0"/>
            </a:endParaRPr>
          </a:p>
          <a:p>
            <a:pPr marL="0" indent="0">
              <a:buNone/>
            </a:pPr>
            <a:r>
              <a:rPr lang="en-US" altLang="en-US" sz="1200" b="1" dirty="0">
                <a:latin typeface="Calibri" panose="020F0502020204030204" charset="0"/>
                <a:cs typeface="Calibri" panose="020F0502020204030204" charset="0"/>
              </a:rPr>
              <a:t>The solution consists of the following components:</a:t>
            </a:r>
            <a:endParaRPr lang="en-US" altLang="en-US" sz="1200" b="1" dirty="0">
              <a:latin typeface="Calibri" panose="020F0502020204030204" charset="0"/>
              <a:cs typeface="Calibri" panose="020F0502020204030204" charset="0"/>
            </a:endParaRPr>
          </a:p>
          <a:p>
            <a:pPr marL="0" indent="0">
              <a:buNone/>
            </a:pPr>
            <a:r>
              <a:rPr lang="en-US" altLang="en-US" sz="1200" dirty="0">
                <a:latin typeface="Calibri" panose="020F0502020204030204" charset="0"/>
                <a:cs typeface="Calibri" panose="020F0502020204030204" charset="0"/>
              </a:rPr>
              <a:t>1. </a:t>
            </a:r>
            <a:r>
              <a:rPr lang="en-US" altLang="en-US" sz="1200" b="1" dirty="0">
                <a:latin typeface="Calibri" panose="020F0502020204030204" charset="0"/>
                <a:cs typeface="Calibri" panose="020F0502020204030204" charset="0"/>
              </a:rPr>
              <a:t>Data Collection:  </a:t>
            </a:r>
            <a:endParaRPr lang="en-US" altLang="en-US" sz="1200" dirty="0">
              <a:latin typeface="Calibri" panose="020F0502020204030204" charset="0"/>
              <a:cs typeface="Calibri" panose="020F0502020204030204" charset="0"/>
            </a:endParaRPr>
          </a:p>
          <a:p>
            <a:pPr marL="305435" indent="-305435"/>
            <a:r>
              <a:rPr lang="en-US" altLang="en-US" sz="1200" dirty="0">
                <a:latin typeface="Calibri" panose="020F0502020204030204" charset="0"/>
                <a:cs typeface="Calibri" panose="020F0502020204030204" charset="0"/>
              </a:rPr>
              <a:t>   Use a public dataset containing voltage and current measurements during normal and faulty conditions.</a:t>
            </a:r>
            <a:endParaRPr lang="en-US" altLang="en-US" sz="1200" dirty="0">
              <a:latin typeface="Calibri" panose="020F0502020204030204" charset="0"/>
              <a:cs typeface="Calibri" panose="020F0502020204030204" charset="0"/>
            </a:endParaRPr>
          </a:p>
          <a:p>
            <a:pPr marL="305435" indent="-305435"/>
            <a:r>
              <a:rPr lang="en-US" altLang="en-US" sz="1200" dirty="0">
                <a:latin typeface="Calibri" panose="020F0502020204030204" charset="0"/>
                <a:cs typeface="Calibri" panose="020F0502020204030204" charset="0"/>
              </a:rPr>
              <a:t>   The dataset includes labeled fault types, aiding supervised learning.</a:t>
            </a:r>
            <a:endParaRPr lang="en-US" altLang="en-US" sz="1200" dirty="0">
              <a:latin typeface="Calibri" panose="020F0502020204030204" charset="0"/>
              <a:cs typeface="Calibri" panose="020F0502020204030204" charset="0"/>
            </a:endParaRPr>
          </a:p>
          <a:p>
            <a:pPr marL="0" indent="0">
              <a:buNone/>
            </a:pPr>
            <a:r>
              <a:rPr lang="en-US" altLang="en-US" sz="1200" dirty="0">
                <a:latin typeface="Calibri" panose="020F0502020204030204" charset="0"/>
                <a:cs typeface="Calibri" panose="020F0502020204030204" charset="0"/>
              </a:rPr>
              <a:t>2. </a:t>
            </a:r>
            <a:r>
              <a:rPr lang="en-US" altLang="en-US" sz="1200" b="1" dirty="0">
                <a:latin typeface="Calibri" panose="020F0502020204030204" charset="0"/>
                <a:cs typeface="Calibri" panose="020F0502020204030204" charset="0"/>
              </a:rPr>
              <a:t>Data Preprocessing:  </a:t>
            </a:r>
            <a:endParaRPr lang="en-US" altLang="en-US" sz="1200" dirty="0">
              <a:latin typeface="Calibri" panose="020F0502020204030204" charset="0"/>
              <a:cs typeface="Calibri" panose="020F0502020204030204" charset="0"/>
            </a:endParaRPr>
          </a:p>
          <a:p>
            <a:pPr marL="305435" indent="-305435"/>
            <a:r>
              <a:rPr lang="en-US" altLang="en-US" sz="1200" dirty="0">
                <a:latin typeface="Calibri" panose="020F0502020204030204" charset="0"/>
                <a:cs typeface="Calibri" panose="020F0502020204030204" charset="0"/>
              </a:rPr>
              <a:t>   Upload the dataset to IBM Cloud Object Storage.  </a:t>
            </a:r>
            <a:endParaRPr lang="en-US" altLang="en-US" sz="1200" dirty="0">
              <a:latin typeface="Calibri" panose="020F0502020204030204" charset="0"/>
              <a:cs typeface="Calibri" panose="020F0502020204030204" charset="0"/>
            </a:endParaRPr>
          </a:p>
          <a:p>
            <a:pPr marL="305435" indent="-305435"/>
            <a:r>
              <a:rPr lang="en-US" altLang="en-US" sz="1200" dirty="0">
                <a:latin typeface="Calibri" panose="020F0502020204030204" charset="0"/>
                <a:cs typeface="Calibri" panose="020F0502020204030204" charset="0"/>
              </a:rPr>
              <a:t>   Configure columns and handle missing values directly in Watsonx AutoAI.</a:t>
            </a:r>
            <a:endParaRPr lang="en-US" altLang="en-US" sz="1200" dirty="0">
              <a:latin typeface="Calibri" panose="020F0502020204030204" charset="0"/>
              <a:cs typeface="Calibri" panose="020F0502020204030204" charset="0"/>
            </a:endParaRPr>
          </a:p>
          <a:p>
            <a:pPr marL="0" indent="0">
              <a:buNone/>
            </a:pPr>
            <a:r>
              <a:rPr lang="en-US" altLang="en-US" sz="1200" dirty="0">
                <a:latin typeface="Calibri" panose="020F0502020204030204" charset="0"/>
                <a:cs typeface="Calibri" panose="020F0502020204030204" charset="0"/>
              </a:rPr>
              <a:t>3. </a:t>
            </a:r>
            <a:r>
              <a:rPr lang="en-US" altLang="en-US" sz="1200" b="1" dirty="0">
                <a:latin typeface="Calibri" panose="020F0502020204030204" charset="0"/>
                <a:cs typeface="Calibri" panose="020F0502020204030204" charset="0"/>
              </a:rPr>
              <a:t>Model Building using AutoAI:  </a:t>
            </a:r>
            <a:endParaRPr lang="en-US" altLang="en-US" sz="1200" dirty="0">
              <a:latin typeface="Calibri" panose="020F0502020204030204" charset="0"/>
              <a:cs typeface="Calibri" panose="020F0502020204030204" charset="0"/>
            </a:endParaRPr>
          </a:p>
          <a:p>
            <a:pPr marL="305435" indent="-305435"/>
            <a:r>
              <a:rPr lang="en-US" altLang="en-US" sz="1200" dirty="0">
                <a:latin typeface="Calibri" panose="020F0502020204030204" charset="0"/>
                <a:cs typeface="Calibri" panose="020F0502020204030204" charset="0"/>
              </a:rPr>
              <a:t>   AutoAI automatically explores and trains multiple ML pipelines.</a:t>
            </a:r>
            <a:endParaRPr lang="en-US" altLang="en-US" sz="1200" dirty="0">
              <a:latin typeface="Calibri" panose="020F0502020204030204" charset="0"/>
              <a:cs typeface="Calibri" panose="020F0502020204030204" charset="0"/>
            </a:endParaRPr>
          </a:p>
          <a:p>
            <a:pPr marL="305435" indent="-305435"/>
            <a:r>
              <a:rPr lang="en-US" altLang="en-US" sz="1200" dirty="0">
                <a:latin typeface="Calibri" panose="020F0502020204030204" charset="0"/>
                <a:cs typeface="Calibri" panose="020F0502020204030204" charset="0"/>
              </a:rPr>
              <a:t>   Selects the best-performing classifier (e.g., Random Forest, Logistic Regression, XGBoost).</a:t>
            </a:r>
            <a:endParaRPr lang="en-US" altLang="en-US" sz="1200" dirty="0">
              <a:latin typeface="Calibri" panose="020F0502020204030204" charset="0"/>
              <a:cs typeface="Calibri" panose="020F0502020204030204" charset="0"/>
            </a:endParaRPr>
          </a:p>
          <a:p>
            <a:pPr marL="305435" indent="-305435"/>
            <a:r>
              <a:rPr lang="en-US" altLang="en-US" sz="1200" dirty="0">
                <a:latin typeface="Calibri" panose="020F0502020204030204" charset="0"/>
                <a:cs typeface="Calibri" panose="020F0502020204030204" charset="0"/>
              </a:rPr>
              <a:t>   Evaluates models based on accuracy, precision, and recall.</a:t>
            </a: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altLang="en-US" sz="1200" dirty="0">
                <a:latin typeface="Calibri" panose="020F0502020204030204" charset="0"/>
                <a:cs typeface="Calibri" panose="020F0502020204030204" charset="0"/>
                <a:sym typeface="+mn-ea"/>
              </a:rPr>
              <a:t>4. </a:t>
            </a:r>
            <a:r>
              <a:rPr lang="en-US" altLang="en-US" sz="1200" b="1" dirty="0">
                <a:latin typeface="Calibri" panose="020F0502020204030204" charset="0"/>
                <a:cs typeface="Calibri" panose="020F0502020204030204" charset="0"/>
                <a:sym typeface="+mn-ea"/>
              </a:rPr>
              <a:t>Deployment</a:t>
            </a:r>
            <a:r>
              <a:rPr lang="en-US" altLang="en-US" sz="1200" dirty="0">
                <a:latin typeface="Calibri" panose="020F0502020204030204" charset="0"/>
                <a:cs typeface="Calibri" panose="020F0502020204030204" charset="0"/>
                <a:sym typeface="+mn-ea"/>
              </a:rPr>
              <a:t>:  </a:t>
            </a:r>
            <a:endParaRPr lang="en-US" altLang="en-US" sz="1200" dirty="0">
              <a:latin typeface="Calibri" panose="020F0502020204030204" charset="0"/>
              <a:cs typeface="Calibri" panose="020F0502020204030204" charset="0"/>
            </a:endParaRPr>
          </a:p>
          <a:p>
            <a:pPr marL="305435" indent="-305435"/>
            <a:r>
              <a:rPr lang="en-US" altLang="en-US" sz="1200" dirty="0">
                <a:latin typeface="Calibri" panose="020F0502020204030204" charset="0"/>
                <a:cs typeface="Calibri" panose="020F0502020204030204" charset="0"/>
                <a:sym typeface="+mn-ea"/>
              </a:rPr>
              <a:t>   The best model is promoted to a Deployment Space.</a:t>
            </a:r>
            <a:endParaRPr lang="en-US" altLang="en-US" sz="1200" dirty="0">
              <a:latin typeface="Calibri" panose="020F0502020204030204" charset="0"/>
              <a:cs typeface="Calibri" panose="020F0502020204030204" charset="0"/>
            </a:endParaRPr>
          </a:p>
          <a:p>
            <a:pPr marL="305435" indent="-305435"/>
            <a:r>
              <a:rPr lang="en-US" altLang="en-US" sz="1200" dirty="0">
                <a:latin typeface="Calibri" panose="020F0502020204030204" charset="0"/>
                <a:cs typeface="Calibri" panose="020F0502020204030204" charset="0"/>
                <a:sym typeface="+mn-ea"/>
              </a:rPr>
              <a:t>   A REST API is created to receive phasor data as input and return fault classification.</a:t>
            </a:r>
            <a:endParaRPr lang="en-US" altLang="en-US" sz="1200" dirty="0">
              <a:latin typeface="Calibri" panose="020F0502020204030204" charset="0"/>
              <a:cs typeface="Calibri" panose="020F0502020204030204" charset="0"/>
            </a:endParaRPr>
          </a:p>
          <a:p>
            <a:pPr marL="0" indent="0">
              <a:buNone/>
            </a:pPr>
            <a:r>
              <a:rPr lang="en-US" altLang="en-US" sz="1200" dirty="0">
                <a:latin typeface="Calibri" panose="020F0502020204030204" charset="0"/>
                <a:cs typeface="Calibri" panose="020F0502020204030204" charset="0"/>
                <a:sym typeface="+mn-ea"/>
              </a:rPr>
              <a:t>5. </a:t>
            </a:r>
            <a:r>
              <a:rPr lang="en-US" altLang="en-US" sz="1200" b="1" dirty="0">
                <a:latin typeface="Calibri" panose="020F0502020204030204" charset="0"/>
                <a:cs typeface="Calibri" panose="020F0502020204030204" charset="0"/>
                <a:sym typeface="+mn-ea"/>
              </a:rPr>
              <a:t>Testing &amp; Evaluation</a:t>
            </a:r>
            <a:r>
              <a:rPr lang="en-US" altLang="en-US" sz="1200" dirty="0">
                <a:latin typeface="Calibri" panose="020F0502020204030204" charset="0"/>
                <a:cs typeface="Calibri" panose="020F0502020204030204" charset="0"/>
                <a:sym typeface="+mn-ea"/>
              </a:rPr>
              <a:t>:  </a:t>
            </a:r>
            <a:endParaRPr lang="en-US" altLang="en-US" sz="1200" dirty="0">
              <a:latin typeface="Calibri" panose="020F0502020204030204" charset="0"/>
              <a:cs typeface="Calibri" panose="020F0502020204030204" charset="0"/>
            </a:endParaRPr>
          </a:p>
          <a:p>
            <a:pPr marL="305435" indent="-305435"/>
            <a:r>
              <a:rPr lang="en-US" altLang="en-US" sz="1200" dirty="0">
                <a:latin typeface="Calibri" panose="020F0502020204030204" charset="0"/>
                <a:cs typeface="Calibri" panose="020F0502020204030204" charset="0"/>
                <a:sym typeface="+mn-ea"/>
              </a:rPr>
              <a:t>   Use test JSON inputs to validate model performance.</a:t>
            </a:r>
            <a:endParaRPr lang="en-US" altLang="en-US" sz="1200" dirty="0">
              <a:latin typeface="Calibri" panose="020F0502020204030204" charset="0"/>
              <a:cs typeface="Calibri" panose="020F0502020204030204" charset="0"/>
            </a:endParaRPr>
          </a:p>
          <a:p>
            <a:pPr marL="305435" indent="-305435"/>
            <a:r>
              <a:rPr lang="en-US" altLang="en-US" sz="1200" dirty="0">
                <a:latin typeface="Calibri" panose="020F0502020204030204" charset="0"/>
                <a:cs typeface="Calibri" panose="020F0502020204030204" charset="0"/>
                <a:sym typeface="+mn-ea"/>
              </a:rPr>
              <a:t>   Observe model outputs in both table and JSON format.</a:t>
            </a:r>
            <a:endParaRPr lang="en-US" altLang="en-US" sz="1200" dirty="0">
              <a:latin typeface="Calibri" panose="020F0502020204030204" charset="0"/>
              <a:cs typeface="Calibri" panose="020F0502020204030204" charset="0"/>
            </a:endParaRPr>
          </a:p>
          <a:p>
            <a:pPr marL="305435" indent="-305435"/>
            <a:r>
              <a:rPr lang="en-US" altLang="en-US" sz="1200" dirty="0">
                <a:latin typeface="Calibri" panose="020F0502020204030204" charset="0"/>
                <a:cs typeface="Calibri" panose="020F0502020204030204" charset="0"/>
                <a:sym typeface="+mn-ea"/>
              </a:rPr>
              <a:t>   Analyze AutoAI pipeline leaderboard to choose optimal model.</a:t>
            </a:r>
            <a:endParaRPr lang="en-US" altLang="en-US" sz="1200" dirty="0">
              <a:latin typeface="Calibri" panose="020F0502020204030204" charset="0"/>
              <a:cs typeface="Calibri" panose="020F0502020204030204" charset="0"/>
            </a:endParaRPr>
          </a:p>
          <a:p>
            <a:pPr marL="0" indent="0">
              <a:buNone/>
            </a:pPr>
            <a:r>
              <a:rPr lang="en-US" altLang="en-US" sz="1200" dirty="0">
                <a:latin typeface="Calibri" panose="020F0502020204030204" charset="0"/>
                <a:cs typeface="Calibri" panose="020F0502020204030204" charset="0"/>
                <a:sym typeface="+mn-ea"/>
              </a:rPr>
              <a:t>This solution enables real-time fault classification, improving grid stability, fault response time, and reliability in power distribution networks.</a:t>
            </a: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193165"/>
            <a:ext cx="11029315" cy="5551805"/>
          </a:xfrm>
        </p:spPr>
        <p:txBody>
          <a:bodyPr>
            <a:normAutofit fontScale="25000"/>
          </a:bodyPr>
          <a:lstStyle/>
          <a:p>
            <a:pPr marL="0" indent="0">
              <a:lnSpc>
                <a:spcPct val="100000"/>
              </a:lnSpc>
              <a:buNone/>
            </a:pPr>
            <a:r>
              <a:rPr lang="en-US" altLang="en-US" sz="4800">
                <a:solidFill>
                  <a:srgbClr val="0F0F0F"/>
                </a:solidFill>
                <a:latin typeface="Calibri" panose="020F0502020204030204" charset="0"/>
                <a:cs typeface="Calibri" panose="020F0502020204030204" charset="0"/>
              </a:rPr>
              <a:t>The "System Approach" section outlines the overall strategy and methodology for developing and deploying a machine learning-based power system fault detection model using IBM Watsonx AutoAI</a:t>
            </a:r>
            <a:endParaRPr lang="en-US" altLang="en-US" sz="4800">
              <a:solidFill>
                <a:srgbClr val="0F0F0F"/>
              </a:solidFill>
              <a:latin typeface="Calibri" panose="020F0502020204030204" charset="0"/>
              <a:cs typeface="Calibri" panose="020F0502020204030204" charset="0"/>
            </a:endParaRPr>
          </a:p>
          <a:p>
            <a:pPr marL="0" indent="0">
              <a:lnSpc>
                <a:spcPct val="50000"/>
              </a:lnSpc>
              <a:buNone/>
            </a:pPr>
            <a:r>
              <a:rPr lang="en-US" altLang="en-US" sz="4800" b="1">
                <a:solidFill>
                  <a:srgbClr val="0F0F0F"/>
                </a:solidFill>
                <a:latin typeface="Calibri" panose="020F0502020204030204" charset="0"/>
                <a:cs typeface="Calibri" panose="020F0502020204030204" charset="0"/>
              </a:rPr>
              <a:t>1. System Requirements:</a:t>
            </a:r>
            <a:endParaRPr lang="en-US" altLang="en-US" sz="4800" b="1">
              <a:solidFill>
                <a:srgbClr val="0F0F0F"/>
              </a:solidFill>
              <a:latin typeface="Calibri" panose="020F0502020204030204" charset="0"/>
              <a:cs typeface="Calibri" panose="020F0502020204030204" charset="0"/>
            </a:endParaRPr>
          </a:p>
          <a:p>
            <a:pPr>
              <a:lnSpc>
                <a:spcPct val="50000"/>
              </a:lnSpc>
            </a:pPr>
            <a:r>
              <a:rPr lang="en-US" altLang="en-US" sz="4800" b="1">
                <a:solidFill>
                  <a:srgbClr val="0F0F0F"/>
                </a:solidFill>
                <a:latin typeface="Calibri" panose="020F0502020204030204" charset="0"/>
                <a:cs typeface="Calibri" panose="020F0502020204030204" charset="0"/>
              </a:rPr>
              <a:t>   </a:t>
            </a:r>
            <a:r>
              <a:rPr lang="en-US" altLang="en-US" sz="4800">
                <a:solidFill>
                  <a:srgbClr val="0F0F0F"/>
                </a:solidFill>
                <a:latin typeface="Calibri" panose="020F0502020204030204" charset="0"/>
                <a:cs typeface="Calibri" panose="020F0502020204030204" charset="0"/>
              </a:rPr>
              <a:t>IBM Cloud Lite Account</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IBM Watsonx.ai Studio</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IBM Cloud Object Storage</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Modern Web Browser (Chrome/Firefox)</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Stable Internet Connection</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Kaggle Dataset: Power System Faults Dataset</a:t>
            </a:r>
            <a:endParaRPr lang="en-US" altLang="en-US" sz="4800">
              <a:solidFill>
                <a:srgbClr val="0F0F0F"/>
              </a:solidFill>
              <a:latin typeface="Calibri" panose="020F0502020204030204" charset="0"/>
              <a:cs typeface="Calibri" panose="020F0502020204030204" charset="0"/>
            </a:endParaRPr>
          </a:p>
          <a:p>
            <a:pPr marL="0" indent="0">
              <a:lnSpc>
                <a:spcPct val="50000"/>
              </a:lnSpc>
              <a:buNone/>
            </a:pPr>
            <a:r>
              <a:rPr lang="en-US" altLang="en-US" sz="4800" b="1">
                <a:solidFill>
                  <a:srgbClr val="0F0F0F"/>
                </a:solidFill>
                <a:latin typeface="Calibri" panose="020F0502020204030204" charset="0"/>
                <a:cs typeface="Calibri" panose="020F0502020204030204" charset="0"/>
              </a:rPr>
              <a:t>2. Libraries / Services Used:</a:t>
            </a:r>
            <a:endParaRPr lang="en-US" altLang="en-US" sz="4800" b="1">
              <a:solidFill>
                <a:srgbClr val="0F0F0F"/>
              </a:solidFill>
              <a:latin typeface="Calibri" panose="020F0502020204030204" charset="0"/>
              <a:cs typeface="Calibri" panose="020F0502020204030204" charset="0"/>
            </a:endParaRPr>
          </a:p>
          <a:p>
            <a:pPr>
              <a:lnSpc>
                <a:spcPct val="50000"/>
              </a:lnSpc>
            </a:pPr>
            <a:r>
              <a:rPr lang="en-US" altLang="en-US" sz="4800" b="1">
                <a:solidFill>
                  <a:srgbClr val="0F0F0F"/>
                </a:solidFill>
                <a:latin typeface="Calibri" panose="020F0502020204030204" charset="0"/>
                <a:cs typeface="Calibri" panose="020F0502020204030204" charset="0"/>
              </a:rPr>
              <a:t>   </a:t>
            </a:r>
            <a:r>
              <a:rPr lang="en-US" altLang="en-US" sz="4800">
                <a:solidFill>
                  <a:srgbClr val="0F0F0F"/>
                </a:solidFill>
                <a:latin typeface="Calibri" panose="020F0502020204030204" charset="0"/>
                <a:cs typeface="Calibri" panose="020F0502020204030204" charset="0"/>
              </a:rPr>
              <a:t>IBM Watsonx AutoAI (no manual coding required)</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IBM Watson Machine Learning Runtime</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IBM Cloud Object Storage</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JSON for testing API input/output</a:t>
            </a:r>
            <a:endParaRPr lang="en-US" altLang="en-US" sz="4800">
              <a:solidFill>
                <a:srgbClr val="0F0F0F"/>
              </a:solidFill>
              <a:latin typeface="Calibri" panose="020F0502020204030204" charset="0"/>
              <a:cs typeface="Calibri" panose="020F0502020204030204" charset="0"/>
            </a:endParaRPr>
          </a:p>
          <a:p>
            <a:pPr marL="0" indent="0">
              <a:lnSpc>
                <a:spcPct val="50000"/>
              </a:lnSpc>
              <a:buNone/>
            </a:pPr>
            <a:r>
              <a:rPr lang="en-US" altLang="en-US" sz="4800" b="1">
                <a:solidFill>
                  <a:srgbClr val="0F0F0F"/>
                </a:solidFill>
                <a:latin typeface="Calibri" panose="020F0502020204030204" charset="0"/>
                <a:cs typeface="Calibri" panose="020F0502020204030204" charset="0"/>
              </a:rPr>
              <a:t>3. Development Methodology:</a:t>
            </a:r>
            <a:endParaRPr lang="en-US" altLang="en-US" sz="4800" b="1">
              <a:solidFill>
                <a:srgbClr val="0F0F0F"/>
              </a:solidFill>
              <a:latin typeface="Calibri" panose="020F0502020204030204" charset="0"/>
              <a:cs typeface="Calibri" panose="020F0502020204030204" charset="0"/>
            </a:endParaRPr>
          </a:p>
          <a:p>
            <a:pPr>
              <a:lnSpc>
                <a:spcPct val="50000"/>
              </a:lnSpc>
            </a:pPr>
            <a:r>
              <a:rPr lang="en-US" altLang="en-US" sz="4800" b="1">
                <a:solidFill>
                  <a:srgbClr val="0F0F0F"/>
                </a:solidFill>
                <a:latin typeface="Calibri" panose="020F0502020204030204" charset="0"/>
                <a:cs typeface="Calibri" panose="020F0502020204030204" charset="0"/>
              </a:rPr>
              <a:t>   </a:t>
            </a:r>
            <a:r>
              <a:rPr lang="en-US" altLang="en-US" sz="4800">
                <a:solidFill>
                  <a:srgbClr val="0F0F0F"/>
                </a:solidFill>
                <a:latin typeface="Calibri" panose="020F0502020204030204" charset="0"/>
                <a:cs typeface="Calibri" panose="020F0502020204030204" charset="0"/>
              </a:rPr>
              <a:t>Create Watsonx.ai instance and associate storage</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Upload dataset (voltage/current measurements) to the project</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Define and configure an AutoAI experiment</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AutoAI automatically selects and trains ML pipelines</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Evaluate model performance via leaderboard</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Save and deploy the best-performing pipeline</a:t>
            </a:r>
            <a:endParaRPr lang="en-US" altLang="en-US" sz="4800">
              <a:solidFill>
                <a:srgbClr val="0F0F0F"/>
              </a:solidFill>
              <a:latin typeface="Calibri" panose="020F0502020204030204" charset="0"/>
              <a:cs typeface="Calibri" panose="020F0502020204030204" charset="0"/>
            </a:endParaRPr>
          </a:p>
          <a:p>
            <a:pPr>
              <a:lnSpc>
                <a:spcPct val="50000"/>
              </a:lnSpc>
            </a:pPr>
            <a:r>
              <a:rPr lang="en-US" altLang="en-US" sz="4800">
                <a:solidFill>
                  <a:srgbClr val="0F0F0F"/>
                </a:solidFill>
                <a:latin typeface="Calibri" panose="020F0502020204030204" charset="0"/>
                <a:cs typeface="Calibri" panose="020F0502020204030204" charset="0"/>
              </a:rPr>
              <a:t>   Generate and test API endpoint using JSON input</a:t>
            </a:r>
            <a:endParaRPr lang="en-US" altLang="en-US" sz="4800">
              <a:solidFill>
                <a:srgbClr val="0F0F0F"/>
              </a:solidFill>
              <a:latin typeface="Calibri" panose="020F0502020204030204" charset="0"/>
              <a:cs typeface="Calibri" panose="020F0502020204030204" charset="0"/>
            </a:endParaRPr>
          </a:p>
          <a:p>
            <a:pPr marL="0" indent="0">
              <a:lnSpc>
                <a:spcPct val="50000"/>
              </a:lnSpc>
              <a:buNone/>
            </a:pPr>
            <a:r>
              <a:rPr lang="en-US" altLang="en-US" sz="4800" b="1">
                <a:solidFill>
                  <a:srgbClr val="0F0F0F"/>
                </a:solidFill>
                <a:latin typeface="Calibri" panose="020F0502020204030204" charset="0"/>
                <a:cs typeface="Calibri" panose="020F0502020204030204" charset="0"/>
              </a:rPr>
              <a:t>This system-oriented approach ensures a no-code, rapid ML solution using cloud-native IBM tools, making it suitable for scalable, real-time grid fault analysis.</a:t>
            </a:r>
            <a:endParaRPr lang="en-US" altLang="en-US" sz="4800" b="1">
              <a:solidFill>
                <a:srgbClr val="0F0F0F"/>
              </a:solidFill>
              <a:latin typeface="Calibri" panose="020F0502020204030204" charset="0"/>
              <a:cs typeface="Calibri" panose="020F0502020204030204" charset="0"/>
            </a:endParaRPr>
          </a:p>
          <a:p>
            <a:pPr marL="0" indent="0">
              <a:lnSpc>
                <a:spcPct val="50000"/>
              </a:lnSpc>
              <a:buNone/>
            </a:pPr>
            <a:endParaRPr lang="en-US" altLang="en-US" sz="4800" b="1">
              <a:solidFill>
                <a:srgbClr val="0F0F0F"/>
              </a:solidFill>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fontScale="25000"/>
          </a:bodyPr>
          <a:lstStyle/>
          <a:p>
            <a:pPr marL="0" indent="0">
              <a:buNone/>
            </a:pPr>
            <a:r>
              <a:rPr lang="en-US" altLang="en-US" sz="4800">
                <a:latin typeface="Calibri" panose="020F0502020204030204" charset="0"/>
                <a:cs typeface="Calibri" panose="020F0502020204030204" charset="0"/>
              </a:rPr>
              <a:t>This section describes the machine learning algorithm selection, training process, and deployment strategy used to detect and classify power system faults with IBM Watsonx AutoAI.</a:t>
            </a:r>
            <a:endParaRPr lang="en-US" altLang="en-US" sz="4800">
              <a:latin typeface="Calibri" panose="020F0502020204030204" charset="0"/>
              <a:cs typeface="Calibri" panose="020F0502020204030204" charset="0"/>
            </a:endParaRPr>
          </a:p>
          <a:p>
            <a:pPr marL="0" indent="0">
              <a:buNone/>
            </a:pPr>
            <a:r>
              <a:rPr lang="en-US" altLang="en-US" sz="4800" b="1">
                <a:latin typeface="Calibri" panose="020F0502020204030204" charset="0"/>
                <a:cs typeface="Calibri" panose="020F0502020204030204" charset="0"/>
              </a:rPr>
              <a:t>Algorithm Selection:  </a:t>
            </a:r>
            <a:endParaRPr lang="en-US" altLang="en-US" sz="4800" b="1">
              <a:latin typeface="Calibri" panose="020F0502020204030204" charset="0"/>
              <a:cs typeface="Calibri" panose="020F0502020204030204" charset="0"/>
            </a:endParaRPr>
          </a:p>
          <a:p>
            <a:pPr marL="0" indent="0">
              <a:buNone/>
            </a:pPr>
            <a:r>
              <a:rPr lang="en-US" altLang="en-US" sz="4800">
                <a:latin typeface="Calibri" panose="020F0502020204030204" charset="0"/>
                <a:cs typeface="Calibri" panose="020F0502020204030204" charset="0"/>
              </a:rPr>
              <a:t>IBM Watsonx AutoAI automatically explores multiple classification algorithms, such as:</a:t>
            </a:r>
            <a:endParaRPr lang="en-US" altLang="en-US" sz="4800">
              <a:latin typeface="Calibri" panose="020F0502020204030204" charset="0"/>
              <a:cs typeface="Calibri" panose="020F0502020204030204" charset="0"/>
            </a:endParaRPr>
          </a:p>
          <a:p>
            <a:pPr marL="305435" indent="-305435">
              <a:lnSpc>
                <a:spcPct val="60000"/>
              </a:lnSpc>
            </a:pPr>
            <a:r>
              <a:rPr lang="en-US" altLang="en-US" sz="4800">
                <a:latin typeface="Calibri" panose="020F0502020204030204" charset="0"/>
                <a:cs typeface="Calibri" panose="020F0502020204030204" charset="0"/>
              </a:rPr>
              <a:t>Logistic Regression</a:t>
            </a:r>
            <a:endParaRPr lang="en-US" altLang="en-US" sz="4800">
              <a:latin typeface="Calibri" panose="020F0502020204030204" charset="0"/>
              <a:cs typeface="Calibri" panose="020F0502020204030204" charset="0"/>
            </a:endParaRPr>
          </a:p>
          <a:p>
            <a:pPr marL="305435" indent="-305435">
              <a:lnSpc>
                <a:spcPct val="60000"/>
              </a:lnSpc>
            </a:pPr>
            <a:r>
              <a:rPr lang="en-US" altLang="en-US" sz="4800">
                <a:latin typeface="Calibri" panose="020F0502020204030204" charset="0"/>
                <a:cs typeface="Calibri" panose="020F0502020204030204" charset="0"/>
              </a:rPr>
              <a:t>Decision Trees</a:t>
            </a:r>
            <a:endParaRPr lang="en-US" altLang="en-US" sz="4800">
              <a:latin typeface="Calibri" panose="020F0502020204030204" charset="0"/>
              <a:cs typeface="Calibri" panose="020F0502020204030204" charset="0"/>
            </a:endParaRPr>
          </a:p>
          <a:p>
            <a:pPr marL="305435" indent="-305435">
              <a:lnSpc>
                <a:spcPct val="60000"/>
              </a:lnSpc>
            </a:pPr>
            <a:r>
              <a:rPr lang="en-US" altLang="en-US" sz="4800">
                <a:latin typeface="Calibri" panose="020F0502020204030204" charset="0"/>
                <a:cs typeface="Calibri" panose="020F0502020204030204" charset="0"/>
              </a:rPr>
              <a:t>Random Forest</a:t>
            </a:r>
            <a:endParaRPr lang="en-US" altLang="en-US" sz="4800">
              <a:latin typeface="Calibri" panose="020F0502020204030204" charset="0"/>
              <a:cs typeface="Calibri" panose="020F0502020204030204" charset="0"/>
            </a:endParaRPr>
          </a:p>
          <a:p>
            <a:pPr marL="305435" indent="-305435">
              <a:lnSpc>
                <a:spcPct val="60000"/>
              </a:lnSpc>
            </a:pPr>
            <a:r>
              <a:rPr lang="en-US" altLang="en-US" sz="4800">
                <a:latin typeface="Calibri" panose="020F0502020204030204" charset="0"/>
                <a:cs typeface="Calibri" panose="020F0502020204030204" charset="0"/>
              </a:rPr>
              <a:t>Gradient Boosted Trees (XGBoost)</a:t>
            </a:r>
            <a:endParaRPr lang="en-US" altLang="en-US" sz="4800">
              <a:latin typeface="Calibri" panose="020F0502020204030204" charset="0"/>
              <a:cs typeface="Calibri" panose="020F0502020204030204" charset="0"/>
            </a:endParaRPr>
          </a:p>
          <a:p>
            <a:pPr marL="305435" indent="-305435">
              <a:lnSpc>
                <a:spcPct val="60000"/>
              </a:lnSpc>
            </a:pPr>
            <a:r>
              <a:rPr lang="en-US" altLang="en-US" sz="4800">
                <a:latin typeface="Calibri" panose="020F0502020204030204" charset="0"/>
                <a:cs typeface="Calibri" panose="020F0502020204030204" charset="0"/>
              </a:rPr>
              <a:t> Ensemble Models</a:t>
            </a:r>
            <a:endParaRPr lang="en-US" altLang="en-US" sz="4800">
              <a:latin typeface="Calibri" panose="020F0502020204030204" charset="0"/>
              <a:cs typeface="Calibri" panose="020F0502020204030204" charset="0"/>
            </a:endParaRPr>
          </a:p>
          <a:p>
            <a:pPr marL="0" indent="0">
              <a:buNone/>
            </a:pPr>
            <a:r>
              <a:rPr lang="en-US" altLang="en-US" sz="4800">
                <a:latin typeface="Calibri" panose="020F0502020204030204" charset="0"/>
                <a:cs typeface="Calibri" panose="020F0502020204030204" charset="0"/>
              </a:rPr>
              <a:t>The final model is selected based on evaluation metrics like accuracy, precision, and recall. AutoAI uses automated hyperparameter tuning and pipeline optimization to determine the best-performing algorithm for the classification task.</a:t>
            </a:r>
            <a:endParaRPr lang="en-US" altLang="en-US" sz="4800">
              <a:latin typeface="Calibri" panose="020F0502020204030204" charset="0"/>
              <a:cs typeface="Calibri" panose="020F0502020204030204" charset="0"/>
            </a:endParaRPr>
          </a:p>
          <a:p>
            <a:pPr marL="0" indent="0">
              <a:buNone/>
            </a:pPr>
            <a:r>
              <a:rPr lang="en-US" altLang="en-US" sz="4800" b="1">
                <a:latin typeface="Calibri" panose="020F0502020204030204" charset="0"/>
                <a:cs typeface="Calibri" panose="020F0502020204030204" charset="0"/>
              </a:rPr>
              <a:t>Data Input:</a:t>
            </a:r>
            <a:endParaRPr lang="en-US" altLang="en-US" sz="4800" b="1">
              <a:latin typeface="Calibri" panose="020F0502020204030204" charset="0"/>
              <a:cs typeface="Calibri" panose="020F0502020204030204" charset="0"/>
            </a:endParaRPr>
          </a:p>
          <a:p>
            <a:pPr marL="305435" indent="-305435">
              <a:lnSpc>
                <a:spcPct val="70000"/>
              </a:lnSpc>
            </a:pPr>
            <a:r>
              <a:rPr lang="en-US" altLang="en-US" sz="4800">
                <a:latin typeface="Calibri" panose="020F0502020204030204" charset="0"/>
                <a:cs typeface="Calibri" panose="020F0502020204030204" charset="0"/>
              </a:rPr>
              <a:t>Voltage and Current Phasors from each phase (A, B, and C)</a:t>
            </a:r>
            <a:endParaRPr lang="en-US" altLang="en-US" sz="4800">
              <a:latin typeface="Calibri" panose="020F0502020204030204" charset="0"/>
              <a:cs typeface="Calibri" panose="020F0502020204030204" charset="0"/>
            </a:endParaRPr>
          </a:p>
          <a:p>
            <a:pPr marL="305435" indent="-305435">
              <a:lnSpc>
                <a:spcPct val="70000"/>
              </a:lnSpc>
            </a:pPr>
            <a:r>
              <a:rPr lang="en-US" altLang="en-US" sz="4800">
                <a:latin typeface="Calibri" panose="020F0502020204030204" charset="0"/>
                <a:cs typeface="Calibri" panose="020F0502020204030204" charset="0"/>
              </a:rPr>
              <a:t>Output Label: Fault Type (e.g., Normal, LG, LL, LLG, LLL)</a:t>
            </a:r>
            <a:endParaRPr lang="en-US" altLang="en-US" sz="4800">
              <a:latin typeface="Calibri" panose="020F0502020204030204" charset="0"/>
              <a:cs typeface="Calibri" panose="020F0502020204030204" charset="0"/>
            </a:endParaRPr>
          </a:p>
          <a:p>
            <a:pPr marL="0" indent="0">
              <a:buNone/>
            </a:pPr>
            <a:r>
              <a:rPr lang="en-US" altLang="en-US" sz="4800">
                <a:latin typeface="Calibri" panose="020F0502020204030204" charset="0"/>
                <a:cs typeface="Calibri" panose="020F0502020204030204" charset="0"/>
              </a:rPr>
              <a:t>AutoAI automatically detects feature types and handles preprocessing like scaling, encoding, and missing values internally.</a:t>
            </a:r>
            <a:endParaRPr lang="en-US" altLang="en-US" sz="4800">
              <a:latin typeface="Calibri" panose="020F0502020204030204" charset="0"/>
              <a:cs typeface="Calibri" panose="020F0502020204030204" charset="0"/>
            </a:endParaRPr>
          </a:p>
          <a:p>
            <a:pPr marL="305435" indent="-305435">
              <a:lnSpc>
                <a:spcPct val="60000"/>
              </a:lnSpc>
            </a:pPr>
            <a:endParaRPr lang="en-US" altLang="en-US" sz="48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rmAutofit/>
          </a:bodyPr>
          <a:lstStyle/>
          <a:p>
            <a:pPr marL="0" indent="0">
              <a:buNone/>
            </a:pPr>
            <a:r>
              <a:rPr lang="en-US" altLang="en-US" sz="1200" b="1">
                <a:latin typeface="Calibri" panose="020F0502020204030204" charset="0"/>
                <a:cs typeface="Calibri" panose="020F0502020204030204" charset="0"/>
                <a:sym typeface="+mn-ea"/>
              </a:rPr>
              <a:t>Training Process:</a:t>
            </a:r>
            <a:endParaRPr lang="en-US" altLang="en-US" sz="1200" b="1">
              <a:latin typeface="Calibri" panose="020F0502020204030204" charset="0"/>
              <a:cs typeface="Calibri" panose="020F0502020204030204" charset="0"/>
            </a:endParaRPr>
          </a:p>
          <a:p>
            <a:pPr marL="305435" indent="-305435">
              <a:lnSpc>
                <a:spcPct val="70000"/>
              </a:lnSpc>
            </a:pPr>
            <a:r>
              <a:rPr lang="en-US" altLang="en-US" sz="1200">
                <a:latin typeface="Calibri" panose="020F0502020204030204" charset="0"/>
                <a:cs typeface="Calibri" panose="020F0502020204030204" charset="0"/>
                <a:sym typeface="+mn-ea"/>
              </a:rPr>
              <a:t>AutoAI splits the dataset into training and validation sets.</a:t>
            </a:r>
            <a:endParaRPr lang="en-US" altLang="en-US" sz="1200">
              <a:latin typeface="Calibri" panose="020F0502020204030204" charset="0"/>
              <a:cs typeface="Calibri" panose="020F0502020204030204" charset="0"/>
            </a:endParaRPr>
          </a:p>
          <a:p>
            <a:pPr marL="305435" indent="-305435">
              <a:lnSpc>
                <a:spcPct val="70000"/>
              </a:lnSpc>
            </a:pPr>
            <a:r>
              <a:rPr lang="en-US" altLang="en-US" sz="1200">
                <a:latin typeface="Calibri" panose="020F0502020204030204" charset="0"/>
                <a:cs typeface="Calibri" panose="020F0502020204030204" charset="0"/>
                <a:sym typeface="+mn-ea"/>
              </a:rPr>
              <a:t>Applies automated feature transformation, model selection, and optimization.</a:t>
            </a:r>
            <a:endParaRPr lang="en-US" altLang="en-US" sz="1200">
              <a:latin typeface="Calibri" panose="020F0502020204030204" charset="0"/>
              <a:cs typeface="Calibri" panose="020F0502020204030204" charset="0"/>
            </a:endParaRPr>
          </a:p>
          <a:p>
            <a:pPr marL="305435" indent="-305435">
              <a:lnSpc>
                <a:spcPct val="70000"/>
              </a:lnSpc>
            </a:pPr>
            <a:r>
              <a:rPr lang="en-US" altLang="en-US" sz="1200">
                <a:latin typeface="Calibri" panose="020F0502020204030204" charset="0"/>
                <a:cs typeface="Calibri" panose="020F0502020204030204" charset="0"/>
                <a:sym typeface="+mn-ea"/>
              </a:rPr>
              <a:t>Evaluates multiple pipelines using cross-validation.</a:t>
            </a:r>
            <a:endParaRPr lang="en-US" altLang="en-US" sz="1200">
              <a:latin typeface="Calibri" panose="020F0502020204030204" charset="0"/>
              <a:cs typeface="Calibri" panose="020F0502020204030204" charset="0"/>
            </a:endParaRPr>
          </a:p>
          <a:p>
            <a:pPr marL="305435" indent="-305435">
              <a:lnSpc>
                <a:spcPct val="70000"/>
              </a:lnSpc>
            </a:pPr>
            <a:r>
              <a:rPr lang="en-US" altLang="en-US" sz="1200">
                <a:latin typeface="Calibri" panose="020F0502020204030204" charset="0"/>
                <a:cs typeface="Calibri" panose="020F0502020204030204" charset="0"/>
                <a:sym typeface="+mn-ea"/>
              </a:rPr>
              <a:t>Ranks them on a leaderboard based on performance metrics.</a:t>
            </a:r>
            <a:endParaRPr lang="en-US" altLang="en-US" sz="1200">
              <a:latin typeface="Calibri" panose="020F0502020204030204" charset="0"/>
              <a:cs typeface="Calibri" panose="020F0502020204030204" charset="0"/>
            </a:endParaRPr>
          </a:p>
          <a:p>
            <a:pPr marL="0" indent="0">
              <a:buNone/>
            </a:pPr>
            <a:r>
              <a:rPr lang="en-US" altLang="en-US" sz="1200" b="1">
                <a:latin typeface="Calibri" panose="020F0502020204030204" charset="0"/>
                <a:cs typeface="Calibri" panose="020F0502020204030204" charset="0"/>
                <a:sym typeface="+mn-ea"/>
              </a:rPr>
              <a:t>Prediction Process:</a:t>
            </a:r>
            <a:endParaRPr lang="en-US" altLang="en-US" sz="1200" b="1">
              <a:latin typeface="Calibri" panose="020F0502020204030204" charset="0"/>
              <a:cs typeface="Calibri" panose="020F0502020204030204" charset="0"/>
            </a:endParaRPr>
          </a:p>
          <a:p>
            <a:pPr marL="305435" indent="-305435">
              <a:lnSpc>
                <a:spcPct val="60000"/>
              </a:lnSpc>
            </a:pPr>
            <a:r>
              <a:rPr lang="en-US" altLang="en-US" sz="1200">
                <a:latin typeface="Calibri" panose="020F0502020204030204" charset="0"/>
                <a:cs typeface="Calibri" panose="020F0502020204030204" charset="0"/>
                <a:sym typeface="+mn-ea"/>
              </a:rPr>
              <a:t>The best model pipeline is saved and promoted to the deployment space.</a:t>
            </a:r>
            <a:endParaRPr lang="en-US" altLang="en-US" sz="1200">
              <a:latin typeface="Calibri" panose="020F0502020204030204" charset="0"/>
              <a:cs typeface="Calibri" panose="020F0502020204030204" charset="0"/>
            </a:endParaRPr>
          </a:p>
          <a:p>
            <a:pPr marL="305435" indent="-305435">
              <a:lnSpc>
                <a:spcPct val="60000"/>
              </a:lnSpc>
            </a:pPr>
            <a:r>
              <a:rPr lang="en-US" altLang="en-US" sz="1200">
                <a:latin typeface="Calibri" panose="020F0502020204030204" charset="0"/>
                <a:cs typeface="Calibri" panose="020F0502020204030204" charset="0"/>
                <a:sym typeface="+mn-ea"/>
              </a:rPr>
              <a:t>It is exposed as a REST API that accepts JSON input (voltage/current values).</a:t>
            </a:r>
            <a:endParaRPr lang="en-US" altLang="en-US" sz="1200">
              <a:latin typeface="Calibri" panose="020F0502020204030204" charset="0"/>
              <a:cs typeface="Calibri" panose="020F0502020204030204" charset="0"/>
            </a:endParaRPr>
          </a:p>
          <a:p>
            <a:pPr marL="305435" indent="-305435">
              <a:lnSpc>
                <a:spcPct val="60000"/>
              </a:lnSpc>
            </a:pPr>
            <a:r>
              <a:rPr lang="en-US" altLang="en-US" sz="1200">
                <a:latin typeface="Calibri" panose="020F0502020204030204" charset="0"/>
                <a:cs typeface="Calibri" panose="020F0502020204030204" charset="0"/>
                <a:sym typeface="+mn-ea"/>
              </a:rPr>
              <a:t>The model processes the input and returns the predicted fault type in real-time.</a:t>
            </a:r>
            <a:endParaRPr lang="en-US" altLang="en-US" sz="1200">
              <a:latin typeface="Calibri" panose="020F0502020204030204" charset="0"/>
              <a:cs typeface="Calibri" panose="020F0502020204030204" charset="0"/>
            </a:endParaRPr>
          </a:p>
          <a:p>
            <a:pPr marL="0" indent="0">
              <a:lnSpc>
                <a:spcPct val="60000"/>
              </a:lnSpc>
              <a:buNone/>
            </a:pPr>
            <a:r>
              <a:rPr lang="en-US" altLang="en-US" sz="1200">
                <a:latin typeface="Calibri" panose="020F0502020204030204" charset="0"/>
                <a:cs typeface="Calibri" panose="020F0502020204030204" charset="0"/>
                <a:sym typeface="+mn-ea"/>
              </a:rPr>
              <a:t>This pipeline ensures reliable and scalable fault classification without requiring manual coding, making it suitable for integration in real-world power monitoring systems.</a:t>
            </a:r>
            <a:endParaRPr lang="en-US" altLang="en-US" sz="1200">
              <a:latin typeface="Calibri" panose="020F0502020204030204" charset="0"/>
              <a:cs typeface="Calibri" panose="020F0502020204030204" charset="0"/>
            </a:endParaRPr>
          </a:p>
          <a:p>
            <a:pPr marL="305435" indent="-305435">
              <a:lnSpc>
                <a:spcPct val="60000"/>
              </a:lnSpc>
            </a:pPr>
            <a:endParaRPr lang="en-US" altLang="en-US" sz="1200">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US" altLang="en-US" sz="1200" dirty="0">
                <a:latin typeface="Calibri" panose="020F0502020204030204" charset="0"/>
                <a:cs typeface="Calibri" panose="020F0502020204030204" charset="0"/>
              </a:rPr>
              <a:t>The machine learning model generated by IBM Watsonx AutoAI demonstrated high accuracy in detecting and classifying various fault types in the power distribution system.</a:t>
            </a:r>
            <a:endParaRPr lang="en-US" altLang="en-US" sz="1200" dirty="0">
              <a:latin typeface="Calibri" panose="020F0502020204030204" charset="0"/>
              <a:cs typeface="Calibri" panose="020F0502020204030204" charset="0"/>
            </a:endParaRPr>
          </a:p>
          <a:p>
            <a:pPr marL="0" indent="0">
              <a:buNone/>
            </a:pPr>
            <a:r>
              <a:rPr lang="en-US" altLang="en-US" sz="1200" b="1" dirty="0">
                <a:latin typeface="Calibri" panose="020F0502020204030204" charset="0"/>
                <a:cs typeface="Calibri" panose="020F0502020204030204" charset="0"/>
              </a:rPr>
              <a:t>Key Performance Metrics:</a:t>
            </a: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pPr marL="0" indent="0">
              <a:buNone/>
            </a:pPr>
            <a:endParaRPr lang="en-US" altLang="en-US" sz="1200" dirty="0">
              <a:latin typeface="Calibri" panose="020F0502020204030204" charset="0"/>
              <a:cs typeface="Calibri" panose="020F0502020204030204" charset="0"/>
            </a:endParaRPr>
          </a:p>
          <a:p>
            <a:r>
              <a:rPr lang="en-US" altLang="en-US" sz="1200" dirty="0">
                <a:latin typeface="Calibri" panose="020F0502020204030204" charset="0"/>
                <a:cs typeface="Calibri" panose="020F0502020204030204" charset="0"/>
              </a:rPr>
              <a:t>Accuracy: [Insert actual % from leaderboard]</a:t>
            </a:r>
            <a:endParaRPr lang="en-US" altLang="en-US" sz="1200" dirty="0">
              <a:latin typeface="Calibri" panose="020F0502020204030204" charset="0"/>
              <a:cs typeface="Calibri" panose="020F0502020204030204" charset="0"/>
            </a:endParaRPr>
          </a:p>
          <a:p>
            <a:r>
              <a:rPr lang="en-US" altLang="en-US" sz="1200" dirty="0">
                <a:latin typeface="Calibri" panose="020F0502020204030204" charset="0"/>
                <a:cs typeface="Calibri" panose="020F0502020204030204" charset="0"/>
              </a:rPr>
              <a:t>Precision: High precision in identifying LG, LL, and LLG faults</a:t>
            </a:r>
            <a:endParaRPr lang="en-US" altLang="en-US" sz="1200" dirty="0">
              <a:latin typeface="Calibri" panose="020F0502020204030204" charset="0"/>
              <a:cs typeface="Calibri" panose="020F0502020204030204" charset="0"/>
            </a:endParaRPr>
          </a:p>
          <a:p>
            <a:r>
              <a:rPr lang="en-US" altLang="en-US" sz="1200" dirty="0">
                <a:latin typeface="Calibri" panose="020F0502020204030204" charset="0"/>
                <a:cs typeface="Calibri" panose="020F0502020204030204" charset="0"/>
              </a:rPr>
              <a:t>Recall: Strong recall values for multiclass classification</a:t>
            </a:r>
            <a:endParaRPr lang="en-US" altLang="en-US" sz="1200" dirty="0">
              <a:latin typeface="Calibri" panose="020F0502020204030204" charset="0"/>
              <a:cs typeface="Calibri" panose="020F0502020204030204" charset="0"/>
            </a:endParaRPr>
          </a:p>
          <a:p>
            <a:r>
              <a:rPr lang="en-US" altLang="en-US" sz="1200" dirty="0">
                <a:latin typeface="Calibri" panose="020F0502020204030204" charset="0"/>
                <a:cs typeface="Calibri" panose="020F0502020204030204" charset="0"/>
              </a:rPr>
              <a:t>F1 Score: Balanced performance across fault types</a:t>
            </a:r>
            <a:endParaRPr lang="en-US" altLang="en-US" sz="1200" dirty="0">
              <a:latin typeface="Calibri" panose="020F0502020204030204" charset="0"/>
              <a:cs typeface="Calibri" panose="020F0502020204030204" charset="0"/>
            </a:endParaRPr>
          </a:p>
          <a:p>
            <a:endParaRPr lang="en-US" altLang="en-US" sz="1200" dirty="0">
              <a:latin typeface="Calibri" panose="020F0502020204030204" charset="0"/>
              <a:cs typeface="Calibri" panose="020F0502020204030204" charset="0"/>
            </a:endParaRPr>
          </a:p>
        </p:txBody>
      </p:sp>
      <p:pic>
        <p:nvPicPr>
          <p:cNvPr id="3" name="Picture 2" descr="pipe line leader board"/>
          <p:cNvPicPr>
            <a:picLocks noChangeAspect="1"/>
          </p:cNvPicPr>
          <p:nvPr/>
        </p:nvPicPr>
        <p:blipFill>
          <a:blip r:embed="rId1"/>
          <a:srcRect l="2109" t="17462" r="17172" b="51203"/>
          <a:stretch>
            <a:fillRect/>
          </a:stretch>
        </p:blipFill>
        <p:spPr>
          <a:xfrm>
            <a:off x="703580" y="2614295"/>
            <a:ext cx="10801985" cy="992505"/>
          </a:xfrm>
          <a:prstGeom prst="rect">
            <a:avLst/>
          </a:prstGeom>
          <a:ln>
            <a:solidFill>
              <a:schemeClr val="tx1"/>
            </a:solidFill>
          </a:ln>
          <a:effectLst>
            <a:outerShdw blurRad="50800" dist="38100" dir="5400000" algn="t" rotWithShape="0">
              <a:prstClr val="black">
                <a:alpha val="40000"/>
              </a:prstClr>
            </a:outerShdw>
          </a:effectLst>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10332</Words>
  <Application>WPS Presentation</Application>
  <PresentationFormat>Widescreen</PresentationFormat>
  <Paragraphs>291</Paragraphs>
  <Slides>22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22</vt:i4>
      </vt:variant>
    </vt:vector>
  </HeadingPairs>
  <TitlesOfParts>
    <vt:vector size="41"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Bahnschrift Light SemiCondensed</vt:lpstr>
      <vt:lpstr>Bahnschrift SemiBold</vt:lpstr>
      <vt:lpstr>Bodoni MT Condensed</vt:lpstr>
      <vt:lpstr>Broadway</vt:lpstr>
      <vt:lpstr>Calibri</vt:lpstr>
      <vt:lpstr>Calibri Light</vt:lpstr>
      <vt:lpstr>Brush Script MT</vt:lpstr>
      <vt:lpstr>DividendVTI</vt:lpstr>
      <vt:lpstr>PROJECT TITLE</vt:lpstr>
      <vt:lpstr>OUTLINE</vt:lpstr>
      <vt:lpstr>Problem Statement</vt:lpstr>
      <vt:lpstr>Proposed Solution</vt:lpstr>
      <vt:lpstr>Proposed Solution</vt:lpstr>
      <vt:lpstr>System  Approach</vt:lpstr>
      <vt:lpstr>Algorithm &amp; Deployment</vt:lpstr>
      <vt:lpstr>Algorithm &amp; Deployment</vt:lpstr>
      <vt:lpstr>Result</vt:lpstr>
      <vt:lpstr>Result</vt:lpstr>
      <vt:lpstr>Result</vt:lpstr>
      <vt:lpstr>Result</vt:lpstr>
      <vt:lpstr>Result</vt:lpstr>
      <vt:lpstr>Result</vt:lpstr>
      <vt:lpstr>Conclusion</vt:lpstr>
      <vt:lpstr>PowerPoint 演示文稿</vt:lpstr>
      <vt:lpstr>References</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Priyanshul Thakur</cp:lastModifiedBy>
  <cp:revision>39</cp:revision>
  <dcterms:created xsi:type="dcterms:W3CDTF">2021-05-26T16:50:00Z</dcterms:created>
  <dcterms:modified xsi:type="dcterms:W3CDTF">2025-08-03T07:46:24Z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3DAC96296A0F475D839FC20960D6858B_12</vt:lpwstr>
  </property>
  <property fmtid="{D5CDD505-2E9C-101B-9397-08002B2CF9AE}" pid="4" name="KSOProductBuildVer">
    <vt:lpwstr>1033-12.2.0.22222</vt:lpwstr>
  </property>
</Properties>
</file>