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6" r:id="rId2"/>
  </p:sldMasterIdLst>
  <p:notesMasterIdLst>
    <p:notesMasterId r:id="rId13"/>
  </p:notesMasterIdLst>
  <p:sldIdLst>
    <p:sldId id="256" r:id="rId3"/>
    <p:sldId id="257" r:id="rId4"/>
    <p:sldId id="258" r:id="rId5"/>
    <p:sldId id="260" r:id="rId6"/>
    <p:sldId id="259" r:id="rId7"/>
    <p:sldId id="261" r:id="rId8"/>
    <p:sldId id="262" r:id="rId9"/>
    <p:sldId id="263" r:id="rId10"/>
    <p:sldId id="264" r:id="rId11"/>
    <p:sldId id="265" r:id="rId12"/>
  </p:sldIdLst>
  <p:sldSz cx="9144000" cy="5143500" type="screen16x9"/>
  <p:notesSz cx="6858000" cy="9144000"/>
  <p:embeddedFontLst>
    <p:embeddedFont>
      <p:font typeface="Century Gothic" panose="020B0502020202020204" pitchFamily="34" charset="0"/>
      <p:regular r:id="rId14"/>
      <p:bold r:id="rId15"/>
      <p:italic r:id="rId16"/>
      <p:boldItalic r:id="rId17"/>
    </p:embeddedFont>
    <p:embeddedFont>
      <p:font typeface="Lato Light" panose="020F0502020204030203" pitchFamily="34" charset="0"/>
      <p:regular r:id="rId18"/>
      <p:bold r:id="rId19"/>
      <p:italic r:id="rId20"/>
      <p:boldItalic r:id="rId21"/>
    </p:embeddedFont>
    <p:embeddedFont>
      <p:font typeface="Open Sans Medium" panose="020B0604020202020204" charset="0"/>
      <p:regular r:id="rId22"/>
      <p:bold r:id="rId23"/>
      <p:italic r:id="rId24"/>
      <p:boldItalic r:id="rId25"/>
    </p:embeddedFont>
    <p:embeddedFont>
      <p:font typeface="Poppins"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SLIDES_API195195862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SLIDES_API195195862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Entered text</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There are several classification algorithms used in machine learning. Here are some of the commonly used ones: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Logistic Regression: Logistic regression is a binary classification algorithm that estimates the probability of an instance belonging to a particular class. It models the relationship between the input features and the probability of the target class using a logistic function.</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Decision Trees: Decision trees are a versatile classification algorithm that partitions the feature space based on a series of if-else conditions. Each internal node represents a feature, each branch represents a possible value of that feature, and each leaf node represents a class label.</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Random Forest: Random forest is an ensemble learning algorithm that combines multiple decision trees. It creates a "forest" of decision trees and makes predictions by averaging the predictions of individual trees. It helps reduce overfitting and improves generalization.</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Naive Bayes: Naive Bayes is a probabilistic classification algorithm based on Bayes' theorem. It assumes that the features are conditionally independent given the class label. Naive Bayes is computationally efficient and works well with high-dimensional data.</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Support Vector Machines (SVM): SVM is a binary classification algorithm that finds a hyperplane in a high-dimensional space to separate instances of different classes with maximum margin. It aims to maximize the distance between the support vectors and the decision boundary.</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k-Nearest Neighbors (k-NN): k-NN is a non-parametric classification algorithm that makes predictions based on the majority vote of its nearest neighbors. It assigns a class label to an instance based on the class labels of its k nearest neighbors in the feature space.</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Neural Networks: Neural networks are a family of algorithms inspired by the structure and functioning of the human brain. They consist of interconnected nodes (neurons) organized in layers. Neural networks can be used for both binary and multiclass classification tasks and have shown great success in various domains.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Gradient Boosting algorithms: Gradient Boosting algorithms, such as XGBoost and LightGBM, are powerful ensemble learning methods that combine weak learners (typically decision trees) in a sequential manner. They iteratively build models to correct the errors of previous models and make accurate predictions.</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SLIDES_API1951958628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SLIDES_API1951958628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SLIDES_API1951958628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SLIDES_API1951958628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SLIDES_API1951958628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SLIDES_API1951958628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SLIDES_API1951958628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SLIDES_API1951958628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SLIDES_API17611207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SLIDES_API17611207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SLIDES_API17611207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SLIDES_API17611207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SLIDES_API17611207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SLIDES_API17611207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SLIDES_API17611207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SLIDES_API17611207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48A87A34-81AB-432B-8DAE-1953F412C126}" type="datetimeFigureOut">
              <a:rPr lang="en-US" dirty="0"/>
              <a:t>6/8/2023</a:t>
            </a:fld>
            <a:endParaRPr lang="en-US" dirty="0"/>
          </a:p>
        </p:txBody>
      </p:sp>
      <p:sp>
        <p:nvSpPr>
          <p:cNvPr id="5" name="Footer Placeholder 4"/>
          <p:cNvSpPr>
            <a:spLocks noGrp="1"/>
          </p:cNvSpPr>
          <p:nvPr>
            <p:ph type="ftr" sz="quarter" idx="11"/>
          </p:nvPr>
        </p:nvSpPr>
        <p:spPr>
          <a:xfrm>
            <a:off x="1028700" y="3242884"/>
            <a:ext cx="4800600" cy="273844"/>
          </a:xfrm>
        </p:spPr>
        <p:txBody>
          <a:bodyPr/>
          <a:lstStyle/>
          <a:p>
            <a:endParaRPr lang="en-US" dirty="0"/>
          </a:p>
        </p:txBody>
      </p:sp>
      <p:sp>
        <p:nvSpPr>
          <p:cNvPr id="6" name="Slide Number Placeholder 5"/>
          <p:cNvSpPr>
            <a:spLocks noGrp="1"/>
          </p:cNvSpPr>
          <p:nvPr>
            <p:ph type="sldNum" sz="quarter" idx="12"/>
          </p:nvPr>
        </p:nvSpPr>
        <p:spPr>
          <a:xfrm>
            <a:off x="6057900" y="1073150"/>
            <a:ext cx="2057400"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540457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2485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dirty="0"/>
              <a:pPr/>
              <a:t>6/8/2023</a:t>
            </a:fld>
            <a:endParaRPr lang="en-US" dirty="0"/>
          </a:p>
        </p:txBody>
      </p:sp>
      <p:sp>
        <p:nvSpPr>
          <p:cNvPr id="5" name="Footer Placeholder 4"/>
          <p:cNvSpPr>
            <a:spLocks noGrp="1"/>
          </p:cNvSpPr>
          <p:nvPr>
            <p:ph type="ftr" sz="quarter" idx="11"/>
          </p:nvPr>
        </p:nvSpPr>
        <p:spPr>
          <a:xfrm>
            <a:off x="514350" y="285751"/>
            <a:ext cx="5243619" cy="273049"/>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1418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016193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9321508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038422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593687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040136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5415139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979912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dirty="0"/>
              <a:pPr/>
              <a:t>6/8/2023</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051472"/>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dirty="0"/>
              <a:pPr/>
              <a:t>6/8/2023</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56737376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48A87A34-81AB-432B-8DAE-1953F412C126}" type="datetimeFigureOut">
              <a:rPr lang="en-US" dirty="0"/>
              <a:pPr/>
              <a:t>6/8/2023</a:t>
            </a:fld>
            <a:endParaRPr lang="en-US" dirty="0"/>
          </a:p>
        </p:txBody>
      </p:sp>
      <p:sp>
        <p:nvSpPr>
          <p:cNvPr id="6" name="Footer Placeholder 5"/>
          <p:cNvSpPr>
            <a:spLocks noGrp="1"/>
          </p:cNvSpPr>
          <p:nvPr>
            <p:ph type="ftr" sz="quarter" idx="11"/>
          </p:nvPr>
        </p:nvSpPr>
        <p:spPr>
          <a:xfrm>
            <a:off x="514350" y="284163"/>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280575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8869410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856359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935441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48A87A34-81AB-432B-8DAE-1953F412C126}" type="datetimeFigureOut">
              <a:rPr lang="en-US" dirty="0"/>
              <a:pPr/>
              <a:t>6/8/2023</a:t>
            </a:fld>
            <a:endParaRPr lang="en-US" dirty="0"/>
          </a:p>
        </p:txBody>
      </p:sp>
      <p:sp>
        <p:nvSpPr>
          <p:cNvPr id="5" name="Footer Placeholder 4"/>
          <p:cNvSpPr>
            <a:spLocks noGrp="1"/>
          </p:cNvSpPr>
          <p:nvPr>
            <p:ph type="ftr" sz="quarter" idx="11"/>
          </p:nvPr>
        </p:nvSpPr>
        <p:spPr>
          <a:xfrm>
            <a:off x="514350" y="285750"/>
            <a:ext cx="5243619" cy="273844"/>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39527213"/>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oints 2_1">
  <p:cSld name="Points 2_1">
    <p:spTree>
      <p:nvGrpSpPr>
        <p:cNvPr id="1" name="Shape 82"/>
        <p:cNvGrpSpPr/>
        <p:nvPr/>
      </p:nvGrpSpPr>
      <p:grpSpPr>
        <a:xfrm>
          <a:off x="0" y="0"/>
          <a:ext cx="0" cy="0"/>
          <a:chOff x="0" y="0"/>
          <a:chExt cx="0" cy="0"/>
        </a:xfrm>
      </p:grpSpPr>
      <p:sp>
        <p:nvSpPr>
          <p:cNvPr id="83" name="Google Shape;8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4" name="Google Shape;84;p18"/>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86" name="Google Shape;86;p18"/>
          <p:cNvSpPr txBox="1">
            <a:spLocks noGrp="1"/>
          </p:cNvSpPr>
          <p:nvPr>
            <p:ph type="subTitle" idx="1"/>
          </p:nvPr>
        </p:nvSpPr>
        <p:spPr>
          <a:xfrm>
            <a:off x="46784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88" name="Google Shape;88;p18"/>
          <p:cNvSpPr txBox="1">
            <a:spLocks noGrp="1"/>
          </p:cNvSpPr>
          <p:nvPr>
            <p:ph type="subTitle" idx="2"/>
          </p:nvPr>
        </p:nvSpPr>
        <p:spPr>
          <a:xfrm>
            <a:off x="46784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89" name="Google Shape;89;p18"/>
          <p:cNvSpPr>
            <a:spLocks noGrp="1"/>
          </p:cNvSpPr>
          <p:nvPr>
            <p:ph type="pic" idx="3"/>
          </p:nvPr>
        </p:nvSpPr>
        <p:spPr>
          <a:xfrm>
            <a:off x="642700" y="632300"/>
            <a:ext cx="2615100" cy="3918900"/>
          </a:xfrm>
          <a:prstGeom prst="roundRect">
            <a:avLst>
              <a:gd name="adj" fmla="val 16667"/>
            </a:avLst>
          </a:prstGeom>
          <a:noFill/>
          <a:ln>
            <a:noFill/>
          </a:ln>
        </p:spPr>
      </p:sp>
    </p:spTree>
    <p:extLst>
      <p:ext uri="{BB962C8B-B14F-4D97-AF65-F5344CB8AC3E}">
        <p14:creationId xmlns:p14="http://schemas.microsoft.com/office/powerpoint/2010/main" val="90059266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A_Title_Body_2">
  <p:cSld name="SA_Title_Body_2">
    <p:spTree>
      <p:nvGrpSpPr>
        <p:cNvPr id="1" name="Shape 73"/>
        <p:cNvGrpSpPr/>
        <p:nvPr/>
      </p:nvGrpSpPr>
      <p:grpSpPr>
        <a:xfrm>
          <a:off x="0" y="0"/>
          <a:ext cx="0" cy="0"/>
          <a:chOff x="0" y="0"/>
          <a:chExt cx="0" cy="0"/>
        </a:xfrm>
      </p:grpSpPr>
      <p:sp>
        <p:nvSpPr>
          <p:cNvPr id="76" name="Google Shape;7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7"/>
          <p:cNvSpPr>
            <a:spLocks noGrp="1"/>
          </p:cNvSpPr>
          <p:nvPr>
            <p:ph type="pic" idx="2"/>
          </p:nvPr>
        </p:nvSpPr>
        <p:spPr>
          <a:xfrm>
            <a:off x="642700" y="632300"/>
            <a:ext cx="2615100" cy="3918900"/>
          </a:xfrm>
          <a:prstGeom prst="roundRect">
            <a:avLst>
              <a:gd name="adj" fmla="val 16667"/>
            </a:avLst>
          </a:prstGeom>
          <a:noFill/>
          <a:ln>
            <a:noFill/>
          </a:ln>
        </p:spPr>
      </p:sp>
      <p:sp>
        <p:nvSpPr>
          <p:cNvPr id="79" name="Google Shape;79;p17"/>
          <p:cNvSpPr txBox="1">
            <a:spLocks noGrp="1"/>
          </p:cNvSpPr>
          <p:nvPr>
            <p:ph type="title"/>
          </p:nvPr>
        </p:nvSpPr>
        <p:spPr>
          <a:xfrm>
            <a:off x="4722075" y="997400"/>
            <a:ext cx="3589800" cy="6501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81" name="Google Shape;81;p17"/>
          <p:cNvSpPr txBox="1">
            <a:spLocks noGrp="1"/>
          </p:cNvSpPr>
          <p:nvPr>
            <p:ph type="subTitle" idx="1"/>
          </p:nvPr>
        </p:nvSpPr>
        <p:spPr>
          <a:xfrm>
            <a:off x="4722075" y="1959150"/>
            <a:ext cx="3589800" cy="1964700"/>
          </a:xfrm>
          <a:prstGeom prst="rect">
            <a:avLst/>
          </a:prstGeom>
        </p:spPr>
        <p:txBody>
          <a:bodyPr spcFirstLastPara="1" wrap="square" lIns="91425" tIns="91425" rIns="91425" bIns="91425" anchor="t" anchorCtr="0">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extLst>
      <p:ext uri="{BB962C8B-B14F-4D97-AF65-F5344CB8AC3E}">
        <p14:creationId xmlns:p14="http://schemas.microsoft.com/office/powerpoint/2010/main" val="2390931755"/>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A_Title_Body_3">
  <p:cSld name="SA_Title_Body_3">
    <p:spTree>
      <p:nvGrpSpPr>
        <p:cNvPr id="1" name="Shape 113"/>
        <p:cNvGrpSpPr/>
        <p:nvPr/>
      </p:nvGrpSpPr>
      <p:grpSpPr>
        <a:xfrm>
          <a:off x="0" y="0"/>
          <a:ext cx="0" cy="0"/>
          <a:chOff x="0" y="0"/>
          <a:chExt cx="0" cy="0"/>
        </a:xfrm>
      </p:grpSpPr>
      <p:sp>
        <p:nvSpPr>
          <p:cNvPr id="114" name="Google Shape;11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5" name="Google Shape;115;p21"/>
          <p:cNvSpPr txBox="1">
            <a:spLocks noGrp="1"/>
          </p:cNvSpPr>
          <p:nvPr>
            <p:ph type="subTitle" idx="1"/>
          </p:nvPr>
        </p:nvSpPr>
        <p:spPr>
          <a:xfrm>
            <a:off x="383075" y="1908900"/>
            <a:ext cx="24690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16" name="Google Shape;116;p21"/>
          <p:cNvSpPr txBox="1">
            <a:spLocks noGrp="1"/>
          </p:cNvSpPr>
          <p:nvPr>
            <p:ph type="subTitle" idx="2"/>
          </p:nvPr>
        </p:nvSpPr>
        <p:spPr>
          <a:xfrm>
            <a:off x="3284763" y="19089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18" name="Google Shape;118;p21"/>
          <p:cNvSpPr txBox="1">
            <a:spLocks noGrp="1"/>
          </p:cNvSpPr>
          <p:nvPr>
            <p:ph type="title"/>
          </p:nvPr>
        </p:nvSpPr>
        <p:spPr>
          <a:xfrm>
            <a:off x="383075" y="10115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119" name="Google Shape;119;p21"/>
          <p:cNvSpPr txBox="1">
            <a:spLocks noGrp="1"/>
          </p:cNvSpPr>
          <p:nvPr>
            <p:ph type="subTitle" idx="3"/>
          </p:nvPr>
        </p:nvSpPr>
        <p:spPr>
          <a:xfrm>
            <a:off x="6186450" y="19089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extLst>
      <p:ext uri="{BB962C8B-B14F-4D97-AF65-F5344CB8AC3E}">
        <p14:creationId xmlns:p14="http://schemas.microsoft.com/office/powerpoint/2010/main" val="4003544069"/>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oints 3_1">
  <p:cSld name="Points 3_1">
    <p:spTree>
      <p:nvGrpSpPr>
        <p:cNvPr id="1" name="Shape 126"/>
        <p:cNvGrpSpPr/>
        <p:nvPr/>
      </p:nvGrpSpPr>
      <p:grpSpPr>
        <a:xfrm>
          <a:off x="0" y="0"/>
          <a:ext cx="0" cy="0"/>
          <a:chOff x="0" y="0"/>
          <a:chExt cx="0" cy="0"/>
        </a:xfrm>
      </p:grpSpPr>
      <p:sp>
        <p:nvSpPr>
          <p:cNvPr id="127" name="Google Shape;127;p24"/>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28" name="Google Shape;128;p24"/>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129" name="Google Shape;129;p24"/>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30" name="Google Shape;130;p24"/>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extLst>
      <p:ext uri="{BB962C8B-B14F-4D97-AF65-F5344CB8AC3E}">
        <p14:creationId xmlns:p14="http://schemas.microsoft.com/office/powerpoint/2010/main" val="37442799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oints 2_2">
  <p:cSld name="Points 2_2">
    <p:spTree>
      <p:nvGrpSpPr>
        <p:cNvPr id="1" name="Shape 104"/>
        <p:cNvGrpSpPr/>
        <p:nvPr/>
      </p:nvGrpSpPr>
      <p:grpSpPr>
        <a:xfrm>
          <a:off x="0" y="0"/>
          <a:ext cx="0" cy="0"/>
          <a:chOff x="0" y="0"/>
          <a:chExt cx="0" cy="0"/>
        </a:xfrm>
      </p:grpSpPr>
      <p:sp>
        <p:nvSpPr>
          <p:cNvPr id="105" name="Google Shape;10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6" name="Google Shape;106;p20"/>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108" name="Google Shape;108;p20"/>
          <p:cNvSpPr txBox="1">
            <a:spLocks noGrp="1"/>
          </p:cNvSpPr>
          <p:nvPr>
            <p:ph type="subTitle" idx="1"/>
          </p:nvPr>
        </p:nvSpPr>
        <p:spPr>
          <a:xfrm>
            <a:off x="11859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10" name="Google Shape;110;p20"/>
          <p:cNvSpPr txBox="1">
            <a:spLocks noGrp="1"/>
          </p:cNvSpPr>
          <p:nvPr>
            <p:ph type="subTitle" idx="2"/>
          </p:nvPr>
        </p:nvSpPr>
        <p:spPr>
          <a:xfrm>
            <a:off x="11859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12" name="Google Shape;112;p20"/>
          <p:cNvSpPr>
            <a:spLocks noGrp="1"/>
          </p:cNvSpPr>
          <p:nvPr>
            <p:ph type="pic" idx="3"/>
          </p:nvPr>
        </p:nvSpPr>
        <p:spPr>
          <a:xfrm>
            <a:off x="5843075" y="632300"/>
            <a:ext cx="2615100" cy="3918900"/>
          </a:xfrm>
          <a:prstGeom prst="roundRect">
            <a:avLst>
              <a:gd name="adj" fmla="val 16667"/>
            </a:avLst>
          </a:prstGeom>
          <a:noFill/>
          <a:ln>
            <a:noFill/>
          </a:ln>
        </p:spPr>
      </p:sp>
    </p:spTree>
    <p:extLst>
      <p:ext uri="{BB962C8B-B14F-4D97-AF65-F5344CB8AC3E}">
        <p14:creationId xmlns:p14="http://schemas.microsoft.com/office/powerpoint/2010/main" val="138221427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1.png"/><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dirty="0"/>
              <a:pPr/>
              <a:t>6/8/2023</a:t>
            </a:fld>
            <a:endParaRPr lang="en-US" dirty="0"/>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04518451"/>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Lst>
  <p:hf sldNum="0" hdr="0" ftr="0" dt="0"/>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ctrTitle"/>
          </p:nvPr>
        </p:nvSpPr>
        <p:spPr>
          <a:xfrm>
            <a:off x="1028700" y="1050527"/>
            <a:ext cx="7086600" cy="136882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Understanding AI and Machine Learning</a:t>
            </a:r>
            <a:endParaRPr dirty="0"/>
          </a:p>
        </p:txBody>
      </p:sp>
      <p:sp>
        <p:nvSpPr>
          <p:cNvPr id="202" name="Google Shape;202;p2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An overview of the different types of Artificial Intelligence (AI) and Machine Learning (ML) and their applications.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EF6FFB-E3E9-7CE7-6375-B9B1245414F7}"/>
              </a:ext>
            </a:extLst>
          </p:cNvPr>
          <p:cNvSpPr>
            <a:spLocks noGrp="1"/>
          </p:cNvSpPr>
          <p:nvPr>
            <p:ph type="subTitle" idx="1"/>
          </p:nvPr>
        </p:nvSpPr>
        <p:spPr/>
        <p:txBody>
          <a:bodyPr/>
          <a:lstStyle/>
          <a:p>
            <a:r>
              <a:rPr lang="en-US" b="0" i="0" dirty="0">
                <a:solidFill>
                  <a:srgbClr val="D1D5DB"/>
                </a:solidFill>
                <a:effectLst/>
                <a:latin typeface="Söhne"/>
              </a:rPr>
              <a:t>Data Collection: Gather the relevant data that will be used to train and evaluate the machine learning model. This may involve obtaining data from various sources, such as databases, APIs, or data files.</a:t>
            </a:r>
          </a:p>
          <a:p>
            <a:r>
              <a:rPr lang="en-IN" dirty="0"/>
              <a:t>		</a:t>
            </a:r>
          </a:p>
        </p:txBody>
      </p:sp>
      <p:sp>
        <p:nvSpPr>
          <p:cNvPr id="3" name="Subtitle 2">
            <a:extLst>
              <a:ext uri="{FF2B5EF4-FFF2-40B4-BE49-F238E27FC236}">
                <a16:creationId xmlns:a16="http://schemas.microsoft.com/office/drawing/2014/main" id="{D2058A86-FAFB-7BBD-E4B5-9743650E02CA}"/>
              </a:ext>
            </a:extLst>
          </p:cNvPr>
          <p:cNvSpPr>
            <a:spLocks noGrp="1"/>
          </p:cNvSpPr>
          <p:nvPr>
            <p:ph type="subTitle" idx="2"/>
          </p:nvPr>
        </p:nvSpPr>
        <p:spPr/>
        <p:txBody>
          <a:bodyPr/>
          <a:lstStyle/>
          <a:p>
            <a:r>
              <a:rPr lang="en-US" b="0" i="0" dirty="0">
                <a:solidFill>
                  <a:srgbClr val="D1D5DB"/>
                </a:solidFill>
                <a:effectLst/>
                <a:latin typeface="Söhne"/>
              </a:rPr>
              <a:t>Model Selection: Choose the appropriate machine learning algorithm or model that best fits the problem and data characteristics.</a:t>
            </a:r>
            <a:endParaRPr lang="en-IN" dirty="0"/>
          </a:p>
        </p:txBody>
      </p:sp>
      <p:sp>
        <p:nvSpPr>
          <p:cNvPr id="4" name="Title 3">
            <a:extLst>
              <a:ext uri="{FF2B5EF4-FFF2-40B4-BE49-F238E27FC236}">
                <a16:creationId xmlns:a16="http://schemas.microsoft.com/office/drawing/2014/main" id="{54358AAC-8257-882A-F9D6-C368AF09D61D}"/>
              </a:ext>
            </a:extLst>
          </p:cNvPr>
          <p:cNvSpPr>
            <a:spLocks noGrp="1"/>
          </p:cNvSpPr>
          <p:nvPr>
            <p:ph type="title"/>
          </p:nvPr>
        </p:nvSpPr>
        <p:spPr>
          <a:xfrm>
            <a:off x="383075" y="1071033"/>
            <a:ext cx="7753500" cy="517034"/>
          </a:xfrm>
        </p:spPr>
        <p:txBody>
          <a:bodyPr/>
          <a:lstStyle/>
          <a:p>
            <a:r>
              <a:rPr lang="en-IN" dirty="0"/>
              <a:t>STEPS INVOLVED IN ML PROGRAMMING</a:t>
            </a:r>
          </a:p>
        </p:txBody>
      </p:sp>
      <p:sp>
        <p:nvSpPr>
          <p:cNvPr id="5" name="Subtitle 4">
            <a:extLst>
              <a:ext uri="{FF2B5EF4-FFF2-40B4-BE49-F238E27FC236}">
                <a16:creationId xmlns:a16="http://schemas.microsoft.com/office/drawing/2014/main" id="{276B9901-5D81-046B-38E9-4A2DFD4C39BB}"/>
              </a:ext>
            </a:extLst>
          </p:cNvPr>
          <p:cNvSpPr>
            <a:spLocks noGrp="1"/>
          </p:cNvSpPr>
          <p:nvPr>
            <p:ph type="subTitle" idx="3"/>
          </p:nvPr>
        </p:nvSpPr>
        <p:spPr/>
        <p:txBody>
          <a:bodyPr/>
          <a:lstStyle/>
          <a:p>
            <a:r>
              <a:rPr lang="en-IN" sz="1000" dirty="0"/>
              <a:t>Fit - Takes features and labels and create model.</a:t>
            </a:r>
          </a:p>
          <a:p>
            <a:r>
              <a:rPr lang="en-IN" sz="1000" dirty="0"/>
              <a:t>Predict - This will take input and predict output using previous data.</a:t>
            </a:r>
          </a:p>
          <a:p>
            <a:r>
              <a:rPr lang="en-IN" sz="1000" dirty="0"/>
              <a:t>Score – This is used for predicting accuracy. </a:t>
            </a:r>
          </a:p>
          <a:p>
            <a:endParaRPr lang="en-IN" dirty="0"/>
          </a:p>
        </p:txBody>
      </p:sp>
    </p:spTree>
    <p:extLst>
      <p:ext uri="{BB962C8B-B14F-4D97-AF65-F5344CB8AC3E}">
        <p14:creationId xmlns:p14="http://schemas.microsoft.com/office/powerpoint/2010/main" val="322795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4678425" y="544575"/>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AI and Its Definition </a:t>
            </a:r>
            <a:endParaRPr dirty="0"/>
          </a:p>
        </p:txBody>
      </p:sp>
      <p:sp>
        <p:nvSpPr>
          <p:cNvPr id="208" name="Google Shape;208;p30"/>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It involves simulating human-like intelligence in machines to enable them to perceive, reason, learn, and make decisions.</a:t>
            </a:r>
            <a:endParaRPr/>
          </a:p>
        </p:txBody>
      </p:sp>
      <p:sp>
        <p:nvSpPr>
          <p:cNvPr id="209" name="Google Shape;209;p30"/>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AI refers to the field of computer science that aims to create intelligent machines that can perform tasks that typically require human intelligence.</a:t>
            </a:r>
            <a:endParaRPr/>
          </a:p>
        </p:txBody>
      </p:sp>
      <p:pic>
        <p:nvPicPr>
          <p:cNvPr id="210" name="Google Shape;210;p30"/>
          <p:cNvPicPr preferRelativeResize="0">
            <a:picLocks noGrp="1"/>
          </p:cNvPicPr>
          <p:nvPr>
            <p:ph type="pic" idx="3"/>
          </p:nvPr>
        </p:nvPicPr>
        <p:blipFill rotWithShape="1">
          <a:blip r:embed="rId3">
            <a:alphaModFix/>
          </a:blip>
          <a:srcRect l="27773" r="27773"/>
          <a:stretch/>
        </p:blipFill>
        <p:spPr>
          <a:prstGeom prst="roundRect">
            <a:avLst>
              <a:gd name="adj" fmla="val 16667"/>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Google Shape;216;p31"/>
          <p:cNvSpPr txBox="1">
            <a:spLocks noGrp="1"/>
          </p:cNvSpPr>
          <p:nvPr>
            <p:ph type="title"/>
          </p:nvPr>
        </p:nvSpPr>
        <p:spPr>
          <a:xfrm>
            <a:off x="4824759" y="952796"/>
            <a:ext cx="3589800" cy="65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Machine Learning and Its Types </a:t>
            </a:r>
            <a:endParaRPr dirty="0"/>
          </a:p>
        </p:txBody>
      </p:sp>
      <p:sp>
        <p:nvSpPr>
          <p:cNvPr id="217" name="Google Shape;217;p31"/>
          <p:cNvSpPr txBox="1">
            <a:spLocks noGrp="1"/>
          </p:cNvSpPr>
          <p:nvPr>
            <p:ph type="subTitle" idx="1"/>
          </p:nvPr>
        </p:nvSpPr>
        <p:spPr>
          <a:prstGeom prst="rect">
            <a:avLst/>
          </a:prstGeom>
        </p:spPr>
        <p:txBody>
          <a:bodyPr spcFirstLastPara="1" wrap="square" lIns="91425" tIns="91425" rIns="91425" bIns="91425" anchor="t" anchorCtr="0">
            <a:noAutofit/>
          </a:bodyPr>
          <a:lstStyle/>
          <a:p>
            <a:pPr marL="146050" lvl="0" indent="0" algn="l" rtl="0">
              <a:lnSpc>
                <a:spcPct val="110000"/>
              </a:lnSpc>
              <a:spcBef>
                <a:spcPts val="0"/>
              </a:spcBef>
              <a:spcAft>
                <a:spcPts val="0"/>
              </a:spcAft>
              <a:buSzPts val="1300"/>
            </a:pPr>
            <a:r>
              <a:rPr lang="en" sz="1200" dirty="0"/>
              <a:t>ML is a subset of AI that focuses on enabling machines to learn from data and improve their performance without being explicitly programmed.</a:t>
            </a:r>
            <a:endParaRPr sz="1200" dirty="0"/>
          </a:p>
          <a:p>
            <a:pPr marL="146050" lvl="0" indent="0" algn="l" rtl="0">
              <a:lnSpc>
                <a:spcPct val="110000"/>
              </a:lnSpc>
              <a:spcBef>
                <a:spcPts val="0"/>
              </a:spcBef>
              <a:spcAft>
                <a:spcPts val="0"/>
              </a:spcAft>
              <a:buSzPts val="1300"/>
            </a:pPr>
            <a:endParaRPr lang="en" sz="1200" dirty="0"/>
          </a:p>
          <a:p>
            <a:pPr marL="146050" lvl="0" indent="0" algn="l" rtl="0">
              <a:lnSpc>
                <a:spcPct val="110000"/>
              </a:lnSpc>
              <a:spcBef>
                <a:spcPts val="0"/>
              </a:spcBef>
              <a:spcAft>
                <a:spcPts val="0"/>
              </a:spcAft>
              <a:buSzPts val="1300"/>
            </a:pPr>
            <a:r>
              <a:rPr lang="en" sz="1200" dirty="0"/>
              <a:t>SL is a type of ML where the model learns from labeled training data.</a:t>
            </a:r>
          </a:p>
          <a:p>
            <a:pPr marL="146050" lvl="0" indent="0" algn="l" rtl="0">
              <a:lnSpc>
                <a:spcPct val="110000"/>
              </a:lnSpc>
              <a:spcBef>
                <a:spcPts val="0"/>
              </a:spcBef>
              <a:spcAft>
                <a:spcPts val="0"/>
              </a:spcAft>
              <a:buSzPts val="1300"/>
            </a:pPr>
            <a:endParaRPr lang="en" sz="1200" dirty="0"/>
          </a:p>
          <a:p>
            <a:pPr marL="146050" lvl="0" indent="0" algn="l" rtl="0">
              <a:lnSpc>
                <a:spcPct val="110000"/>
              </a:lnSpc>
              <a:spcBef>
                <a:spcPts val="0"/>
              </a:spcBef>
              <a:spcAft>
                <a:spcPts val="0"/>
              </a:spcAft>
              <a:buSzPts val="1300"/>
            </a:pPr>
            <a:r>
              <a:rPr lang="en" sz="1200" dirty="0"/>
              <a:t>USL is a type of ML where the model learns from unlabeled data.</a:t>
            </a:r>
            <a:endParaRPr sz="1200" dirty="0"/>
          </a:p>
          <a:p>
            <a:pPr marL="146050" lvl="0" indent="0" algn="l" rtl="0">
              <a:lnSpc>
                <a:spcPct val="110000"/>
              </a:lnSpc>
              <a:spcBef>
                <a:spcPts val="0"/>
              </a:spcBef>
              <a:spcAft>
                <a:spcPts val="0"/>
              </a:spcAft>
              <a:buSzPts val="1300"/>
            </a:pPr>
            <a:endParaRPr lang="en" sz="1200" dirty="0"/>
          </a:p>
          <a:p>
            <a:pPr marL="146050" lvl="0" indent="0" algn="l" rtl="0">
              <a:lnSpc>
                <a:spcPct val="110000"/>
              </a:lnSpc>
              <a:spcBef>
                <a:spcPts val="0"/>
              </a:spcBef>
              <a:spcAft>
                <a:spcPts val="0"/>
              </a:spcAft>
              <a:buSzPts val="1300"/>
            </a:pPr>
            <a:r>
              <a:rPr lang="en" sz="1200" dirty="0"/>
              <a:t>RL is a type of ML that involves an agent learning to make decisions in an environment to maximize a reward signal.</a:t>
            </a:r>
            <a:endParaRPr sz="1200" dirty="0"/>
          </a:p>
        </p:txBody>
      </p:sp>
      <p:pic>
        <p:nvPicPr>
          <p:cNvPr id="2052" name="Picture 4" descr="34,900+ Machine Learning Robot Stock Photos, Pictures &amp; Royalty-Free Images  - iStock">
            <a:extLst>
              <a:ext uri="{FF2B5EF4-FFF2-40B4-BE49-F238E27FC236}">
                <a16:creationId xmlns:a16="http://schemas.microsoft.com/office/drawing/2014/main" id="{B52DBE4B-2B2E-3705-908F-C1F41C1E0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06" y="1363019"/>
            <a:ext cx="3977737" cy="2560831"/>
          </a:xfrm>
          <a:prstGeom prst="flowChartAlternateProcess">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3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Supervised,Unsupervised and Reinforcement Learning </a:t>
            </a:r>
            <a:endParaRPr dirty="0"/>
          </a:p>
        </p:txBody>
      </p:sp>
      <p:sp>
        <p:nvSpPr>
          <p:cNvPr id="232" name="Google Shape;232;p33"/>
          <p:cNvSpPr txBox="1">
            <a:spLocks noGrp="1"/>
          </p:cNvSpPr>
          <p:nvPr>
            <p:ph type="subTitle" idx="2"/>
          </p:nvPr>
        </p:nvSpPr>
        <p:spPr>
          <a:xfrm>
            <a:off x="412095" y="1929750"/>
            <a:ext cx="5341934" cy="822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endParaRPr lang="en" dirty="0"/>
          </a:p>
          <a:p>
            <a:pPr marL="0" lvl="0" indent="0" algn="l" rtl="0">
              <a:spcBef>
                <a:spcPts val="0"/>
              </a:spcBef>
              <a:spcAft>
                <a:spcPts val="1200"/>
              </a:spcAft>
              <a:buNone/>
            </a:pPr>
            <a:r>
              <a:rPr lang="en" dirty="0"/>
              <a:t>Unsupervised learning is used in tasks where there are no predefined target labels.</a:t>
            </a:r>
            <a:endParaRPr dirty="0"/>
          </a:p>
        </p:txBody>
      </p:sp>
      <p:sp>
        <p:nvSpPr>
          <p:cNvPr id="233" name="Google Shape;233;p33"/>
          <p:cNvSpPr txBox="1">
            <a:spLocks noGrp="1"/>
          </p:cNvSpPr>
          <p:nvPr>
            <p:ph type="subTitle" idx="3"/>
          </p:nvPr>
        </p:nvSpPr>
        <p:spPr>
          <a:xfrm>
            <a:off x="412095" y="3194582"/>
            <a:ext cx="5682300" cy="885000"/>
          </a:xfrm>
          <a:prstGeom prst="rect">
            <a:avLst/>
          </a:prstGeom>
        </p:spPr>
        <p:txBody>
          <a:bodyPr spcFirstLastPara="1" wrap="square" lIns="91425" tIns="91425" rIns="91425" bIns="91425" anchor="t" anchorCtr="0">
            <a:noAutofit/>
          </a:bodyPr>
          <a:lstStyle/>
          <a:p>
            <a:pPr marL="0" indent="0" algn="l">
              <a:spcAft>
                <a:spcPts val="1200"/>
              </a:spcAft>
            </a:pPr>
            <a:r>
              <a:rPr lang="en-US" dirty="0"/>
              <a:t>Reinforcement learning is often used in scenarios where there is no labeled data available.</a:t>
            </a:r>
          </a:p>
          <a:p>
            <a:pPr marL="0" indent="0" algn="l">
              <a:spcAft>
                <a:spcPts val="1200"/>
              </a:spcAft>
            </a:pPr>
            <a:r>
              <a:rPr lang="en-US" dirty="0"/>
              <a:t>The agent learns through trial and error by interacting with the environment and receiving feedback in the form of rewards or penalties.</a:t>
            </a:r>
          </a:p>
          <a:p>
            <a:pPr marL="0" indent="0" algn="l">
              <a:spcAft>
                <a:spcPts val="1200"/>
              </a:spcAft>
            </a:pPr>
            <a:endParaRPr lang="en-US" dirty="0"/>
          </a:p>
          <a:p>
            <a:pPr marL="0" lvl="0" indent="0" algn="l" rtl="0">
              <a:spcBef>
                <a:spcPts val="0"/>
              </a:spcBef>
              <a:spcAft>
                <a:spcPts val="1200"/>
              </a:spcAft>
              <a:buNone/>
            </a:pPr>
            <a:endParaRPr lang="en" dirty="0"/>
          </a:p>
        </p:txBody>
      </p:sp>
      <p:sp>
        <p:nvSpPr>
          <p:cNvPr id="5" name="TextBox 4">
            <a:extLst>
              <a:ext uri="{FF2B5EF4-FFF2-40B4-BE49-F238E27FC236}">
                <a16:creationId xmlns:a16="http://schemas.microsoft.com/office/drawing/2014/main" id="{7133D95C-F969-0DBD-2E2F-B2320E0FC95C}"/>
              </a:ext>
            </a:extLst>
          </p:cNvPr>
          <p:cNvSpPr txBox="1"/>
          <p:nvPr/>
        </p:nvSpPr>
        <p:spPr>
          <a:xfrm>
            <a:off x="412095" y="1081687"/>
            <a:ext cx="5431144" cy="744819"/>
          </a:xfrm>
          <a:prstGeom prst="rect">
            <a:avLst/>
          </a:prstGeom>
          <a:noFill/>
        </p:spPr>
        <p:txBody>
          <a:bodyPr wrap="square">
            <a:spAutoFit/>
          </a:bodyPr>
          <a:lstStyle/>
          <a:p>
            <a:pPr marL="0" marR="0" lvl="0" indent="0" defTabSz="685800" rtl="0" eaLnBrk="1" fontAlgn="auto" latinLnBrk="0" hangingPunct="1">
              <a:lnSpc>
                <a:spcPct val="90000"/>
              </a:lnSpc>
              <a:spcBef>
                <a:spcPts val="0"/>
              </a:spcBef>
              <a:spcAft>
                <a:spcPts val="1200"/>
              </a:spcAft>
              <a:buClrTx/>
              <a:buSzPts val="1200"/>
              <a:buFont typeface="Arial" panose="020B0604020202020204" pitchFamily="34" charset="0"/>
              <a:buNone/>
              <a:tabLst/>
              <a:defRPr/>
            </a:pPr>
            <a:endPar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defTabSz="685800" rtl="0" eaLnBrk="1" fontAlgn="auto" latinLnBrk="0" hangingPunct="1">
              <a:lnSpc>
                <a:spcPct val="90000"/>
              </a:lnSpc>
              <a:spcBef>
                <a:spcPts val="0"/>
              </a:spcBef>
              <a:spcAft>
                <a:spcPts val="1200"/>
              </a:spcAft>
              <a:buClrTx/>
              <a:buSzPts val="1200"/>
              <a:buFont typeface="Arial" panose="020B0604020202020204" pitchFamily="34" charset="0"/>
              <a:buNone/>
              <a:tabLst/>
              <a:defRP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Supervised learning is used in tasks where the model must map input features to the correct output labels.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a:spLocks noGrp="1"/>
          </p:cNvSpPr>
          <p:nvPr>
            <p:ph type="subTitle" idx="1"/>
          </p:nvPr>
        </p:nvSpPr>
        <p:spPr>
          <a:xfrm>
            <a:off x="383075" y="1908900"/>
            <a:ext cx="6657062" cy="40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b="0" i="0" dirty="0">
                <a:solidFill>
                  <a:srgbClr val="D1D5DB"/>
                </a:solidFill>
                <a:effectLst/>
                <a:latin typeface="Söhne"/>
              </a:rPr>
              <a:t>Classification in machine learning refers to the process of categorizing or labeling data into predefined classes or categories based on their characteristics or features. It is a supervised learning technique where the algorithm learns from a labeled dataset to make predictions or assign class labels to new, unseen data</a:t>
            </a:r>
            <a:r>
              <a:rPr lang="en-US" b="0" i="0" dirty="0">
                <a:solidFill>
                  <a:srgbClr val="D1D5DB"/>
                </a:solidFill>
                <a:effectLst/>
                <a:latin typeface="Söhne"/>
              </a:rPr>
              <a:t>.</a:t>
            </a:r>
            <a:endParaRPr lang="en-US" dirty="0"/>
          </a:p>
        </p:txBody>
      </p:sp>
      <p:sp>
        <p:nvSpPr>
          <p:cNvPr id="223" name="Google Shape;223;p32"/>
          <p:cNvSpPr txBox="1">
            <a:spLocks noGrp="1"/>
          </p:cNvSpPr>
          <p:nvPr>
            <p:ph type="subTitle" idx="2"/>
          </p:nvPr>
        </p:nvSpPr>
        <p:spPr>
          <a:xfrm>
            <a:off x="383075" y="3171450"/>
            <a:ext cx="6285354" cy="395100"/>
          </a:xfrm>
          <a:prstGeom prst="rect">
            <a:avLst/>
          </a:prstGeom>
        </p:spPr>
        <p:txBody>
          <a:bodyPr spcFirstLastPara="1" wrap="square" lIns="91425" tIns="91425" rIns="91425" bIns="91425" anchor="t" anchorCtr="0">
            <a:noAutofit/>
          </a:bodyPr>
          <a:lstStyle/>
          <a:p>
            <a:pPr marL="0" indent="0">
              <a:spcAft>
                <a:spcPts val="1200"/>
              </a:spcAft>
            </a:pPr>
            <a:r>
              <a:rPr lang="en" dirty="0"/>
              <a:t>Regression is a type of ML task that involves predicting a continuous or numerical value based on input features.</a:t>
            </a:r>
            <a:r>
              <a:rPr lang="en-US" dirty="0"/>
              <a:t> Linear regression, polynomial regression, and decision tree </a:t>
            </a:r>
            <a:r>
              <a:rPr lang="en-US" sz="1400" dirty="0"/>
              <a:t>regression</a:t>
            </a:r>
            <a:r>
              <a:rPr lang="en-US" dirty="0"/>
              <a:t> are common regression algorithms.</a:t>
            </a:r>
            <a:endParaRPr lang="en" dirty="0"/>
          </a:p>
          <a:p>
            <a:pPr marL="0" indent="0">
              <a:spcAft>
                <a:spcPts val="1200"/>
              </a:spcAft>
            </a:pPr>
            <a:endParaRPr lang="en-US" dirty="0"/>
          </a:p>
          <a:p>
            <a:pPr marL="0" lvl="0" indent="0" algn="l" rtl="0">
              <a:spcBef>
                <a:spcPts val="0"/>
              </a:spcBef>
              <a:spcAft>
                <a:spcPts val="1200"/>
              </a:spcAft>
              <a:buNone/>
            </a:pPr>
            <a:endParaRPr dirty="0"/>
          </a:p>
        </p:txBody>
      </p:sp>
      <p:sp>
        <p:nvSpPr>
          <p:cNvPr id="224" name="Google Shape;224;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CLASSIFICATION and Regression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ctrTitle"/>
          </p:nvPr>
        </p:nvSpPr>
        <p:spPr>
          <a:xfrm>
            <a:off x="1028700" y="995715"/>
            <a:ext cx="7086600" cy="136882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Common Classification Algorithms in Machine Learning</a:t>
            </a:r>
            <a:endParaRPr sz="2800" dirty="0"/>
          </a:p>
        </p:txBody>
      </p:sp>
      <p:sp>
        <p:nvSpPr>
          <p:cNvPr id="239" name="Google Shape;239;p34"/>
          <p:cNvSpPr txBox="1">
            <a:spLocks noGrp="1"/>
          </p:cNvSpPr>
          <p:nvPr>
            <p:ph type="subTitle" idx="1"/>
          </p:nvPr>
        </p:nvSpPr>
        <p:spPr>
          <a:xfrm>
            <a:off x="1028700" y="2835663"/>
            <a:ext cx="7086600" cy="51435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An overview of commonly used classification algorithms in machine learning and their characteristics.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Logistic Regression and Decision Trees</a:t>
            </a:r>
            <a:endParaRPr dirty="0"/>
          </a:p>
        </p:txBody>
      </p:sp>
      <p:sp>
        <p:nvSpPr>
          <p:cNvPr id="245" name="Google Shape;245;p3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Decision trees partition the feature space based on if-else conditions</a:t>
            </a:r>
            <a:endParaRPr/>
          </a:p>
        </p:txBody>
      </p:sp>
      <p:sp>
        <p:nvSpPr>
          <p:cNvPr id="246" name="Google Shape;246;p35"/>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Logistic regression estimates the probability of an instance belonging to a particular class</a:t>
            </a:r>
            <a:endParaRPr/>
          </a:p>
        </p:txBody>
      </p:sp>
      <p:pic>
        <p:nvPicPr>
          <p:cNvPr id="247" name="Google Shape;247;p35"/>
          <p:cNvPicPr preferRelativeResize="0">
            <a:picLocks noGrp="1"/>
          </p:cNvPicPr>
          <p:nvPr>
            <p:ph type="pic" idx="3"/>
          </p:nvPr>
        </p:nvPicPr>
        <p:blipFill rotWithShape="1">
          <a:blip r:embed="rId3">
            <a:alphaModFix/>
          </a:blip>
          <a:srcRect l="26418" r="26418"/>
          <a:stretch/>
        </p:blipFill>
        <p:spPr>
          <a:prstGeom prst="roundRect">
            <a:avLst>
              <a:gd name="adj" fmla="val 16667"/>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Random Forest and Naive Bayes 	</a:t>
            </a:r>
            <a:endParaRPr dirty="0"/>
          </a:p>
        </p:txBody>
      </p:sp>
      <p:sp>
        <p:nvSpPr>
          <p:cNvPr id="253" name="Google Shape;253;p36"/>
          <p:cNvSpPr txBox="1">
            <a:spLocks noGrp="1"/>
          </p:cNvSpPr>
          <p:nvPr>
            <p:ph type="subTitle" idx="1"/>
          </p:nvPr>
        </p:nvSpPr>
        <p:spPr>
          <a:xfrm>
            <a:off x="710139" y="1622371"/>
            <a:ext cx="3727200" cy="93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t>Naive Bayes is a probabilistic algorithm that assumes features are conditionally independent</a:t>
            </a:r>
            <a:endParaRPr sz="1400" dirty="0"/>
          </a:p>
        </p:txBody>
      </p:sp>
      <p:sp>
        <p:nvSpPr>
          <p:cNvPr id="254" name="Google Shape;254;p36"/>
          <p:cNvSpPr txBox="1">
            <a:spLocks noGrp="1"/>
          </p:cNvSpPr>
          <p:nvPr>
            <p:ph type="subTitle" idx="2"/>
          </p:nvPr>
        </p:nvSpPr>
        <p:spPr>
          <a:xfrm>
            <a:off x="710139" y="2696588"/>
            <a:ext cx="3727200" cy="93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t>Random forest combines multiple decision trees to reduce overfitting</a:t>
            </a:r>
            <a:endParaRPr sz="1400" dirty="0"/>
          </a:p>
        </p:txBody>
      </p:sp>
      <p:pic>
        <p:nvPicPr>
          <p:cNvPr id="8" name="Picture 7">
            <a:extLst>
              <a:ext uri="{FF2B5EF4-FFF2-40B4-BE49-F238E27FC236}">
                <a16:creationId xmlns:a16="http://schemas.microsoft.com/office/drawing/2014/main" id="{F121A889-EDB5-6A66-3CF7-03A0048B626B}"/>
              </a:ext>
            </a:extLst>
          </p:cNvPr>
          <p:cNvPicPr>
            <a:picLocks noChangeAspect="1"/>
          </p:cNvPicPr>
          <p:nvPr/>
        </p:nvPicPr>
        <p:blipFill>
          <a:blip r:embed="rId3"/>
          <a:stretch>
            <a:fillRect/>
          </a:stretch>
        </p:blipFill>
        <p:spPr>
          <a:xfrm>
            <a:off x="5007827" y="1070342"/>
            <a:ext cx="3669015" cy="2446010"/>
          </a:xfrm>
          <a:prstGeom prst="flowChartAlternateProcess">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Support Vector Machines and k-Nearest Neighbors</a:t>
            </a:r>
            <a:endParaRPr/>
          </a:p>
        </p:txBody>
      </p:sp>
      <p:sp>
        <p:nvSpPr>
          <p:cNvPr id="261" name="Google Shape;261;p37"/>
          <p:cNvSpPr txBox="1">
            <a:spLocks noGrp="1"/>
          </p:cNvSpPr>
          <p:nvPr>
            <p:ph type="subTitle" idx="1"/>
          </p:nvPr>
        </p:nvSpPr>
        <p:spPr>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SzPts val="1300"/>
              <a:buChar char="●"/>
            </a:pPr>
            <a:r>
              <a:rPr lang="en"/>
              <a:t> SVM finds a hyperplane to separate instances of different classes with maximum margin</a:t>
            </a:r>
            <a:endParaRPr/>
          </a:p>
          <a:p>
            <a:pPr marL="457200" lvl="0" indent="-311150" algn="l" rtl="0">
              <a:lnSpc>
                <a:spcPct val="110000"/>
              </a:lnSpc>
              <a:spcBef>
                <a:spcPts val="0"/>
              </a:spcBef>
              <a:spcAft>
                <a:spcPts val="0"/>
              </a:spcAft>
              <a:buSzPts val="1300"/>
              <a:buChar char="●"/>
            </a:pPr>
            <a:r>
              <a:rPr lang="en"/>
              <a:t> k-NN makes predictions based on the majority vote of its nearest neighbors</a:t>
            </a:r>
            <a:endParaRPr/>
          </a:p>
        </p:txBody>
      </p:sp>
      <p:pic>
        <p:nvPicPr>
          <p:cNvPr id="1026" name="Picture 2" descr="Deep Learning vs. Machine Learning | Flatiron School">
            <a:extLst>
              <a:ext uri="{FF2B5EF4-FFF2-40B4-BE49-F238E27FC236}">
                <a16:creationId xmlns:a16="http://schemas.microsoft.com/office/drawing/2014/main" id="{5E9FD23C-3BBE-1376-862C-7CFE957373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73" r="104"/>
          <a:stretch/>
        </p:blipFill>
        <p:spPr bwMode="auto">
          <a:xfrm>
            <a:off x="226825" y="1182029"/>
            <a:ext cx="3902907" cy="2587083"/>
          </a:xfrm>
          <a:prstGeom prst="flowChartAlternateProcess">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923</Words>
  <Application>Microsoft Office PowerPoint</Application>
  <PresentationFormat>On-screen Show (16:9)</PresentationFormat>
  <Paragraphs>60</Paragraphs>
  <Slides>10</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Century Gothic</vt:lpstr>
      <vt:lpstr>Lato Light</vt:lpstr>
      <vt:lpstr>Söhne</vt:lpstr>
      <vt:lpstr>Open Sans Medium</vt:lpstr>
      <vt:lpstr>Poppins</vt:lpstr>
      <vt:lpstr>Arial</vt:lpstr>
      <vt:lpstr>Simple Light</vt:lpstr>
      <vt:lpstr>Vapor Trail</vt:lpstr>
      <vt:lpstr>Understanding AI and Machine Learning</vt:lpstr>
      <vt:lpstr>AI and Its Definition </vt:lpstr>
      <vt:lpstr>Machine Learning and Its Types </vt:lpstr>
      <vt:lpstr>Supervised,Unsupervised and Reinforcement Learning </vt:lpstr>
      <vt:lpstr>CLASSIFICATION and Regression </vt:lpstr>
      <vt:lpstr>Common Classification Algorithms in Machine Learning</vt:lpstr>
      <vt:lpstr>Logistic Regression and Decision Trees</vt:lpstr>
      <vt:lpstr>Random Forest and Naive Bayes  </vt:lpstr>
      <vt:lpstr>Support Vector Machines and k-Nearest Neighbors</vt:lpstr>
      <vt:lpstr>STEPS INVOLVED IN ML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AI and Machine Learning</dc:title>
  <cp:lastModifiedBy>Priyanshu Ray</cp:lastModifiedBy>
  <cp:revision>3</cp:revision>
  <dcterms:modified xsi:type="dcterms:W3CDTF">2023-06-08T06:48:03Z</dcterms:modified>
</cp:coreProperties>
</file>