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panose="020B7200000000000000" pitchFamily="34" charset="0"/>
      <p:regular r:id="rId7"/>
      <p:italic r:id="rId8"/>
    </p:embeddedFont>
    <p:embeddedFont>
      <p:font typeface="Libre Franklin"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26275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66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02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5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84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smtClean="0"/>
              <a:t> </a:t>
            </a:r>
            <a:r>
              <a:rPr lang="en-US" sz="3600" b="1" dirty="0"/>
              <a:t>Team and Problem Statement</a:t>
            </a:r>
            <a:endParaRPr dirty="0"/>
          </a:p>
        </p:txBody>
      </p:sp>
      <p:sp>
        <p:nvSpPr>
          <p:cNvPr id="211" name="Google Shape;211;p1"/>
          <p:cNvSpPr txBox="1">
            <a:spLocks noGrp="1"/>
          </p:cNvSpPr>
          <p:nvPr>
            <p:ph type="body" idx="1"/>
          </p:nvPr>
        </p:nvSpPr>
        <p:spPr>
          <a:xfrm>
            <a:off x="4148921" y="1299860"/>
            <a:ext cx="7693230" cy="529200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r>
              <a:rPr lang="en-US" dirty="0">
                <a:latin typeface="Franklin Gothic"/>
                <a:ea typeface="Franklin Gothic"/>
                <a:cs typeface="Franklin Gothic"/>
                <a:sym typeface="Franklin Gothic"/>
              </a:rPr>
              <a:t>PS Code: SIH1280</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a:t>
            </a:r>
            <a:r>
              <a:rPr lang="en-US" dirty="0" smtClean="0">
                <a:latin typeface="Franklin Gothic"/>
                <a:ea typeface="Franklin Gothic"/>
                <a:cs typeface="Franklin Gothic"/>
                <a:sym typeface="Franklin Gothic"/>
              </a:rPr>
              <a:t>: </a:t>
            </a:r>
            <a:r>
              <a:rPr lang="en-US" dirty="0" smtClean="0">
                <a:solidFill>
                  <a:srgbClr val="92D050"/>
                </a:solidFill>
                <a:latin typeface="Franklin Gothic"/>
                <a:ea typeface="Franklin Gothic"/>
                <a:cs typeface="Franklin Gothic"/>
                <a:sym typeface="Franklin Gothic"/>
              </a:rPr>
              <a:t>Management e-portal of various hearing cases</a:t>
            </a:r>
            <a:endParaRPr dirty="0">
              <a:solidFill>
                <a:srgbClr val="92D050"/>
              </a:solidFill>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a:t>
            </a:r>
            <a:r>
              <a:rPr lang="en-US" dirty="0" smtClean="0">
                <a:latin typeface="Franklin Gothic"/>
                <a:ea typeface="Franklin Gothic"/>
                <a:cs typeface="Franklin Gothic"/>
                <a:sym typeface="Franklin Gothic"/>
              </a:rPr>
              <a:t>: MegaZone</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a:t>
            </a:r>
            <a:r>
              <a:rPr lang="en-US" dirty="0" smtClean="0">
                <a:latin typeface="Franklin Gothic"/>
                <a:ea typeface="Franklin Gothic"/>
                <a:cs typeface="Franklin Gothic"/>
                <a:sym typeface="Franklin Gothic"/>
              </a:rPr>
              <a:t>: Gurusevak Singh</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a:t>
            </a:r>
            <a:r>
              <a:rPr lang="en-US" dirty="0" smtClean="0">
                <a:latin typeface="Franklin Gothic"/>
                <a:ea typeface="Franklin Gothic"/>
                <a:cs typeface="Franklin Gothic"/>
                <a:sym typeface="Franklin Gothic"/>
              </a:rPr>
              <a:t>:   Apiit SD India Faridpur Panipat</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a:t>
            </a:r>
            <a:r>
              <a:rPr lang="en-US" dirty="0" smtClean="0">
                <a:latin typeface="Franklin Gothic"/>
                <a:ea typeface="Franklin Gothic"/>
                <a:cs typeface="Franklin Gothic"/>
                <a:sym typeface="Franklin Gothic"/>
              </a:rPr>
              <a:t>:   Web application</a:t>
            </a: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724596" y="81300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mtClean="0"/>
              <a:t>Idea/Approach Details</a:t>
            </a:r>
            <a:endParaRPr dirty="0"/>
          </a:p>
        </p:txBody>
      </p:sp>
      <p:sp>
        <p:nvSpPr>
          <p:cNvPr id="218" name="Google Shape;218;p2"/>
          <p:cNvSpPr txBox="1">
            <a:spLocks noGrp="1"/>
          </p:cNvSpPr>
          <p:nvPr>
            <p:ph type="body" idx="1"/>
          </p:nvPr>
        </p:nvSpPr>
        <p:spPr>
          <a:xfrm>
            <a:off x="724596" y="2118476"/>
            <a:ext cx="6217682" cy="446139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400" dirty="0" smtClean="0">
                <a:solidFill>
                  <a:schemeClr val="lt2"/>
                </a:solidFill>
                <a:latin typeface="Franklin Gothic"/>
                <a:sym typeface="Franklin Gothic"/>
              </a:rPr>
              <a:t>Prototype of our Solution </a:t>
            </a:r>
            <a:endParaRPr dirty="0" smtClean="0"/>
          </a:p>
          <a:p>
            <a:pPr marL="285750" lvl="0" indent="-285750" algn="l" rtl="0">
              <a:lnSpc>
                <a:spcPct val="100000"/>
              </a:lnSpc>
              <a:spcBef>
                <a:spcPts val="1000"/>
              </a:spcBef>
              <a:spcAft>
                <a:spcPts val="0"/>
              </a:spcAft>
              <a:buClr>
                <a:schemeClr val="dk1"/>
              </a:buClr>
              <a:buSzPts val="1600"/>
              <a:buFont typeface="Noto Sans Symbols"/>
              <a:buChar char="⮚"/>
            </a:pPr>
            <a:r>
              <a:rPr lang="en-US" dirty="0" smtClean="0"/>
              <a:t> We are making a web-application for our problem</a:t>
            </a:r>
          </a:p>
          <a:p>
            <a:pPr marL="285750" lvl="0" indent="-285750" algn="l" rtl="0">
              <a:lnSpc>
                <a:spcPct val="100000"/>
              </a:lnSpc>
              <a:spcBef>
                <a:spcPts val="1000"/>
              </a:spcBef>
              <a:spcAft>
                <a:spcPts val="0"/>
              </a:spcAft>
              <a:buClr>
                <a:schemeClr val="dk1"/>
              </a:buClr>
              <a:buSzPts val="1600"/>
              <a:buFont typeface="Noto Sans Symbols"/>
              <a:buChar char="⮚"/>
            </a:pPr>
            <a:r>
              <a:rPr lang="en-US" dirty="0" smtClean="0"/>
              <a:t>In which we work on key features just like authentication , insertion and deletion feature ,  hospitalization , financial , retail, entertainment , easy to use .</a:t>
            </a:r>
          </a:p>
          <a:p>
            <a:pPr marL="285750" lvl="0" indent="-285750">
              <a:buFont typeface="Wingdings" panose="05000000000000000000" pitchFamily="2" charset="2"/>
              <a:buChar char="Ø"/>
            </a:pPr>
            <a:r>
              <a:rPr lang="en-US" dirty="0" smtClean="0"/>
              <a:t>In which we have two category first is new user and second is old user when user click on new user so they fill their details  and it is store in database and with old user they can click on the option of old user login their details from database so we easily categorize  and after that user fill their categories of cases and mention related details in database .</a:t>
            </a:r>
          </a:p>
          <a:p>
            <a:pPr marL="285750" lvl="0" indent="-285750">
              <a:buFont typeface="Wingdings" panose="05000000000000000000" pitchFamily="2" charset="2"/>
              <a:buChar char="Ø"/>
            </a:pPr>
            <a:r>
              <a:rPr lang="en-US" dirty="0" smtClean="0"/>
              <a:t>In our portal user can easily send their feedback.</a:t>
            </a:r>
          </a:p>
          <a:p>
            <a:pPr marL="285750" lvl="0" indent="-285750">
              <a:buFont typeface="Wingdings" panose="05000000000000000000" pitchFamily="2" charset="2"/>
              <a:buChar char="Ø"/>
            </a:pPr>
            <a:r>
              <a:rPr lang="en-US" dirty="0" smtClean="0"/>
              <a:t>Payment gateway system feature  is available .</a:t>
            </a:r>
          </a:p>
          <a:p>
            <a:pPr marL="285750" lvl="0" indent="-285750">
              <a:buFont typeface="Wingdings" panose="05000000000000000000" pitchFamily="2" charset="2"/>
              <a:buChar char="Ø"/>
            </a:pPr>
            <a:r>
              <a:rPr lang="en-US" dirty="0" smtClean="0"/>
              <a:t>We easily maintain and update it features. </a:t>
            </a:r>
          </a:p>
          <a:p>
            <a:pPr marL="285750" lvl="0" indent="-285750">
              <a:buFont typeface="Wingdings" panose="05000000000000000000" pitchFamily="2" charset="2"/>
              <a:buChar char="Ø"/>
            </a:pPr>
            <a:endParaRPr lang="en-US" dirty="0" smtClean="0"/>
          </a:p>
          <a:p>
            <a:pPr marL="285750" lvl="0" indent="-285750">
              <a:buFont typeface="Wingdings" panose="05000000000000000000" pitchFamily="2" charset="2"/>
              <a:buChar char="Ø"/>
            </a:pPr>
            <a:endParaRPr lang="en-US" dirty="0" smtClean="0"/>
          </a:p>
          <a:p>
            <a:pPr marL="0" lvl="0" indent="0" algn="l" rtl="0">
              <a:lnSpc>
                <a:spcPct val="100000"/>
              </a:lnSpc>
              <a:spcBef>
                <a:spcPts val="1000"/>
              </a:spcBef>
              <a:spcAft>
                <a:spcPts val="0"/>
              </a:spcAft>
              <a:buClr>
                <a:schemeClr val="dk1"/>
              </a:buClr>
              <a:buSzPts val="1600"/>
            </a:pPr>
            <a:endParaRPr dirty="0"/>
          </a:p>
        </p:txBody>
      </p:sp>
      <p:sp>
        <p:nvSpPr>
          <p:cNvPr id="220" name="Google Shape;220;p2"/>
          <p:cNvSpPr>
            <a:spLocks noGrp="1"/>
          </p:cNvSpPr>
          <p:nvPr>
            <p:ph type="pic" idx="2"/>
          </p:nvPr>
        </p:nvSpPr>
        <p:spPr>
          <a:xfrm>
            <a:off x="7378575" y="144261"/>
            <a:ext cx="4689138" cy="3451543"/>
          </a:xfrm>
          <a:prstGeom prst="rect">
            <a:avLst/>
          </a:prstGeom>
          <a:noFill/>
          <a:ln>
            <a:noFill/>
          </a:ln>
        </p:spPr>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2"/>
                </a:solidFill>
                <a:latin typeface="Franklin Gothic"/>
                <a:ea typeface="Franklin Gothic"/>
                <a:cs typeface="Franklin Gothic"/>
                <a:sym typeface="Franklin Gothic"/>
              </a:rPr>
              <a:t>Add process flow chart or simulated image of prototype or any relevant image related to your </a:t>
            </a:r>
            <a:r>
              <a:rPr lang="en-US" sz="1800" dirty="0" smtClean="0">
                <a:solidFill>
                  <a:schemeClr val="lt2"/>
                </a:solidFill>
                <a:latin typeface="Franklin Gothic"/>
                <a:ea typeface="Franklin Gothic"/>
                <a:cs typeface="Franklin Gothic"/>
                <a:sym typeface="Franklin Gothic"/>
              </a:rPr>
              <a:t>idea</a:t>
            </a:r>
            <a:endParaRPr dirty="0"/>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r>
              <a:rPr lang="en-US" sz="1600" b="0" i="0" dirty="0" smtClean="0">
                <a:solidFill>
                  <a:schemeClr val="dk1"/>
                </a:solidFill>
                <a:latin typeface="Libre Franklin"/>
                <a:ea typeface="Libre Franklin"/>
                <a:cs typeface="Libre Franklin"/>
                <a:sym typeface="Libre Franklin"/>
              </a:rPr>
              <a:t>Frontend  HTML,CSS, JS </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smtClean="0">
                <a:solidFill>
                  <a:schemeClr val="dk1"/>
                </a:solidFill>
                <a:latin typeface="Libre Franklin"/>
                <a:sym typeface="Libre Franklin"/>
              </a:rPr>
              <a:t>  Frontend  library JQuery</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 </a:t>
            </a:r>
            <a:r>
              <a:rPr lang="en-US" sz="1600" dirty="0" smtClean="0">
                <a:solidFill>
                  <a:schemeClr val="dk1"/>
                </a:solidFill>
                <a:latin typeface="Libre Franklin"/>
                <a:sym typeface="Libre Franklin"/>
              </a:rPr>
              <a:t> Backend Oracle, Firebase database</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smtClean="0">
                <a:solidFill>
                  <a:schemeClr val="dk1"/>
                </a:solidFill>
                <a:latin typeface="Libre Franklin"/>
                <a:sym typeface="Libre Franklin"/>
              </a:rPr>
              <a:t>  Payment gateway system Zaakpay</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smtClean="0">
                <a:solidFill>
                  <a:schemeClr val="dk1"/>
                </a:solidFill>
                <a:latin typeface="Libre Franklin"/>
                <a:sym typeface="Libre Franklin"/>
              </a:rPr>
              <a:t>   Backend connectivity JSP </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smtClean="0">
                <a:solidFill>
                  <a:schemeClr val="dk1"/>
                </a:solidFill>
                <a:latin typeface="Libre Franklin"/>
                <a:sym typeface="Libre Franklin"/>
              </a:rPr>
              <a:t>   Adobe photoshop for designing part</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2" name="Rectangle 1"/>
          <p:cNvSpPr/>
          <p:nvPr/>
        </p:nvSpPr>
        <p:spPr>
          <a:xfrm>
            <a:off x="8661464" y="1002877"/>
            <a:ext cx="1651379"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  </a:t>
            </a:r>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Type Your Name </a:t>
            </a:r>
            <a:r>
              <a:rPr lang="en-US" sz="1200" b="1" dirty="0" smtClean="0">
                <a:solidFill>
                  <a:srgbClr val="5D7C3F"/>
                </a:solidFill>
              </a:rPr>
              <a:t>Here</a:t>
            </a:r>
          </a:p>
          <a:p>
            <a:pPr marL="0" lvl="0" indent="0" algn="l" rtl="0">
              <a:lnSpc>
                <a:spcPct val="90000"/>
              </a:lnSpc>
              <a:spcBef>
                <a:spcPts val="0"/>
              </a:spcBef>
              <a:spcAft>
                <a:spcPts val="0"/>
              </a:spcAft>
              <a:buClr>
                <a:srgbClr val="5D7C3F"/>
              </a:buClr>
              <a:buSzPts val="1200"/>
              <a:buNone/>
            </a:pPr>
            <a:endParaRPr lang="en-US" sz="1200" b="1" dirty="0">
              <a:solidFill>
                <a:srgbClr val="5D7C3F"/>
              </a:solidFill>
            </a:endParaRPr>
          </a:p>
          <a:p>
            <a:pPr marL="0" lvl="0" indent="0" algn="l" rtl="0">
              <a:lnSpc>
                <a:spcPct val="90000"/>
              </a:lnSpc>
              <a:spcBef>
                <a:spcPts val="0"/>
              </a:spcBef>
              <a:spcAft>
                <a:spcPts val="0"/>
              </a:spcAft>
              <a:buClr>
                <a:srgbClr val="5D7C3F"/>
              </a:buClr>
              <a:buSzPts val="1200"/>
              <a:buNone/>
            </a:pPr>
            <a:endParaRPr lang="en-US" sz="1200" b="1" dirty="0" smtClean="0">
              <a:solidFill>
                <a:srgbClr val="5D7C3F"/>
              </a:solidFill>
            </a:endParaRPr>
          </a:p>
          <a:p>
            <a:pPr marL="0" lvl="0" indent="0" algn="l" rtl="0">
              <a:lnSpc>
                <a:spcPct val="90000"/>
              </a:lnSpc>
              <a:spcBef>
                <a:spcPts val="0"/>
              </a:spcBef>
              <a:spcAft>
                <a:spcPts val="0"/>
              </a:spcAft>
              <a:buClr>
                <a:srgbClr val="5D7C3F"/>
              </a:buClr>
              <a:buSzPts val="1200"/>
              <a:buNone/>
            </a:pPr>
            <a:endParaRPr lang="en-US" sz="1200" b="1">
              <a:solidFill>
                <a:srgbClr val="5D7C3F"/>
              </a:solidFill>
            </a:endParaRPr>
          </a:p>
          <a:p>
            <a:pPr marL="0" lvl="0" indent="0" algn="l" rtl="0">
              <a:lnSpc>
                <a:spcPct val="90000"/>
              </a:lnSpc>
              <a:spcBef>
                <a:spcPts val="0"/>
              </a:spcBef>
              <a:spcAft>
                <a:spcPts val="0"/>
              </a:spcAft>
              <a:buClr>
                <a:srgbClr val="5D7C3F"/>
              </a:buClr>
              <a:buSzPts val="1200"/>
              <a:buNone/>
            </a:pPr>
            <a:endParaRPr lang="en-US" dirty="0"/>
          </a:p>
          <a:p>
            <a:pPr marL="0" lvl="0" indent="0" algn="l" rtl="0">
              <a:lnSpc>
                <a:spcPct val="90000"/>
              </a:lnSpc>
              <a:spcBef>
                <a:spcPts val="0"/>
              </a:spcBef>
              <a:spcAft>
                <a:spcPts val="0"/>
              </a:spcAft>
              <a:buClr>
                <a:srgbClr val="5D7C3F"/>
              </a:buClr>
              <a:buSzPts val="1200"/>
              <a:buNone/>
            </a:pPr>
            <a:r>
              <a:rPr lang="en-US" sz="1200" dirty="0" err="1" smtClean="0"/>
              <a:t>Gurusevak</a:t>
            </a:r>
            <a:r>
              <a:rPr lang="en-US" sz="1200" dirty="0" smtClean="0"/>
              <a:t> </a:t>
            </a:r>
            <a:r>
              <a:rPr lang="en-US" sz="1200" dirty="0" err="1" smtClean="0"/>
              <a:t>singh</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Type Your Name Here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Type Your Name Here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Type Your Name Here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Stream (ECE, CSE </a:t>
            </a:r>
            <a:r>
              <a:rPr lang="en-US" sz="1200" dirty="0" err="1"/>
              <a:t>etc</a:t>
            </a:r>
            <a:r>
              <a:rPr lang="en-US" sz="1200" dirty="0"/>
              <a:t>):			Year (I,II,III,IV):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a:t>
            </a:r>
            <a:r>
              <a:rPr lang="en-US" sz="1200" dirty="0" err="1"/>
              <a:t>Blockchain</a:t>
            </a:r>
            <a:r>
              <a:rPr lang="en-US" sz="1200" dirty="0"/>
              <a:t> </a:t>
            </a:r>
            <a:r>
              <a:rPr lang="en-US" sz="1200" dirty="0" err="1"/>
              <a:t>etc</a:t>
            </a:r>
            <a:r>
              <a:rPr lang="en-US" sz="1200" dirty="0"/>
              <a:t>):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a:t>
            </a:r>
            <a:r>
              <a:rPr lang="en-US" sz="1200" dirty="0" err="1"/>
              <a:t>Blockchain</a:t>
            </a:r>
            <a:r>
              <a:rPr lang="en-US" sz="1200" dirty="0"/>
              <a:t> </a:t>
            </a:r>
            <a:r>
              <a:rPr lang="en-US" sz="1200" dirty="0" err="1"/>
              <a:t>etc</a:t>
            </a:r>
            <a:r>
              <a:rPr lang="en-US" sz="1200" dirty="0"/>
              <a:t>):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235</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vt:lpstr>
      <vt:lpstr>Libre Franklin</vt:lpstr>
      <vt:lpstr>Calibri</vt:lpstr>
      <vt:lpstr>Wingdings</vt:lpstr>
      <vt:lpstr>Noto Sans Symbols</vt:lpstr>
      <vt:lpstr>Arial</vt:lpstr>
      <vt:lpstr>Theme1</vt:lpstr>
      <vt:lpstr> Team and Problem Statement</vt:lpstr>
      <vt:lpstr>Idea/Approach Details</vt:lpstr>
      <vt:lpstr>Idea/Approach Details</vt:lpstr>
      <vt:lpstr>Team Member Details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Priyanshu Satija</cp:lastModifiedBy>
  <cp:revision>7</cp:revision>
  <dcterms:created xsi:type="dcterms:W3CDTF">2022-02-11T07:14:46Z</dcterms:created>
  <dcterms:modified xsi:type="dcterms:W3CDTF">2023-09-29T15:54:18Z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