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497" r:id="rId3"/>
    <p:sldId id="499" r:id="rId4"/>
    <p:sldId id="507" r:id="rId5"/>
    <p:sldId id="500" r:id="rId6"/>
    <p:sldId id="501" r:id="rId7"/>
    <p:sldId id="502" r:id="rId8"/>
    <p:sldId id="503" r:id="rId9"/>
    <p:sldId id="508" r:id="rId10"/>
    <p:sldId id="506" r:id="rId11"/>
    <p:sldId id="509" r:id="rId12"/>
    <p:sldId id="269" r:id="rId13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A"/>
    <a:srgbClr val="0066B3"/>
    <a:srgbClr val="E31E24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7" autoAdjust="0"/>
    <p:restoredTop sz="94660"/>
  </p:normalViewPr>
  <p:slideViewPr>
    <p:cSldViewPr>
      <p:cViewPr varScale="1">
        <p:scale>
          <a:sx n="83" d="100"/>
          <a:sy n="83" d="100"/>
        </p:scale>
        <p:origin x="95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3E9E2A-9383-41D8-9D04-65791DE5D0D0}" type="doc">
      <dgm:prSet loTypeId="urn:microsoft.com/office/officeart/2005/8/layout/chevron2" loCatId="list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677436E4-DA6A-4C78-8AB6-F55593263A6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Problem</a:t>
          </a:r>
        </a:p>
      </dgm:t>
    </dgm:pt>
    <dgm:pt modelId="{3EA8BC1F-2611-4F47-A07F-29C705BE342B}" type="parTrans" cxnId="{CB5BDAD6-1D37-41F0-9502-46CF2C5B5184}">
      <dgm:prSet/>
      <dgm:spPr/>
      <dgm:t>
        <a:bodyPr/>
        <a:lstStyle/>
        <a:p>
          <a:endParaRPr lang="en-IN"/>
        </a:p>
      </dgm:t>
    </dgm:pt>
    <dgm:pt modelId="{782CA9BC-CB8F-42C6-8FA0-8863434C4119}" type="sibTrans" cxnId="{CB5BDAD6-1D37-41F0-9502-46CF2C5B5184}">
      <dgm:prSet/>
      <dgm:spPr/>
      <dgm:t>
        <a:bodyPr/>
        <a:lstStyle/>
        <a:p>
          <a:endParaRPr lang="en-IN"/>
        </a:p>
      </dgm:t>
    </dgm:pt>
    <dgm:pt modelId="{3549D3AA-9B84-4A80-B390-AEFA6239D8F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Need of Solution</a:t>
          </a:r>
        </a:p>
      </dgm:t>
    </dgm:pt>
    <dgm:pt modelId="{5C5BD1D3-AFC5-49E9-92F3-FC939C6F8E97}" type="parTrans" cxnId="{E2DDC345-7616-47E2-B536-5419AFB147C7}">
      <dgm:prSet/>
      <dgm:spPr/>
      <dgm:t>
        <a:bodyPr/>
        <a:lstStyle/>
        <a:p>
          <a:endParaRPr lang="en-IN"/>
        </a:p>
      </dgm:t>
    </dgm:pt>
    <dgm:pt modelId="{E4FF86EA-5334-4658-A5A0-C8631ECA8DDC}" type="sibTrans" cxnId="{E2DDC345-7616-47E2-B536-5419AFB147C7}">
      <dgm:prSet/>
      <dgm:spPr/>
      <dgm:t>
        <a:bodyPr/>
        <a:lstStyle/>
        <a:p>
          <a:endParaRPr lang="en-IN"/>
        </a:p>
      </dgm:t>
    </dgm:pt>
    <dgm:pt modelId="{D1B3F697-4769-474D-83C0-3E0DAE76D18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Existing Solution</a:t>
          </a:r>
        </a:p>
      </dgm:t>
    </dgm:pt>
    <dgm:pt modelId="{7DE18233-C5A0-4F7F-BB53-D1E91632C5C5}" type="parTrans" cxnId="{D1BC688B-BBD8-4342-A4B8-A6F090AC401B}">
      <dgm:prSet/>
      <dgm:spPr/>
      <dgm:t>
        <a:bodyPr/>
        <a:lstStyle/>
        <a:p>
          <a:endParaRPr lang="en-IN"/>
        </a:p>
      </dgm:t>
    </dgm:pt>
    <dgm:pt modelId="{9FAC4C4F-60CE-4D48-850E-818C7427F814}" type="sibTrans" cxnId="{D1BC688B-BBD8-4342-A4B8-A6F090AC401B}">
      <dgm:prSet/>
      <dgm:spPr/>
      <dgm:t>
        <a:bodyPr/>
        <a:lstStyle/>
        <a:p>
          <a:endParaRPr lang="en-IN"/>
        </a:p>
      </dgm:t>
    </dgm:pt>
    <dgm:pt modelId="{2651C82C-1B59-4519-90B5-2D25CF74189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Fragmented Systems– </a:t>
          </a:r>
          <a:r>
            <a:rPr lang="en-IN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Multiple tools for video interview, coding assessment and scheduling cause inefficiencies  </a:t>
          </a:r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72EB9C-B910-41D1-8745-21054B9AB2F5}" type="parTrans" cxnId="{E7292923-A6D2-4C93-9964-27F3A690AECF}">
      <dgm:prSet/>
      <dgm:spPr/>
      <dgm:t>
        <a:bodyPr/>
        <a:lstStyle/>
        <a:p>
          <a:endParaRPr lang="en-IN"/>
        </a:p>
      </dgm:t>
    </dgm:pt>
    <dgm:pt modelId="{2EF77320-EA9B-45EC-A38F-1556C143B6C7}" type="sibTrans" cxnId="{E7292923-A6D2-4C93-9964-27F3A690AECF}">
      <dgm:prSet/>
      <dgm:spPr/>
      <dgm:t>
        <a:bodyPr/>
        <a:lstStyle/>
        <a:p>
          <a:endParaRPr lang="en-IN"/>
        </a:p>
      </dgm:t>
    </dgm:pt>
    <dgm:pt modelId="{8FE1A911-CEDC-4901-AC79-633FBD4E307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Communication Delays- </a:t>
          </a:r>
          <a:r>
            <a:rPr lang="en-IN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Lack of real-time updates leads to miscommunications and delays.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CAE7B3-DC0D-4A12-8E52-D64CF773319C}" type="parTrans" cxnId="{5FABA1E5-8927-4B6E-90C4-C81E97DB0CE2}">
      <dgm:prSet/>
      <dgm:spPr/>
      <dgm:t>
        <a:bodyPr/>
        <a:lstStyle/>
        <a:p>
          <a:endParaRPr lang="en-IN"/>
        </a:p>
      </dgm:t>
    </dgm:pt>
    <dgm:pt modelId="{684D0F8B-D808-4D6A-8A2A-F8211FBD9540}" type="sibTrans" cxnId="{5FABA1E5-8927-4B6E-90C4-C81E97DB0CE2}">
      <dgm:prSet/>
      <dgm:spPr/>
      <dgm:t>
        <a:bodyPr/>
        <a:lstStyle/>
        <a:p>
          <a:endParaRPr lang="en-IN"/>
        </a:p>
      </dgm:t>
    </dgm:pt>
    <dgm:pt modelId="{17955E9B-CDA4-4771-9286-EFA9C6C3962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Inflexible Platforms- </a:t>
          </a:r>
          <a:r>
            <a:rPr lang="en-IN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Existing solution don’t support various interviews (coding based)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572D87-1402-471D-B4FE-7684C12156F2}" type="parTrans" cxnId="{5304853E-6685-4C62-8D3B-2CF9C32A68FC}">
      <dgm:prSet/>
      <dgm:spPr/>
      <dgm:t>
        <a:bodyPr/>
        <a:lstStyle/>
        <a:p>
          <a:endParaRPr lang="en-IN"/>
        </a:p>
      </dgm:t>
    </dgm:pt>
    <dgm:pt modelId="{8D0ABF2D-1ADF-4813-8399-0C6DD89F9076}" type="sibTrans" cxnId="{5304853E-6685-4C62-8D3B-2CF9C32A68FC}">
      <dgm:prSet/>
      <dgm:spPr/>
      <dgm:t>
        <a:bodyPr/>
        <a:lstStyle/>
        <a:p>
          <a:endParaRPr lang="en-IN"/>
        </a:p>
      </dgm:t>
    </dgm:pt>
    <dgm:pt modelId="{17918127-04E8-473F-88EA-410BB789886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Unified Platform-  </a:t>
          </a:r>
          <a:r>
            <a:rPr lang="en-IN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A single solution that integrates video, coding assessments, Scheduling , feedbacks and screen sharing.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B4BE96-955D-4E77-9025-A107AD7714E5}" type="parTrans" cxnId="{1F3640A3-0A48-46FC-B042-8850F82AA1A5}">
      <dgm:prSet/>
      <dgm:spPr/>
      <dgm:t>
        <a:bodyPr/>
        <a:lstStyle/>
        <a:p>
          <a:endParaRPr lang="en-IN"/>
        </a:p>
      </dgm:t>
    </dgm:pt>
    <dgm:pt modelId="{DC6BAE1B-8FDA-449E-A236-AAAA983B1B6F}" type="sibTrans" cxnId="{1F3640A3-0A48-46FC-B042-8850F82AA1A5}">
      <dgm:prSet/>
      <dgm:spPr/>
      <dgm:t>
        <a:bodyPr/>
        <a:lstStyle/>
        <a:p>
          <a:endParaRPr lang="en-IN"/>
        </a:p>
      </dgm:t>
    </dgm:pt>
    <dgm:pt modelId="{C880F910-EDD4-4038-874D-C959E5AC4F1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Secure &amp; Scalable- </a:t>
          </a:r>
          <a:r>
            <a:rPr lang="en-IN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High level security measures including anti cheating mechanisms 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920CD5-5D44-4A16-A6F5-680856899757}" type="parTrans" cxnId="{4E2470A6-72CA-4F7E-8454-98728F00CC42}">
      <dgm:prSet/>
      <dgm:spPr/>
      <dgm:t>
        <a:bodyPr/>
        <a:lstStyle/>
        <a:p>
          <a:endParaRPr lang="en-IN"/>
        </a:p>
      </dgm:t>
    </dgm:pt>
    <dgm:pt modelId="{9416ACE1-5C67-474C-B5EA-28BB06819D5F}" type="sibTrans" cxnId="{4E2470A6-72CA-4F7E-8454-98728F00CC42}">
      <dgm:prSet/>
      <dgm:spPr/>
      <dgm:t>
        <a:bodyPr/>
        <a:lstStyle/>
        <a:p>
          <a:endParaRPr lang="en-IN"/>
        </a:p>
      </dgm:t>
    </dgm:pt>
    <dgm:pt modelId="{D6849A23-82A5-4FBF-87DC-1FC9E57577E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Disjointed Tools- </a:t>
          </a:r>
          <a:r>
            <a:rPr lang="en-IN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Platforms like </a:t>
          </a:r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Google Meet or Zoom </a:t>
          </a:r>
          <a:r>
            <a:rPr lang="en-IN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are often used separately for video interviews with no integrated coding environment.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22C2E7-2306-4704-A290-B733686C3F65}" type="parTrans" cxnId="{3AE2DADA-4174-48BB-BB04-D926CB5545BC}">
      <dgm:prSet/>
      <dgm:spPr/>
      <dgm:t>
        <a:bodyPr/>
        <a:lstStyle/>
        <a:p>
          <a:endParaRPr lang="en-IN"/>
        </a:p>
      </dgm:t>
    </dgm:pt>
    <dgm:pt modelId="{482FAF33-2BF2-415B-8BEA-752A428367A9}" type="sibTrans" cxnId="{3AE2DADA-4174-48BB-BB04-D926CB5545BC}">
      <dgm:prSet/>
      <dgm:spPr/>
      <dgm:t>
        <a:bodyPr/>
        <a:lstStyle/>
        <a:p>
          <a:endParaRPr lang="en-IN"/>
        </a:p>
      </dgm:t>
    </dgm:pt>
    <dgm:pt modelId="{9C12F2FB-526E-483A-8CCD-B8B396D0DA6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Limited Security – </a:t>
          </a:r>
          <a:r>
            <a:rPr lang="en-IN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There platforms don’t offer the ability to customize interview formats or secure the environments to prevent cheating </a:t>
          </a:r>
          <a:endParaRPr lang="en-IN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A967D6-C2CB-45F5-A7AB-2EF802D3B229}" type="parTrans" cxnId="{DE5760B8-8FDF-4D71-95B8-A56D1A368CB6}">
      <dgm:prSet/>
      <dgm:spPr/>
      <dgm:t>
        <a:bodyPr/>
        <a:lstStyle/>
        <a:p>
          <a:endParaRPr lang="en-IN"/>
        </a:p>
      </dgm:t>
    </dgm:pt>
    <dgm:pt modelId="{2C4F0E0B-0771-4D92-80C8-F63EFF135DC4}" type="sibTrans" cxnId="{DE5760B8-8FDF-4D71-95B8-A56D1A368CB6}">
      <dgm:prSet/>
      <dgm:spPr/>
      <dgm:t>
        <a:bodyPr/>
        <a:lstStyle/>
        <a:p>
          <a:endParaRPr lang="en-IN"/>
        </a:p>
      </dgm:t>
    </dgm:pt>
    <dgm:pt modelId="{81AFBA9E-1BBB-4A43-B0A6-2921F36ECB6C}" type="pres">
      <dgm:prSet presAssocID="{393E9E2A-9383-41D8-9D04-65791DE5D0D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B7F863A-F941-455F-8378-63527F026137}" type="pres">
      <dgm:prSet presAssocID="{677436E4-DA6A-4C78-8AB6-F55593263A69}" presName="composite" presStyleCnt="0"/>
      <dgm:spPr/>
    </dgm:pt>
    <dgm:pt modelId="{D83387CF-19D8-46C6-8D6C-C185465C170E}" type="pres">
      <dgm:prSet presAssocID="{677436E4-DA6A-4C78-8AB6-F55593263A6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0B99BC-01C2-47DC-A3C9-4FE31EB9928C}" type="pres">
      <dgm:prSet presAssocID="{677436E4-DA6A-4C78-8AB6-F55593263A6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D4DA6A-B3A6-4237-B2ED-AA72EAFF7D88}" type="pres">
      <dgm:prSet presAssocID="{782CA9BC-CB8F-42C6-8FA0-8863434C4119}" presName="sp" presStyleCnt="0"/>
      <dgm:spPr/>
    </dgm:pt>
    <dgm:pt modelId="{05564FBE-2153-44B3-BE27-E9AFA9F45FB0}" type="pres">
      <dgm:prSet presAssocID="{3549D3AA-9B84-4A80-B390-AEFA6239D8F8}" presName="composite" presStyleCnt="0"/>
      <dgm:spPr/>
    </dgm:pt>
    <dgm:pt modelId="{05BD120F-B2BD-4ABB-A87D-D07B5F78A7C7}" type="pres">
      <dgm:prSet presAssocID="{3549D3AA-9B84-4A80-B390-AEFA6239D8F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820B7D-8676-4DFA-82F0-AEA2A27CE72C}" type="pres">
      <dgm:prSet presAssocID="{3549D3AA-9B84-4A80-B390-AEFA6239D8F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05AC2D-E736-4DDB-AEFD-A616F32E649B}" type="pres">
      <dgm:prSet presAssocID="{E4FF86EA-5334-4658-A5A0-C8631ECA8DDC}" presName="sp" presStyleCnt="0"/>
      <dgm:spPr/>
    </dgm:pt>
    <dgm:pt modelId="{67DE3103-D78E-4EBE-965D-1BC8CAEDB36A}" type="pres">
      <dgm:prSet presAssocID="{D1B3F697-4769-474D-83C0-3E0DAE76D189}" presName="composite" presStyleCnt="0"/>
      <dgm:spPr/>
    </dgm:pt>
    <dgm:pt modelId="{3FC6DCDA-3271-4EF3-AF06-451100198C72}" type="pres">
      <dgm:prSet presAssocID="{D1B3F697-4769-474D-83C0-3E0DAE76D189}" presName="parentText" presStyleLbl="alignNode1" presStyleIdx="2" presStyleCnt="3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EF8FC1-80B6-4814-AC54-BB93655A1C0D}" type="pres">
      <dgm:prSet presAssocID="{D1B3F697-4769-474D-83C0-3E0DAE76D189}" presName="descendantText" presStyleLbl="alignAcc1" presStyleIdx="2" presStyleCnt="3" custScaleY="11276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1BC688B-BBD8-4342-A4B8-A6F090AC401B}" srcId="{393E9E2A-9383-41D8-9D04-65791DE5D0D0}" destId="{D1B3F697-4769-474D-83C0-3E0DAE76D189}" srcOrd="2" destOrd="0" parTransId="{7DE18233-C5A0-4F7F-BB53-D1E91632C5C5}" sibTransId="{9FAC4C4F-60CE-4D48-850E-818C7427F814}"/>
    <dgm:cxn modelId="{A7432191-D1F4-4DF1-99CF-5D8CE7B27BF2}" type="presOf" srcId="{17918127-04E8-473F-88EA-410BB7898867}" destId="{E2820B7D-8676-4DFA-82F0-AEA2A27CE72C}" srcOrd="0" destOrd="0" presId="urn:microsoft.com/office/officeart/2005/8/layout/chevron2"/>
    <dgm:cxn modelId="{E2DDC345-7616-47E2-B536-5419AFB147C7}" srcId="{393E9E2A-9383-41D8-9D04-65791DE5D0D0}" destId="{3549D3AA-9B84-4A80-B390-AEFA6239D8F8}" srcOrd="1" destOrd="0" parTransId="{5C5BD1D3-AFC5-49E9-92F3-FC939C6F8E97}" sibTransId="{E4FF86EA-5334-4658-A5A0-C8631ECA8DDC}"/>
    <dgm:cxn modelId="{5FABA1E5-8927-4B6E-90C4-C81E97DB0CE2}" srcId="{677436E4-DA6A-4C78-8AB6-F55593263A69}" destId="{8FE1A911-CEDC-4901-AC79-633FBD4E3077}" srcOrd="1" destOrd="0" parTransId="{0CCAE7B3-DC0D-4A12-8E52-D64CF773319C}" sibTransId="{684D0F8B-D808-4D6A-8A2A-F8211FBD9540}"/>
    <dgm:cxn modelId="{1F3640A3-0A48-46FC-B042-8850F82AA1A5}" srcId="{3549D3AA-9B84-4A80-B390-AEFA6239D8F8}" destId="{17918127-04E8-473F-88EA-410BB7898867}" srcOrd="0" destOrd="0" parTransId="{4AB4BE96-955D-4E77-9025-A107AD7714E5}" sibTransId="{DC6BAE1B-8FDA-449E-A236-AAAA983B1B6F}"/>
    <dgm:cxn modelId="{D8BD804A-F192-4E36-B596-D5D591827763}" type="presOf" srcId="{8FE1A911-CEDC-4901-AC79-633FBD4E3077}" destId="{AE0B99BC-01C2-47DC-A3C9-4FE31EB9928C}" srcOrd="0" destOrd="1" presId="urn:microsoft.com/office/officeart/2005/8/layout/chevron2"/>
    <dgm:cxn modelId="{3AE2DADA-4174-48BB-BB04-D926CB5545BC}" srcId="{D1B3F697-4769-474D-83C0-3E0DAE76D189}" destId="{D6849A23-82A5-4FBF-87DC-1FC9E57577E9}" srcOrd="0" destOrd="0" parTransId="{8B22C2E7-2306-4704-A290-B733686C3F65}" sibTransId="{482FAF33-2BF2-415B-8BEA-752A428367A9}"/>
    <dgm:cxn modelId="{5304853E-6685-4C62-8D3B-2CF9C32A68FC}" srcId="{677436E4-DA6A-4C78-8AB6-F55593263A69}" destId="{17955E9B-CDA4-4771-9286-EFA9C6C39620}" srcOrd="2" destOrd="0" parTransId="{39572D87-1402-471D-B4FE-7684C12156F2}" sibTransId="{8D0ABF2D-1ADF-4813-8399-0C6DD89F9076}"/>
    <dgm:cxn modelId="{33E60D56-E6E6-449C-8EF8-09845C415257}" type="presOf" srcId="{D1B3F697-4769-474D-83C0-3E0DAE76D189}" destId="{3FC6DCDA-3271-4EF3-AF06-451100198C72}" srcOrd="0" destOrd="0" presId="urn:microsoft.com/office/officeart/2005/8/layout/chevron2"/>
    <dgm:cxn modelId="{F90C9E26-4C15-4A3C-8EA4-8A58E6800F01}" type="presOf" srcId="{C880F910-EDD4-4038-874D-C959E5AC4F13}" destId="{E2820B7D-8676-4DFA-82F0-AEA2A27CE72C}" srcOrd="0" destOrd="1" presId="urn:microsoft.com/office/officeart/2005/8/layout/chevron2"/>
    <dgm:cxn modelId="{9FE10536-888E-4D4D-BF5E-C34779DA37A5}" type="presOf" srcId="{3549D3AA-9B84-4A80-B390-AEFA6239D8F8}" destId="{05BD120F-B2BD-4ABB-A87D-D07B5F78A7C7}" srcOrd="0" destOrd="0" presId="urn:microsoft.com/office/officeart/2005/8/layout/chevron2"/>
    <dgm:cxn modelId="{8B233CFB-F7BF-4F92-B567-BFFA4CCACA88}" type="presOf" srcId="{393E9E2A-9383-41D8-9D04-65791DE5D0D0}" destId="{81AFBA9E-1BBB-4A43-B0A6-2921F36ECB6C}" srcOrd="0" destOrd="0" presId="urn:microsoft.com/office/officeart/2005/8/layout/chevron2"/>
    <dgm:cxn modelId="{4E2470A6-72CA-4F7E-8454-98728F00CC42}" srcId="{3549D3AA-9B84-4A80-B390-AEFA6239D8F8}" destId="{C880F910-EDD4-4038-874D-C959E5AC4F13}" srcOrd="1" destOrd="0" parTransId="{69920CD5-5D44-4A16-A6F5-680856899757}" sibTransId="{9416ACE1-5C67-474C-B5EA-28BB06819D5F}"/>
    <dgm:cxn modelId="{DBB4133C-8E15-457E-9E66-F75F5A65DEC9}" type="presOf" srcId="{D6849A23-82A5-4FBF-87DC-1FC9E57577E9}" destId="{ABEF8FC1-80B6-4814-AC54-BB93655A1C0D}" srcOrd="0" destOrd="0" presId="urn:microsoft.com/office/officeart/2005/8/layout/chevron2"/>
    <dgm:cxn modelId="{CB5BDAD6-1D37-41F0-9502-46CF2C5B5184}" srcId="{393E9E2A-9383-41D8-9D04-65791DE5D0D0}" destId="{677436E4-DA6A-4C78-8AB6-F55593263A69}" srcOrd="0" destOrd="0" parTransId="{3EA8BC1F-2611-4F47-A07F-29C705BE342B}" sibTransId="{782CA9BC-CB8F-42C6-8FA0-8863434C4119}"/>
    <dgm:cxn modelId="{DE5760B8-8FDF-4D71-95B8-A56D1A368CB6}" srcId="{D1B3F697-4769-474D-83C0-3E0DAE76D189}" destId="{9C12F2FB-526E-483A-8CCD-B8B396D0DA64}" srcOrd="1" destOrd="0" parTransId="{75A967D6-C2CB-45F5-A7AB-2EF802D3B229}" sibTransId="{2C4F0E0B-0771-4D92-80C8-F63EFF135DC4}"/>
    <dgm:cxn modelId="{BDCBDD36-7E7C-4F6A-BAB1-CDDF763CD282}" type="presOf" srcId="{2651C82C-1B59-4519-90B5-2D25CF741893}" destId="{AE0B99BC-01C2-47DC-A3C9-4FE31EB9928C}" srcOrd="0" destOrd="0" presId="urn:microsoft.com/office/officeart/2005/8/layout/chevron2"/>
    <dgm:cxn modelId="{E7292923-A6D2-4C93-9964-27F3A690AECF}" srcId="{677436E4-DA6A-4C78-8AB6-F55593263A69}" destId="{2651C82C-1B59-4519-90B5-2D25CF741893}" srcOrd="0" destOrd="0" parTransId="{3872EB9C-B910-41D1-8745-21054B9AB2F5}" sibTransId="{2EF77320-EA9B-45EC-A38F-1556C143B6C7}"/>
    <dgm:cxn modelId="{C4085C23-9D1E-4796-9F94-0A94F024C59E}" type="presOf" srcId="{17955E9B-CDA4-4771-9286-EFA9C6C39620}" destId="{AE0B99BC-01C2-47DC-A3C9-4FE31EB9928C}" srcOrd="0" destOrd="2" presId="urn:microsoft.com/office/officeart/2005/8/layout/chevron2"/>
    <dgm:cxn modelId="{68556328-2906-41B3-A422-555381A91D9B}" type="presOf" srcId="{9C12F2FB-526E-483A-8CCD-B8B396D0DA64}" destId="{ABEF8FC1-80B6-4814-AC54-BB93655A1C0D}" srcOrd="0" destOrd="1" presId="urn:microsoft.com/office/officeart/2005/8/layout/chevron2"/>
    <dgm:cxn modelId="{48AD65A8-7E57-473E-B921-B205FE6EC49B}" type="presOf" srcId="{677436E4-DA6A-4C78-8AB6-F55593263A69}" destId="{D83387CF-19D8-46C6-8D6C-C185465C170E}" srcOrd="0" destOrd="0" presId="urn:microsoft.com/office/officeart/2005/8/layout/chevron2"/>
    <dgm:cxn modelId="{6A200952-624A-439C-A672-E56A7EE94E36}" type="presParOf" srcId="{81AFBA9E-1BBB-4A43-B0A6-2921F36ECB6C}" destId="{6B7F863A-F941-455F-8378-63527F026137}" srcOrd="0" destOrd="0" presId="urn:microsoft.com/office/officeart/2005/8/layout/chevron2"/>
    <dgm:cxn modelId="{200045CF-593D-4059-A223-419AE2DFD928}" type="presParOf" srcId="{6B7F863A-F941-455F-8378-63527F026137}" destId="{D83387CF-19D8-46C6-8D6C-C185465C170E}" srcOrd="0" destOrd="0" presId="urn:microsoft.com/office/officeart/2005/8/layout/chevron2"/>
    <dgm:cxn modelId="{0474A5A2-5774-4F59-B11A-8D7D83113585}" type="presParOf" srcId="{6B7F863A-F941-455F-8378-63527F026137}" destId="{AE0B99BC-01C2-47DC-A3C9-4FE31EB9928C}" srcOrd="1" destOrd="0" presId="urn:microsoft.com/office/officeart/2005/8/layout/chevron2"/>
    <dgm:cxn modelId="{C903CD4C-EEF5-4283-BA51-365A6B773D74}" type="presParOf" srcId="{81AFBA9E-1BBB-4A43-B0A6-2921F36ECB6C}" destId="{87D4DA6A-B3A6-4237-B2ED-AA72EAFF7D88}" srcOrd="1" destOrd="0" presId="urn:microsoft.com/office/officeart/2005/8/layout/chevron2"/>
    <dgm:cxn modelId="{F3F4B174-E51A-4782-BD9B-BC1FA807E301}" type="presParOf" srcId="{81AFBA9E-1BBB-4A43-B0A6-2921F36ECB6C}" destId="{05564FBE-2153-44B3-BE27-E9AFA9F45FB0}" srcOrd="2" destOrd="0" presId="urn:microsoft.com/office/officeart/2005/8/layout/chevron2"/>
    <dgm:cxn modelId="{A42C270F-B84C-4985-B1B9-92EC5AC7ECCB}" type="presParOf" srcId="{05564FBE-2153-44B3-BE27-E9AFA9F45FB0}" destId="{05BD120F-B2BD-4ABB-A87D-D07B5F78A7C7}" srcOrd="0" destOrd="0" presId="urn:microsoft.com/office/officeart/2005/8/layout/chevron2"/>
    <dgm:cxn modelId="{D7EF90E3-3D45-4DFF-A09F-68072B142199}" type="presParOf" srcId="{05564FBE-2153-44B3-BE27-E9AFA9F45FB0}" destId="{E2820B7D-8676-4DFA-82F0-AEA2A27CE72C}" srcOrd="1" destOrd="0" presId="urn:microsoft.com/office/officeart/2005/8/layout/chevron2"/>
    <dgm:cxn modelId="{7D6B1974-192E-43AD-B66B-987D190BDCDF}" type="presParOf" srcId="{81AFBA9E-1BBB-4A43-B0A6-2921F36ECB6C}" destId="{1705AC2D-E736-4DDB-AEFD-A616F32E649B}" srcOrd="3" destOrd="0" presId="urn:microsoft.com/office/officeart/2005/8/layout/chevron2"/>
    <dgm:cxn modelId="{1790D78E-2B65-40C6-A9D8-73A07EE89182}" type="presParOf" srcId="{81AFBA9E-1BBB-4A43-B0A6-2921F36ECB6C}" destId="{67DE3103-D78E-4EBE-965D-1BC8CAEDB36A}" srcOrd="4" destOrd="0" presId="urn:microsoft.com/office/officeart/2005/8/layout/chevron2"/>
    <dgm:cxn modelId="{67A5B693-8D98-48BB-ADBB-C121786A2C32}" type="presParOf" srcId="{67DE3103-D78E-4EBE-965D-1BC8CAEDB36A}" destId="{3FC6DCDA-3271-4EF3-AF06-451100198C72}" srcOrd="0" destOrd="0" presId="urn:microsoft.com/office/officeart/2005/8/layout/chevron2"/>
    <dgm:cxn modelId="{4D5E22F7-4C3F-4CB3-A9F5-A9B4B65CE45B}" type="presParOf" srcId="{67DE3103-D78E-4EBE-965D-1BC8CAEDB36A}" destId="{ABEF8FC1-80B6-4814-AC54-BB93655A1C0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387CF-19D8-46C6-8D6C-C185465C170E}">
      <dsp:nvSpPr>
        <dsp:cNvPr id="0" name=""/>
        <dsp:cNvSpPr/>
      </dsp:nvSpPr>
      <dsp:spPr>
        <a:xfrm rot="5400000">
          <a:off x="-269682" y="276620"/>
          <a:ext cx="1797881" cy="1258517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IN" sz="1800" kern="1200" dirty="0"/>
            <a:t>Problem</a:t>
          </a:r>
        </a:p>
      </dsp:txBody>
      <dsp:txXfrm rot="-5400000">
        <a:off x="1" y="636197"/>
        <a:ext cx="1258517" cy="539364"/>
      </dsp:txXfrm>
    </dsp:sp>
    <dsp:sp modelId="{AE0B99BC-01C2-47DC-A3C9-4FE31EB9928C}">
      <dsp:nvSpPr>
        <dsp:cNvPr id="0" name=""/>
        <dsp:cNvSpPr/>
      </dsp:nvSpPr>
      <dsp:spPr>
        <a:xfrm rot="5400000">
          <a:off x="4143360" y="-2877904"/>
          <a:ext cx="1168622" cy="69383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Fragmented Systems– </a:t>
          </a:r>
          <a:r>
            <a:rPr lang="en-IN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Multiple tools for video interview, coding assessment and scheduling cause inefficiencies  </a:t>
          </a:r>
          <a:r>
            <a:rPr lang="en-IN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Communication Delays- </a:t>
          </a:r>
          <a:r>
            <a:rPr lang="en-IN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real-time updates leads to miscommunications and delays.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Inflexible Platforms- </a:t>
          </a:r>
          <a:r>
            <a:rPr lang="en-IN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Existing solution don’t support various interviews (coding based)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58518" y="63985"/>
        <a:ext cx="6881261" cy="1054528"/>
      </dsp:txXfrm>
    </dsp:sp>
    <dsp:sp modelId="{05BD120F-B2BD-4ABB-A87D-D07B5F78A7C7}">
      <dsp:nvSpPr>
        <dsp:cNvPr id="0" name=""/>
        <dsp:cNvSpPr/>
      </dsp:nvSpPr>
      <dsp:spPr>
        <a:xfrm rot="5400000">
          <a:off x="-269682" y="1885838"/>
          <a:ext cx="1797881" cy="1258517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IN" sz="1800" kern="1200" dirty="0"/>
            <a:t>Need of Solution</a:t>
          </a:r>
        </a:p>
      </dsp:txBody>
      <dsp:txXfrm rot="-5400000">
        <a:off x="1" y="2245415"/>
        <a:ext cx="1258517" cy="539364"/>
      </dsp:txXfrm>
    </dsp:sp>
    <dsp:sp modelId="{E2820B7D-8676-4DFA-82F0-AEA2A27CE72C}">
      <dsp:nvSpPr>
        <dsp:cNvPr id="0" name=""/>
        <dsp:cNvSpPr/>
      </dsp:nvSpPr>
      <dsp:spPr>
        <a:xfrm rot="5400000">
          <a:off x="4143360" y="-1268686"/>
          <a:ext cx="1168622" cy="69383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Unified Platform-  </a:t>
          </a:r>
          <a:r>
            <a:rPr lang="en-IN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single solution that integrates video, coding assessments, Scheduling , feedbacks and screen sharing.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Secure &amp; Scalable- </a:t>
          </a:r>
          <a:r>
            <a:rPr lang="en-IN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 level security measures including anti cheating mechanisms 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58518" y="1673203"/>
        <a:ext cx="6881261" cy="1054528"/>
      </dsp:txXfrm>
    </dsp:sp>
    <dsp:sp modelId="{3FC6DCDA-3271-4EF3-AF06-451100198C72}">
      <dsp:nvSpPr>
        <dsp:cNvPr id="0" name=""/>
        <dsp:cNvSpPr/>
      </dsp:nvSpPr>
      <dsp:spPr>
        <a:xfrm rot="5400000">
          <a:off x="-269682" y="3569655"/>
          <a:ext cx="1797881" cy="1258517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IN" sz="1800" kern="1200" dirty="0"/>
            <a:t>Existing Solution</a:t>
          </a:r>
        </a:p>
      </dsp:txBody>
      <dsp:txXfrm rot="-5400000">
        <a:off x="1" y="3929232"/>
        <a:ext cx="1258517" cy="539364"/>
      </dsp:txXfrm>
    </dsp:sp>
    <dsp:sp modelId="{ABEF8FC1-80B6-4814-AC54-BB93655A1C0D}">
      <dsp:nvSpPr>
        <dsp:cNvPr id="0" name=""/>
        <dsp:cNvSpPr/>
      </dsp:nvSpPr>
      <dsp:spPr>
        <a:xfrm rot="5400000">
          <a:off x="4068760" y="415130"/>
          <a:ext cx="1317821" cy="69383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Disjointed Tools- </a:t>
          </a:r>
          <a:r>
            <a:rPr lang="en-IN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Platforms like </a:t>
          </a:r>
          <a:r>
            <a:rPr lang="en-IN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Google Meet or Zoom </a:t>
          </a:r>
          <a:r>
            <a:rPr lang="en-IN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are often used separately for video interviews with no integrated coding environment.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Limited Security – </a:t>
          </a:r>
          <a:r>
            <a:rPr lang="en-IN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There platforms don’t offer the ability to customize interview formats or secure the environments to prevent cheating </a:t>
          </a:r>
          <a:endParaRPr lang="en-IN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58517" y="3289705"/>
        <a:ext cx="6873977" cy="1189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0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9A80FAA-8FF1-CA16-503E-7EE1828F0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5BADDF11-2325-93C8-615C-4DD2EC242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E37C88F-6B42-67A0-95F1-7C89B0444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58F2525-8EA6-D7F2-FEE2-460ED625C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8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6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6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40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9D9CB42-67FF-A56C-05D1-F3CA77565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229108E-4C40-8FA2-5882-5CAF979E3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36C1E6B8-D38C-99EF-99AB-B9CFD6B0B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4960A5D-F436-34AE-AEE7-EA596C7FB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8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replit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jdoodl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" TargetMode="External"/><Relationship Id="rId5" Type="http://schemas.openxmlformats.org/officeDocument/2006/relationships/hyperlink" Target="https://scholar.google.com/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414" y="237417"/>
            <a:ext cx="68448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Results &amp; Impact</a:t>
            </a:r>
            <a:endParaRPr lang="en-IN" sz="40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9963" y="908720"/>
            <a:ext cx="904058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Expected Results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Real-time, low-latency video communication between users.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Secure and seamless login/signup experience using Clerk.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Instant collaborative code editing with live updates via Monaco Editor.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Consistent and </a:t>
            </a:r>
            <a:r>
              <a:rPr lang="en-US" dirty="0"/>
              <a:t>reliable backend operations using Convex for real-time data synchronization.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Smooth user interface and fast page loads with React.js and Next.js integration.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Impact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Enables remote teams, students, and developers to collaborate more efficiently.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an all-in-one platform combining video calling and coding, improving workflow.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Enhances productivity by offering real-time communication and collaboration tools.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Supports scalable, secure, and user-friendly virtual workspaces for education, hackathons, and corporate use.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Sets a benchmark for building future real-time collaborative applications with minimal technical overhead.</a:t>
            </a:r>
          </a:p>
        </p:txBody>
      </p:sp>
    </p:spTree>
    <p:extLst>
      <p:ext uri="{BB962C8B-B14F-4D97-AF65-F5344CB8AC3E}">
        <p14:creationId xmlns:p14="http://schemas.microsoft.com/office/powerpoint/2010/main" val="25626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B5A90B0-DF45-D772-F2C2-4DA9C9459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8841DBC-268C-A507-A4A1-7C7360656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1FEB11A7-55F7-BA44-4ABC-0E9514E1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37370"/>
            <a:ext cx="82809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14D0127-5B9D-1F1F-5AC4-DBE6A7B70C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1913F5F-C1D7-7FAC-0C7C-5A9C9314C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19A5981-DFEE-F419-D91C-B08F4A8F860A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401230E-A2B3-BF6C-96B3-DAEBFDD3C4B8}"/>
              </a:ext>
            </a:extLst>
          </p:cNvPr>
          <p:cNvSpPr txBox="1"/>
          <p:nvPr/>
        </p:nvSpPr>
        <p:spPr>
          <a:xfrm>
            <a:off x="721360" y="1480231"/>
            <a:ext cx="7776864" cy="4480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Google Scholar, "Platforms for remote interviews: Issues and remedies," accessed at: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https://scholar.google.com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R. Patel and K. Sharma, "The significance of real-time communication in online interviews,"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Online Education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4, pp. 112-118, 2023.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L. Zhang and J. Lee, "Employing WebRTC for efficient video interviewing,"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Software Engineering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27, no. 2, pp. 80-88, 2022.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AWS, "Solutions based on cloud technology for video conferencing applications," Amazon Web Services, accessed at: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https://aws.amazon.com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JDoodle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"Execution of code in real time for digital interviews," accessed at: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https://www.jdoodle.com/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"Platforms for collaborative coding in prompt assessments," accessed at: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https://replit.com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37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440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Second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88102"/>
              </p:ext>
            </p:extLst>
          </p:nvPr>
        </p:nvGraphicFramePr>
        <p:xfrm>
          <a:off x="1696134" y="308600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3537270469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330502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58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2301010188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Shikhar Bajpai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7610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2301010162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Priyanshu</a:t>
                      </a:r>
                      <a:r>
                        <a:rPr lang="en-US" dirty="0"/>
                        <a:t> Tomar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582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2301010161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Kumud Rathi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419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2301010153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Ratan Sah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433750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2299287" y="1212054"/>
            <a:ext cx="4659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IN" sz="4000" b="1" dirty="0">
                <a:solidFill>
                  <a:srgbClr val="C0000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Project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236440" y="5733256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</a:t>
            </a:r>
            <a:r>
              <a:rPr lang="en-IN" sz="1800" b="1" dirty="0" smtClean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IN" b="1" dirty="0" smtClean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Ms </a:t>
            </a:r>
            <a:r>
              <a:rPr lang="en-IN" sz="1800" b="1" dirty="0" smtClean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Mansi </a:t>
            </a:r>
            <a:r>
              <a:rPr lang="en-IN" sz="1800" b="1" dirty="0" err="1" smtClean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Parihar</a:t>
            </a:r>
            <a:endParaRPr lang="en-IN" sz="18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b="1" dirty="0" smtClean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Mr Amit</a:t>
            </a:r>
            <a:endParaRPr lang="en-IN" sz="18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1915" y="220116"/>
            <a:ext cx="40065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40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A93044A-BD0D-E3F7-B6E0-02BF697009EE}"/>
              </a:ext>
            </a:extLst>
          </p:cNvPr>
          <p:cNvSpPr txBox="1"/>
          <p:nvPr/>
        </p:nvSpPr>
        <p:spPr>
          <a:xfrm>
            <a:off x="990256" y="1293834"/>
            <a:ext cx="7200000" cy="510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Coding Interview Platform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improve the remote hiring process by providing an integrated solution for video interviews, real-time coding assessments, and automated feedback. The platform enables recruiters to schedule, conduct, and evaluate interviews seamlessly, ensuring a smooth, secure, and efficient experience for both recruiters and candidates. With its user-friendly interface and end-to-end encryption, this platform aims to simplify the hiring process, saving time and resources while providing accurate evaluations.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04923"/>
            <a:ext cx="43656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0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/>
              </a:rPr>
              <a:t>A</a:t>
            </a:r>
            <a:r>
              <a:rPr lang="en-IN" sz="40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/>
              </a:rPr>
              <a:t>bout the Problem</a:t>
            </a:r>
            <a:endParaRPr lang="en-IN" sz="40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E099852-B907-412D-6E46-D21E628B3AD6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="" xmlns:a16="http://schemas.microsoft.com/office/drawing/2014/main" id="{8A17FD9D-771A-8E46-1E2C-25363E574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2185139"/>
              </p:ext>
            </p:extLst>
          </p:nvPr>
        </p:nvGraphicFramePr>
        <p:xfrm>
          <a:off x="473587" y="1204523"/>
          <a:ext cx="8196826" cy="5104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384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" y="-13692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3101" y="237370"/>
            <a:ext cx="44088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-18256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="" xmlns:a16="http://schemas.microsoft.com/office/drawing/2014/main" id="{FF75FEFC-5170-3304-13BE-F1C319D62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265852"/>
            <a:ext cx="72000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Current recruitment tools (e.g., Google Meet, Zoom) are not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with coding assessments, scheduling, and feedback, leading to inefficiencies. These platforms allow candidates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cheat by accessing external resources during interviews or coding assessments.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Important?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a secure and seamless recruitment process is critical for hiring the right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candidates and maintaining fair competition. Cheating undermines the assessment's integrity and leads to poor hiring decisions.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Impact of Solving This Problem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Streamlined Process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 integrated platform would provide a unified solution, making interviews and assessments more efficient and secure.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Cheating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Implementing anti-cheating mechanisms would ensure fair assessments, leading to more reliable hiring decisions.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Candidate Experience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smooth, secure process enhances the experience for both recruiters and candidates, making the hiring process more transparent and professional.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32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" y="-13692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231406"/>
            <a:ext cx="28803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0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B14FE12-9F36-1DAE-B174-062D669256D2}"/>
              </a:ext>
            </a:extLst>
          </p:cNvPr>
          <p:cNvSpPr txBox="1"/>
          <p:nvPr/>
        </p:nvSpPr>
        <p:spPr>
          <a:xfrm>
            <a:off x="899592" y="1536174"/>
            <a:ext cx="7200000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integrated virtual interview platform that enhances the recruitment process through secure, real-time video interviews, coding assessments with an integrated compiler, and seamless feedback.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	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unified platform that combines video interviews, coding     assessments, scheduling, and an integrated compiler.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high-level security features, including anti-cheating mechanisms and data encryption, to protect the integrity of the process.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flexible, scalable platform that can adapt to different interview types and organizational needs.</a:t>
            </a:r>
          </a:p>
        </p:txBody>
      </p:sp>
    </p:spTree>
    <p:extLst>
      <p:ext uri="{BB962C8B-B14F-4D97-AF65-F5344CB8AC3E}">
        <p14:creationId xmlns:p14="http://schemas.microsoft.com/office/powerpoint/2010/main" val="95742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" y="-13692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230131"/>
            <a:ext cx="80971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Methodology, Tools, and Techniques</a:t>
            </a:r>
            <a:endParaRPr lang="en-IN" sz="40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" y="6524002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FD2DEC-853B-1F58-B958-D38FBE8F7014}"/>
              </a:ext>
            </a:extLst>
          </p:cNvPr>
          <p:cNvSpPr txBox="1"/>
          <p:nvPr/>
        </p:nvSpPr>
        <p:spPr>
          <a:xfrm>
            <a:off x="7609" y="938017"/>
            <a:ext cx="9162256" cy="5957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taken to solve the problem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Analysis: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gaps in existing platforms like Zoom and Google Meet.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Design: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scalable and modular architecture.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Implementation: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video interviews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collaborative code editor.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Tools, Software, and Techniques Used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 used React.js combined with Next.js for server-side rendering and routing.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Managed using Clerk, which allows for secure and fast login/signup functionality.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Calling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Powered by Stream Video React SDK, which allows for real-time video communication.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Editor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Implemented using the Monaco Editor, which is the same editor behind Visual Studio Code.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 use Convex as our database solution, providing real-time synchronization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architecture. Convex simplifies data handling, ensuring smooth operation across sessions. Data such as user accounts, meeting information, and real-time updates are stored and retrieved from Convex. Logic and data flow are handled directly through Next.js API routes, integrating seamlessly with Convex.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81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472" y="237370"/>
            <a:ext cx="82809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Flowchart</a:t>
            </a:r>
            <a:endParaRPr lang="en-IN" sz="40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1135912"/>
            <a:ext cx="5976665" cy="51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7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98D841B-74CA-DD08-DC57-274479699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EAC2900B-3645-9BD6-81D9-B808969A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C8ECEBC8-6DCD-2500-2951-CF7967A4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37370"/>
            <a:ext cx="82809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lang="en-IN" sz="40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B126F11-6A87-E75F-D5F6-D578C1CC7C27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06947D3-B53B-9D95-1C04-7E3AA0B640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5C40F21-AABC-DFB9-90B1-AD1CF565BB7B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07" y="1196752"/>
            <a:ext cx="6264697" cy="49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0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6309</TotalTime>
  <Words>988</Words>
  <Application>Microsoft Office PowerPoint</Application>
  <PresentationFormat>On-screen Show (4:3)</PresentationFormat>
  <Paragraphs>107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</vt:lpstr>
      <vt:lpstr>Garamond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Microsoft account</cp:lastModifiedBy>
  <cp:revision>330</cp:revision>
  <cp:lastPrinted>2022-09-05T08:43:44Z</cp:lastPrinted>
  <dcterms:created xsi:type="dcterms:W3CDTF">2020-01-16T09:05:56Z</dcterms:created>
  <dcterms:modified xsi:type="dcterms:W3CDTF">2025-04-27T07:48:53Z</dcterms:modified>
</cp:coreProperties>
</file>