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70" r:id="rId3"/>
    <p:sldId id="272" r:id="rId4"/>
    <p:sldId id="285" r:id="rId5"/>
    <p:sldId id="279" r:id="rId6"/>
    <p:sldId id="274" r:id="rId7"/>
    <p:sldId id="288" r:id="rId8"/>
    <p:sldId id="275" r:id="rId9"/>
    <p:sldId id="286" r:id="rId10"/>
    <p:sldId id="287" r:id="rId11"/>
    <p:sldId id="277"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498FAB"/>
    <a:srgbClr val="3399FF"/>
    <a:srgbClr val="F14C3B"/>
    <a:srgbClr val="46AFF0"/>
    <a:srgbClr val="58DFE6"/>
    <a:srgbClr val="66C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599" autoAdjust="0"/>
  </p:normalViewPr>
  <p:slideViewPr>
    <p:cSldViewPr>
      <p:cViewPr varScale="1">
        <p:scale>
          <a:sx n="64" d="100"/>
          <a:sy n="64" d="100"/>
        </p:scale>
        <p:origin x="816"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19-Dec-21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19-Dec-21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19-Dec-21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19-Dec-21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pPr/>
              <a:t>19-Dec-21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pPr/>
              <a:t>19-Dec-21</a:t>
            </a:fld>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19-Dec-21</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pPr/>
              <a:t>19-Dec-21</a:t>
            </a:fld>
            <a:endParaRPr/>
          </a:p>
        </p:txBody>
      </p:sp>
      <p:sp>
        <p:nvSpPr>
          <p:cNvPr id="9" name="Slide Number Placeholder 8"/>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pPr/>
              <a:t>19-Dec-21</a:t>
            </a:fld>
            <a:endParaRPr/>
          </a:p>
        </p:txBody>
      </p:sp>
      <p:sp>
        <p:nvSpPr>
          <p:cNvPr id="5" name="Slide Number Placeholder 4"/>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pPr/>
              <a:t>19-Dec-21</a:t>
            </a:fld>
            <a:endParaRPr/>
          </a:p>
        </p:txBody>
      </p:sp>
      <p:sp>
        <p:nvSpPr>
          <p:cNvPr id="4" name="Slide Number Placeholder 3"/>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19-Dec-21</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pPr/>
              <a:t>19-Dec-21</a:t>
            </a:fld>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19-Dec-21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2" y="438462"/>
            <a:ext cx="11277600" cy="1875270"/>
          </a:xfrm>
        </p:spPr>
        <p:txBody>
          <a:bodyPr/>
          <a:lstStyle/>
          <a:p>
            <a:pPr algn="ctr"/>
            <a:r>
              <a:rPr lang="en-US" b="1" dirty="0">
                <a:solidFill>
                  <a:srgbClr val="498FAB"/>
                </a:solidFill>
                <a:latin typeface="Orbitron Black" pitchFamily="2" charset="0"/>
              </a:rPr>
              <a:t>VISUAL CRYPTOGRAPHY</a:t>
            </a:r>
            <a:br>
              <a:rPr lang="en-US" b="1" dirty="0">
                <a:solidFill>
                  <a:srgbClr val="498FAB"/>
                </a:solidFill>
                <a:latin typeface="Orbitron Black" pitchFamily="2" charset="0"/>
              </a:rPr>
            </a:br>
            <a:br>
              <a:rPr lang="en-US" sz="1600" dirty="0">
                <a:solidFill>
                  <a:srgbClr val="498FAB"/>
                </a:solidFill>
                <a:latin typeface="Berlin Sans FB" pitchFamily="34" charset="0"/>
              </a:rPr>
            </a:br>
            <a:r>
              <a:rPr lang="en-US" sz="4000" dirty="0">
                <a:solidFill>
                  <a:srgbClr val="498FAB"/>
                </a:solidFill>
                <a:latin typeface="Montserrat Alternates SemiBold" panose="00000700000000000000" pitchFamily="2" charset="0"/>
              </a:rPr>
              <a:t>(IMAGE ENCRYPTION &amp; DECRYPTION)</a:t>
            </a:r>
            <a:endParaRPr lang="en-US" sz="4800" dirty="0">
              <a:solidFill>
                <a:srgbClr val="498FAB"/>
              </a:solidFill>
              <a:latin typeface="Montserrat Alternates SemiBold" panose="00000700000000000000" pitchFamily="2" charset="0"/>
            </a:endParaRPr>
          </a:p>
        </p:txBody>
      </p:sp>
      <p:sp>
        <p:nvSpPr>
          <p:cNvPr id="3" name="Subtitle 2"/>
          <p:cNvSpPr>
            <a:spLocks noGrp="1"/>
          </p:cNvSpPr>
          <p:nvPr>
            <p:ph type="subTitle" idx="1"/>
          </p:nvPr>
        </p:nvSpPr>
        <p:spPr>
          <a:xfrm>
            <a:off x="7616825" y="5211632"/>
            <a:ext cx="4572000" cy="1466538"/>
          </a:xfrm>
        </p:spPr>
        <p:txBody>
          <a:bodyPr>
            <a:normAutofit/>
          </a:bodyPr>
          <a:lstStyle/>
          <a:p>
            <a:r>
              <a:rPr lang="en-US" u="sng" dirty="0">
                <a:latin typeface="Jura Light" pitchFamily="2" charset="0"/>
                <a:ea typeface="Jura Light" pitchFamily="2" charset="0"/>
              </a:rPr>
              <a:t>Presented By</a:t>
            </a:r>
            <a:r>
              <a:rPr lang="en-US" dirty="0">
                <a:latin typeface="Jura Light" pitchFamily="2" charset="0"/>
                <a:ea typeface="Jura Light" pitchFamily="2" charset="0"/>
              </a:rPr>
              <a:t> : </a:t>
            </a:r>
            <a:r>
              <a:rPr lang="en-US" dirty="0" err="1">
                <a:latin typeface="Jura Light" pitchFamily="2" charset="0"/>
                <a:ea typeface="Jura Light" pitchFamily="2" charset="0"/>
              </a:rPr>
              <a:t>Priyansu</a:t>
            </a:r>
            <a:r>
              <a:rPr lang="en-US" dirty="0">
                <a:latin typeface="Jura Light" pitchFamily="2" charset="0"/>
                <a:ea typeface="Jura Light" pitchFamily="2" charset="0"/>
              </a:rPr>
              <a:t> </a:t>
            </a:r>
            <a:r>
              <a:rPr lang="en-US" dirty="0" err="1">
                <a:latin typeface="Jura Light" pitchFamily="2" charset="0"/>
                <a:ea typeface="Jura Light" pitchFamily="2" charset="0"/>
              </a:rPr>
              <a:t>Bisht</a:t>
            </a:r>
            <a:endParaRPr lang="en-US" dirty="0">
              <a:latin typeface="Jura Light" pitchFamily="2" charset="0"/>
              <a:ea typeface="Jura Light" pitchFamily="2" charset="0"/>
            </a:endParaRPr>
          </a:p>
          <a:p>
            <a:r>
              <a:rPr lang="en-US" u="sng" dirty="0">
                <a:latin typeface="Jura Light" pitchFamily="2" charset="0"/>
                <a:ea typeface="Jura Light" pitchFamily="2" charset="0"/>
              </a:rPr>
              <a:t>University Roll No</a:t>
            </a:r>
            <a:r>
              <a:rPr lang="en-US" dirty="0">
                <a:latin typeface="Jura Light" pitchFamily="2" charset="0"/>
                <a:ea typeface="Jura Light" pitchFamily="2" charset="0"/>
              </a:rPr>
              <a:t>. : 1918571</a:t>
            </a:r>
          </a:p>
          <a:p>
            <a:pPr>
              <a:lnSpc>
                <a:spcPct val="90000"/>
              </a:lnSpc>
            </a:pPr>
            <a:r>
              <a:rPr lang="en-US" u="sng" dirty="0">
                <a:latin typeface="Jura Light" pitchFamily="2" charset="0"/>
                <a:ea typeface="Jura Light" pitchFamily="2" charset="0"/>
              </a:rPr>
              <a:t>Section</a:t>
            </a:r>
            <a:r>
              <a:rPr lang="en-US" dirty="0">
                <a:latin typeface="Jura Light" pitchFamily="2" charset="0"/>
                <a:ea typeface="Jura Light" pitchFamily="2" charset="0"/>
              </a:rPr>
              <a:t>  :  E</a:t>
            </a:r>
          </a:p>
        </p:txBody>
      </p:sp>
      <p:sp>
        <p:nvSpPr>
          <p:cNvPr id="4" name="TextBox 3"/>
          <p:cNvSpPr txBox="1"/>
          <p:nvPr/>
        </p:nvSpPr>
        <p:spPr>
          <a:xfrm>
            <a:off x="3351212" y="2819400"/>
            <a:ext cx="4953000" cy="1421928"/>
          </a:xfrm>
          <a:prstGeom prst="rect">
            <a:avLst/>
          </a:prstGeom>
          <a:noFill/>
        </p:spPr>
        <p:txBody>
          <a:bodyPr wrap="square" rtlCol="0">
            <a:spAutoFit/>
          </a:bodyPr>
          <a:lstStyle/>
          <a:p>
            <a:pPr algn="ctr">
              <a:lnSpc>
                <a:spcPct val="90000"/>
              </a:lnSpc>
            </a:pPr>
            <a:r>
              <a:rPr lang="en-US" sz="3200" dirty="0">
                <a:solidFill>
                  <a:schemeClr val="tx1">
                    <a:lumMod val="65000"/>
                  </a:schemeClr>
                </a:solidFill>
              </a:rPr>
              <a:t>MINI PROJECT  PRESENTATION</a:t>
            </a:r>
          </a:p>
          <a:p>
            <a:pPr algn="ctr">
              <a:lnSpc>
                <a:spcPct val="90000"/>
              </a:lnSpc>
            </a:pPr>
            <a:r>
              <a:rPr lang="en-US" sz="3200" dirty="0">
                <a:solidFill>
                  <a:schemeClr val="tx1">
                    <a:lumMod val="65000"/>
                  </a:schemeClr>
                </a:solidFill>
              </a:rPr>
              <a:t>( 2020 - 2021 )</a:t>
            </a:r>
          </a:p>
        </p:txBody>
      </p:sp>
      <p:sp>
        <p:nvSpPr>
          <p:cNvPr id="6" name="TextBox 5"/>
          <p:cNvSpPr txBox="1"/>
          <p:nvPr/>
        </p:nvSpPr>
        <p:spPr>
          <a:xfrm>
            <a:off x="455612" y="5190396"/>
            <a:ext cx="7161213" cy="1366528"/>
          </a:xfrm>
          <a:prstGeom prst="rect">
            <a:avLst/>
          </a:prstGeom>
          <a:noFill/>
        </p:spPr>
        <p:txBody>
          <a:bodyPr wrap="square" rtlCol="0">
            <a:spAutoFit/>
          </a:bodyPr>
          <a:lstStyle/>
          <a:p>
            <a:pPr>
              <a:lnSpc>
                <a:spcPct val="90000"/>
              </a:lnSpc>
            </a:pPr>
            <a:r>
              <a:rPr lang="en-US" sz="2400" u="sng" dirty="0">
                <a:latin typeface="Jura Light" pitchFamily="2" charset="0"/>
                <a:ea typeface="Jura Light" pitchFamily="2" charset="0"/>
              </a:rPr>
              <a:t>Semester</a:t>
            </a:r>
            <a:r>
              <a:rPr lang="en-US" sz="2400" dirty="0">
                <a:latin typeface="Jura Light" pitchFamily="2" charset="0"/>
                <a:ea typeface="Jura Light" pitchFamily="2" charset="0"/>
              </a:rPr>
              <a:t>  :  5th</a:t>
            </a:r>
          </a:p>
          <a:p>
            <a:pPr>
              <a:lnSpc>
                <a:spcPct val="90000"/>
              </a:lnSpc>
            </a:pPr>
            <a:r>
              <a:rPr lang="en-US" sz="2400" u="sng" dirty="0">
                <a:latin typeface="Jura Light" pitchFamily="2" charset="0"/>
                <a:ea typeface="Jura Light" pitchFamily="2" charset="0"/>
              </a:rPr>
              <a:t>Class Coordinator</a:t>
            </a:r>
            <a:r>
              <a:rPr lang="en-US" sz="2400" dirty="0">
                <a:latin typeface="Jura Light" pitchFamily="2" charset="0"/>
                <a:ea typeface="Jura Light" pitchFamily="2" charset="0"/>
              </a:rPr>
              <a:t>  : Mr. </a:t>
            </a:r>
            <a:r>
              <a:rPr lang="en-US" sz="2400" dirty="0" err="1">
                <a:latin typeface="Jura Light" pitchFamily="2" charset="0"/>
                <a:ea typeface="Jura Light" pitchFamily="2" charset="0"/>
              </a:rPr>
              <a:t>Saumitra</a:t>
            </a:r>
            <a:r>
              <a:rPr lang="en-US" sz="2400" dirty="0">
                <a:latin typeface="Jura Light" pitchFamily="2" charset="0"/>
                <a:ea typeface="Jura Light" pitchFamily="2" charset="0"/>
              </a:rPr>
              <a:t> Chattopadhyay</a:t>
            </a:r>
          </a:p>
          <a:p>
            <a:pPr>
              <a:lnSpc>
                <a:spcPct val="90000"/>
              </a:lnSpc>
            </a:pPr>
            <a:r>
              <a:rPr lang="en-US" sz="2400" u="sng" dirty="0">
                <a:latin typeface="Jura Light" pitchFamily="2" charset="0"/>
                <a:ea typeface="Jura Light" pitchFamily="2" charset="0"/>
              </a:rPr>
              <a:t>Mentor</a:t>
            </a:r>
            <a:r>
              <a:rPr lang="en-US" sz="2400" dirty="0">
                <a:latin typeface="Jura Light" pitchFamily="2" charset="0"/>
                <a:ea typeface="Jura Light" pitchFamily="2" charset="0"/>
              </a:rPr>
              <a:t>  : Ms. </a:t>
            </a:r>
            <a:r>
              <a:rPr lang="en-US" sz="2400" dirty="0" err="1">
                <a:latin typeface="Jura Light" pitchFamily="2" charset="0"/>
                <a:ea typeface="Jura Light" pitchFamily="2" charset="0"/>
              </a:rPr>
              <a:t>Preeti</a:t>
            </a:r>
            <a:r>
              <a:rPr lang="en-US" sz="2400" dirty="0">
                <a:latin typeface="Jura Light" pitchFamily="2" charset="0"/>
                <a:ea typeface="Jura Light" pitchFamily="2" charset="0"/>
              </a:rPr>
              <a:t> Choudhary</a:t>
            </a:r>
          </a:p>
          <a:p>
            <a:pPr>
              <a:lnSpc>
                <a:spcPct val="90000"/>
              </a:lnSpc>
            </a:pPr>
            <a:endParaRPr lang="en-US" sz="2000" dirty="0">
              <a:latin typeface="Jura Light" pitchFamily="2" charset="0"/>
              <a:ea typeface="Jura Light" pitchFamily="2"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304800"/>
            <a:ext cx="10363200" cy="1020762"/>
          </a:xfrm>
        </p:spPr>
        <p:txBody>
          <a:bodyPr>
            <a:noAutofit/>
          </a:bodyPr>
          <a:lstStyle/>
          <a:p>
            <a:r>
              <a:rPr lang="en-US" sz="4400" b="1" dirty="0">
                <a:solidFill>
                  <a:srgbClr val="498FAB"/>
                </a:solidFill>
                <a:latin typeface="Orbitron Black" pitchFamily="2" charset="0"/>
                <a:ea typeface="STFangsong" panose="020B0503020204020204" pitchFamily="2" charset="-122"/>
              </a:rPr>
              <a:t> REAL - FILE APPLICATION</a:t>
            </a:r>
          </a:p>
        </p:txBody>
      </p:sp>
      <p:sp>
        <p:nvSpPr>
          <p:cNvPr id="4" name="TextBox 3"/>
          <p:cNvSpPr txBox="1"/>
          <p:nvPr/>
        </p:nvSpPr>
        <p:spPr>
          <a:xfrm>
            <a:off x="1827212" y="2057400"/>
            <a:ext cx="9753600" cy="4282134"/>
          </a:xfrm>
          <a:prstGeom prst="rect">
            <a:avLst/>
          </a:prstGeom>
          <a:noFill/>
        </p:spPr>
        <p:txBody>
          <a:bodyPr wrap="square" rtlCol="0">
            <a:spAutoFit/>
          </a:bodyPr>
          <a:lstStyle/>
          <a:p>
            <a:pPr marL="342900" marR="0" lvl="0" indent="-342900">
              <a:lnSpc>
                <a:spcPct val="115000"/>
              </a:lnSpc>
              <a:spcBef>
                <a:spcPts val="0"/>
              </a:spcBef>
              <a:spcAft>
                <a:spcPts val="1000"/>
              </a:spcAft>
              <a:buFont typeface="Symbol" panose="05050102010706020507" pitchFamily="18" charset="2"/>
              <a:buChar char=""/>
            </a:pPr>
            <a:r>
              <a:rPr lang="en-US" sz="2000" dirty="0">
                <a:latin typeface="Comic Neue" panose="02000000000000000000" pitchFamily="2" charset="0"/>
                <a:ea typeface="Calibri" panose="020F0502020204030204" pitchFamily="34" charset="0"/>
                <a:cs typeface="Mangal" panose="02040503050203030202" pitchFamily="18" charset="0"/>
              </a:rPr>
              <a:t>Biometric Security</a:t>
            </a:r>
          </a:p>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Comic Neue" panose="02000000000000000000" pitchFamily="2" charset="0"/>
                <a:ea typeface="Calibri" panose="020F0502020204030204" pitchFamily="34" charset="0"/>
                <a:cs typeface="Mangal" panose="02040503050203030202" pitchFamily="18" charset="0"/>
              </a:rPr>
              <a:t>Watermarking</a:t>
            </a:r>
          </a:p>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Comic Neue" panose="02000000000000000000" pitchFamily="2" charset="0"/>
                <a:ea typeface="Calibri" panose="020F0502020204030204" pitchFamily="34" charset="0"/>
                <a:cs typeface="Mangal" panose="02040503050203030202" pitchFamily="18" charset="0"/>
              </a:rPr>
              <a:t>Copyright Protection</a:t>
            </a:r>
          </a:p>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Comic Neue" panose="02000000000000000000" pitchFamily="2" charset="0"/>
                <a:ea typeface="Calibri" panose="020F0502020204030204" pitchFamily="34" charset="0"/>
                <a:cs typeface="Mangal" panose="02040503050203030202" pitchFamily="18" charset="0"/>
              </a:rPr>
              <a:t>Remote Electronic Voting</a:t>
            </a:r>
          </a:p>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Comic Neue" panose="02000000000000000000" pitchFamily="2" charset="0"/>
                <a:ea typeface="Calibri" panose="020F0502020204030204" pitchFamily="34" charset="0"/>
                <a:cs typeface="Mangal" panose="02040503050203030202" pitchFamily="18" charset="0"/>
              </a:rPr>
              <a:t>Anti-Spam Bot Safeguard</a:t>
            </a:r>
          </a:p>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Comic Neue" panose="02000000000000000000" pitchFamily="2" charset="0"/>
                <a:ea typeface="Calibri" panose="020F0502020204030204" pitchFamily="34" charset="0"/>
                <a:cs typeface="Mangal" panose="02040503050203030202" pitchFamily="18" charset="0"/>
              </a:rPr>
              <a:t>Banking Customer Identification</a:t>
            </a:r>
          </a:p>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Comic Neue" panose="02000000000000000000" pitchFamily="2" charset="0"/>
                <a:ea typeface="Calibri" panose="020F0502020204030204" pitchFamily="34" charset="0"/>
                <a:cs typeface="Mangal" panose="02040503050203030202" pitchFamily="18" charset="0"/>
              </a:rPr>
              <a:t>Message Concealment</a:t>
            </a:r>
          </a:p>
          <a:p>
            <a:pPr marL="342900" marR="0" lvl="0" indent="-342900">
              <a:lnSpc>
                <a:spcPct val="115000"/>
              </a:lnSpc>
              <a:spcBef>
                <a:spcPts val="0"/>
              </a:spcBef>
              <a:spcAft>
                <a:spcPts val="1000"/>
              </a:spcAft>
              <a:buFont typeface="Symbol" panose="05050102010706020507" pitchFamily="18" charset="2"/>
              <a:buChar char=""/>
            </a:pPr>
            <a:r>
              <a:rPr lang="en-US" sz="2000" dirty="0">
                <a:latin typeface="Comic Neue" panose="02000000000000000000" pitchFamily="2" charset="0"/>
                <a:ea typeface="Calibri" panose="020F0502020204030204" pitchFamily="34" charset="0"/>
                <a:cs typeface="Mangal" panose="02040503050203030202" pitchFamily="18" charset="0"/>
              </a:rPr>
              <a:t>Secret Data Storing</a:t>
            </a:r>
            <a:endParaRPr lang="en-US" sz="2000" dirty="0">
              <a:effectLst/>
              <a:latin typeface="Comic Neue" panose="02000000000000000000" pitchFamily="2"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1000"/>
              </a:spcAft>
              <a:buFont typeface="Symbol" panose="05050102010706020507" pitchFamily="18" charset="2"/>
              <a:buChar char=""/>
            </a:pPr>
            <a:endParaRPr lang="en-US" sz="2000" dirty="0">
              <a:effectLst/>
              <a:latin typeface="Comic Neue" panose="02000000000000000000" pitchFamily="2"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5398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1212" y="3429000"/>
            <a:ext cx="5825292"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cap="all" spc="0" dirty="0">
                <a:ln w="0"/>
                <a:solidFill>
                  <a:srgbClr val="498FAB"/>
                </a:solidFill>
                <a:effectLst>
                  <a:reflection blurRad="12700" stA="50000" endPos="50000" dist="5000" dir="5400000" sy="-100000" rotWithShape="0"/>
                </a:effectLst>
                <a:latin typeface="Montserrat Alternates Black" panose="00000A00000000000000" pitchFamily="2" charset="0"/>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4" y="381000"/>
            <a:ext cx="10363198" cy="914400"/>
          </a:xfrm>
        </p:spPr>
        <p:txBody>
          <a:bodyPr>
            <a:normAutofit/>
          </a:bodyPr>
          <a:lstStyle/>
          <a:p>
            <a:r>
              <a:rPr lang="en-US" sz="5400" b="1" dirty="0">
                <a:solidFill>
                  <a:srgbClr val="498FAB"/>
                </a:solidFill>
                <a:latin typeface="Orbitron Black" pitchFamily="2" charset="0"/>
                <a:cs typeface="Mongolian Baiti" pitchFamily="66" charset="0"/>
              </a:rPr>
              <a:t>ABOUT   PROJECT</a:t>
            </a:r>
          </a:p>
        </p:txBody>
      </p:sp>
      <p:sp>
        <p:nvSpPr>
          <p:cNvPr id="14" name="Content Placeholder 13"/>
          <p:cNvSpPr>
            <a:spLocks noGrp="1"/>
          </p:cNvSpPr>
          <p:nvPr>
            <p:ph idx="1"/>
          </p:nvPr>
        </p:nvSpPr>
        <p:spPr>
          <a:xfrm>
            <a:off x="1522414" y="1905000"/>
            <a:ext cx="9829798" cy="4572000"/>
          </a:xfrm>
        </p:spPr>
        <p:txBody>
          <a:bodyPr>
            <a:normAutofit/>
          </a:bodyPr>
          <a:lstStyle/>
          <a:p>
            <a:r>
              <a:rPr lang="en-US" dirty="0">
                <a:latin typeface="Comic Neue" panose="02000000000000000000" pitchFamily="2" charset="0"/>
              </a:rPr>
              <a:t>Name : </a:t>
            </a:r>
            <a:r>
              <a:rPr lang="en-US" dirty="0" err="1">
                <a:latin typeface="Comic Neue" panose="02000000000000000000" pitchFamily="2" charset="0"/>
              </a:rPr>
              <a:t>Cryptfunct</a:t>
            </a:r>
            <a:endParaRPr lang="en-US" dirty="0">
              <a:latin typeface="Comic Neue" panose="02000000000000000000" pitchFamily="2" charset="0"/>
            </a:endParaRPr>
          </a:p>
          <a:p>
            <a:r>
              <a:rPr lang="en-US" dirty="0">
                <a:latin typeface="Comic Neue" panose="02000000000000000000" pitchFamily="2" charset="0"/>
              </a:rPr>
              <a:t>Topic : Visual Cryptography</a:t>
            </a:r>
          </a:p>
          <a:p>
            <a:r>
              <a:rPr lang="en-US" dirty="0">
                <a:latin typeface="Comic Neue" panose="02000000000000000000" pitchFamily="2" charset="0"/>
              </a:rPr>
              <a:t>Platform used : Apache NetBeans IDE</a:t>
            </a:r>
          </a:p>
          <a:p>
            <a:r>
              <a:rPr lang="en-US" dirty="0">
                <a:latin typeface="Comic Neue" panose="02000000000000000000" pitchFamily="2" charset="0"/>
              </a:rPr>
              <a:t>Language Used : Java</a:t>
            </a:r>
          </a:p>
          <a:p>
            <a:r>
              <a:rPr lang="en-US" dirty="0">
                <a:latin typeface="Comic Neue" panose="02000000000000000000" pitchFamily="2" charset="0"/>
              </a:rPr>
              <a:t>Functionalities : Signup Page</a:t>
            </a:r>
          </a:p>
          <a:p>
            <a:pPr marL="2454275" lvl="2" indent="-47625">
              <a:buNone/>
            </a:pPr>
            <a:r>
              <a:rPr lang="en-US" sz="2400" dirty="0">
                <a:latin typeface="Comic Neue" panose="02000000000000000000" pitchFamily="2" charset="0"/>
              </a:rPr>
              <a:t>Home Page</a:t>
            </a:r>
          </a:p>
          <a:p>
            <a:pPr marL="2454275" lvl="2" indent="-47625">
              <a:buNone/>
            </a:pPr>
            <a:r>
              <a:rPr lang="en-US" sz="2400" dirty="0">
                <a:latin typeface="Comic Neue" panose="02000000000000000000" pitchFamily="2" charset="0"/>
              </a:rPr>
              <a:t>Text Encryption/ Decryption</a:t>
            </a:r>
          </a:p>
          <a:p>
            <a:pPr marL="2454275" lvl="2" indent="-47625">
              <a:buNone/>
            </a:pPr>
            <a:r>
              <a:rPr lang="en-US" sz="2400" dirty="0">
                <a:latin typeface="Comic Neue" panose="02000000000000000000" pitchFamily="2" charset="0"/>
              </a:rPr>
              <a:t>Image, File Encryption/ Decryption</a:t>
            </a:r>
          </a:p>
          <a:p>
            <a:pPr marL="2454275" lvl="2" indent="-47625">
              <a:buNone/>
            </a:pPr>
            <a:r>
              <a:rPr lang="en-US" sz="2400" dirty="0">
                <a:latin typeface="Comic Neue" panose="02000000000000000000" pitchFamily="2" charset="0"/>
              </a:rPr>
              <a:t>Image Encryption/ Decryption (Visual Cryptography)</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4" y="274638"/>
            <a:ext cx="10058398" cy="1020762"/>
          </a:xfrm>
        </p:spPr>
        <p:txBody>
          <a:bodyPr>
            <a:normAutofit/>
          </a:bodyPr>
          <a:lstStyle/>
          <a:p>
            <a:r>
              <a:rPr lang="en-US" sz="5400" dirty="0">
                <a:solidFill>
                  <a:srgbClr val="498FAB"/>
                </a:solidFill>
                <a:latin typeface="Orbitron Black" pitchFamily="2" charset="0"/>
              </a:rPr>
              <a:t>ABSTRACT</a:t>
            </a:r>
          </a:p>
        </p:txBody>
      </p:sp>
      <p:sp>
        <p:nvSpPr>
          <p:cNvPr id="9" name="Content Placeholder 8"/>
          <p:cNvSpPr>
            <a:spLocks noGrp="1"/>
          </p:cNvSpPr>
          <p:nvPr>
            <p:ph idx="1"/>
          </p:nvPr>
        </p:nvSpPr>
        <p:spPr>
          <a:xfrm>
            <a:off x="912812" y="1905000"/>
            <a:ext cx="11125200" cy="4678362"/>
          </a:xfrm>
        </p:spPr>
        <p:txBody>
          <a:bodyPr>
            <a:noAutofit/>
          </a:bodyPr>
          <a:lstStyle/>
          <a:p>
            <a:pPr marL="801688" lvl="1" indent="-527050">
              <a:buFont typeface="Wingdings" panose="05000000000000000000" pitchFamily="2" charset="2"/>
              <a:buChar char="v"/>
            </a:pPr>
            <a:r>
              <a:rPr lang="en-US" sz="2800" b="1" dirty="0">
                <a:latin typeface="Comic Neue" panose="02000000000000000000" pitchFamily="2" charset="0"/>
              </a:rPr>
              <a:t>Cryptography</a:t>
            </a:r>
            <a:r>
              <a:rPr lang="en-US" sz="2400" dirty="0">
                <a:latin typeface="Comic Neue" panose="02000000000000000000" pitchFamily="2" charset="0"/>
              </a:rPr>
              <a:t> also knows as cryptology, is the study and practice of techniques which are used for securing data over a network or on a system. It is all about creating, developing, testing, and using certain techniques caller ‘cypher’ to convert useful, important and data in-need-to-be protected into something which any other normal user will consider something that can called a noise, or simply waste data which is of no use until and unless a proper decrypting ‘cypher’ along with its key are provided.</a:t>
            </a:r>
          </a:p>
          <a:p>
            <a:pPr lvl="1">
              <a:buFont typeface="Wingdings" panose="05000000000000000000" pitchFamily="2" charset="2"/>
              <a:buChar char="v"/>
            </a:pPr>
            <a:endParaRPr lang="en-US" sz="2400" dirty="0">
              <a:latin typeface="Comic Neue" panose="02000000000000000000" pitchFamily="2" charset="0"/>
            </a:endParaRPr>
          </a:p>
          <a:p>
            <a:pPr marL="914400" lvl="1" indent="-690563">
              <a:buFont typeface="Wingdings" panose="05000000000000000000" pitchFamily="2" charset="2"/>
              <a:buChar char="v"/>
            </a:pPr>
            <a:r>
              <a:rPr lang="en-US" sz="2400" dirty="0">
                <a:latin typeface="Comic Neue" panose="02000000000000000000" pitchFamily="2" charset="0"/>
              </a:rPr>
              <a:t>ENCRYPTING-CYPHER </a:t>
            </a:r>
          </a:p>
          <a:p>
            <a:pPr marL="223837" lvl="1" indent="0" algn="ctr">
              <a:buNone/>
            </a:pPr>
            <a:r>
              <a:rPr lang="en-US" sz="2400" dirty="0">
                <a:latin typeface="Comic Neue" panose="02000000000000000000" pitchFamily="2" charset="0"/>
              </a:rPr>
              <a:t>( useful data, Pseudo-random key(k) )    		     cypher text</a:t>
            </a:r>
          </a:p>
          <a:p>
            <a:pPr marL="914400" lvl="1" indent="-690563">
              <a:buFont typeface="Wingdings" panose="05000000000000000000" pitchFamily="2" charset="2"/>
              <a:buChar char="v"/>
            </a:pPr>
            <a:r>
              <a:rPr lang="en-US" sz="2400" dirty="0">
                <a:latin typeface="Comic Neue" panose="02000000000000000000" pitchFamily="2" charset="0"/>
              </a:rPr>
              <a:t>DECRYPTING-CYPHER </a:t>
            </a:r>
          </a:p>
          <a:p>
            <a:pPr marL="223837" lvl="1" indent="0" algn="ctr">
              <a:buNone/>
            </a:pPr>
            <a:r>
              <a:rPr lang="en-US" sz="2400" dirty="0">
                <a:latin typeface="Comic Neue" panose="02000000000000000000" pitchFamily="2" charset="0"/>
              </a:rPr>
              <a:t>( cypher text , k  )		            useful data</a:t>
            </a:r>
          </a:p>
          <a:p>
            <a:pPr lvl="1">
              <a:buFont typeface="Wingdings" panose="05000000000000000000" pitchFamily="2" charset="2"/>
              <a:buChar char="v"/>
            </a:pPr>
            <a:endParaRPr lang="en-US" sz="2400" dirty="0">
              <a:latin typeface="Comic Neue" panose="02000000000000000000" pitchFamily="2" charset="0"/>
            </a:endParaRPr>
          </a:p>
        </p:txBody>
      </p:sp>
      <p:cxnSp>
        <p:nvCxnSpPr>
          <p:cNvPr id="6" name="Straight Arrow Connector 5">
            <a:extLst>
              <a:ext uri="{FF2B5EF4-FFF2-40B4-BE49-F238E27FC236}">
                <a16:creationId xmlns:a16="http://schemas.microsoft.com/office/drawing/2014/main" id="{3DFF430D-2CF5-4B60-849C-EB90FE121B6D}"/>
              </a:ext>
            </a:extLst>
          </p:cNvPr>
          <p:cNvCxnSpPr/>
          <p:nvPr/>
        </p:nvCxnSpPr>
        <p:spPr>
          <a:xfrm>
            <a:off x="7313612" y="5334000"/>
            <a:ext cx="2057400" cy="0"/>
          </a:xfrm>
          <a:prstGeom prst="straightConnector1">
            <a:avLst/>
          </a:prstGeom>
          <a:ln w="25400">
            <a:solidFill>
              <a:srgbClr val="498FAB"/>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D158AC8-71AA-4A4C-8FD0-B61CC557B5D3}"/>
              </a:ext>
            </a:extLst>
          </p:cNvPr>
          <p:cNvCxnSpPr/>
          <p:nvPr/>
        </p:nvCxnSpPr>
        <p:spPr>
          <a:xfrm>
            <a:off x="6379994" y="6096000"/>
            <a:ext cx="1447800"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F7FE42-ED2C-4A0F-86D6-D69D0EFC4FC8}"/>
              </a:ext>
            </a:extLst>
          </p:cNvPr>
          <p:cNvSpPr txBox="1"/>
          <p:nvPr/>
        </p:nvSpPr>
        <p:spPr>
          <a:xfrm>
            <a:off x="608012" y="381000"/>
            <a:ext cx="10972800" cy="3663311"/>
          </a:xfrm>
          <a:prstGeom prst="rect">
            <a:avLst/>
          </a:prstGeom>
          <a:noFill/>
        </p:spPr>
        <p:txBody>
          <a:bodyPr wrap="square" rtlCol="0">
            <a:spAutoFit/>
          </a:bodyPr>
          <a:lstStyle/>
          <a:p>
            <a:pPr marL="625475" marR="0" indent="-625475">
              <a:lnSpc>
                <a:spcPct val="115000"/>
              </a:lnSpc>
              <a:spcBef>
                <a:spcPts val="0"/>
              </a:spcBef>
              <a:spcAft>
                <a:spcPts val="1000"/>
              </a:spcAft>
              <a:buFont typeface="Wingdings" panose="05000000000000000000" pitchFamily="2" charset="2"/>
              <a:buChar char="v"/>
            </a:pPr>
            <a:r>
              <a:rPr lang="en-IN" sz="2800" b="1" dirty="0">
                <a:effectLst/>
                <a:latin typeface="Comic Neue" panose="02000000000000000000" pitchFamily="2" charset="0"/>
                <a:ea typeface="Calibri" panose="020F0502020204030204" pitchFamily="34" charset="0"/>
                <a:cs typeface="Mangal" panose="02040503050203030202" pitchFamily="18" charset="0"/>
              </a:rPr>
              <a:t>Visual Cryptography </a:t>
            </a:r>
            <a:r>
              <a:rPr lang="en-IN" sz="2400" dirty="0">
                <a:effectLst/>
                <a:latin typeface="Comic Neue" panose="02000000000000000000" pitchFamily="2" charset="0"/>
                <a:ea typeface="Calibri" panose="020F0502020204030204" pitchFamily="34" charset="0"/>
                <a:cs typeface="Mangal" panose="02040503050203030202" pitchFamily="18" charset="0"/>
              </a:rPr>
              <a:t>is a cryptographic technique which make use of cryptography techniques to encrypt visual information (pictures, text, etc.) in such a way that decryption can be done mechanically, visually by overlapping images or by decrypting using a computer.</a:t>
            </a:r>
            <a:endParaRPr lang="en-US" sz="2400" dirty="0">
              <a:effectLst/>
              <a:latin typeface="Comic Neue" panose="02000000000000000000" pitchFamily="2" charset="0"/>
              <a:ea typeface="Calibri" panose="020F0502020204030204" pitchFamily="34" charset="0"/>
              <a:cs typeface="Mangal" panose="02040503050203030202" pitchFamily="18" charset="0"/>
            </a:endParaRPr>
          </a:p>
          <a:p>
            <a:pPr marL="625475" marR="0" indent="-625475">
              <a:lnSpc>
                <a:spcPct val="115000"/>
              </a:lnSpc>
              <a:spcBef>
                <a:spcPts val="0"/>
              </a:spcBef>
              <a:spcAft>
                <a:spcPts val="1000"/>
              </a:spcAft>
              <a:buFont typeface="Wingdings" panose="05000000000000000000" pitchFamily="2" charset="2"/>
              <a:buChar char="v"/>
            </a:pPr>
            <a:r>
              <a:rPr lang="en-IN" sz="2400" dirty="0">
                <a:effectLst/>
                <a:latin typeface="Comic Neue" panose="02000000000000000000" pitchFamily="2" charset="0"/>
                <a:ea typeface="Calibri" panose="020F0502020204030204" pitchFamily="34" charset="0"/>
                <a:cs typeface="Mangal" panose="02040503050203030202" pitchFamily="18" charset="0"/>
              </a:rPr>
              <a:t>It was introduced by Moni </a:t>
            </a:r>
            <a:r>
              <a:rPr lang="en-IN" sz="2400" dirty="0" err="1">
                <a:effectLst/>
                <a:latin typeface="Comic Neue" panose="02000000000000000000" pitchFamily="2" charset="0"/>
                <a:ea typeface="Calibri" panose="020F0502020204030204" pitchFamily="34" charset="0"/>
                <a:cs typeface="Mangal" panose="02040503050203030202" pitchFamily="18" charset="0"/>
              </a:rPr>
              <a:t>Naor</a:t>
            </a:r>
            <a:r>
              <a:rPr lang="en-IN" sz="2400" dirty="0">
                <a:effectLst/>
                <a:latin typeface="Comic Neue" panose="02000000000000000000" pitchFamily="2" charset="0"/>
                <a:ea typeface="Calibri" panose="020F0502020204030204" pitchFamily="34" charset="0"/>
                <a:cs typeface="Mangal" panose="02040503050203030202" pitchFamily="18" charset="0"/>
              </a:rPr>
              <a:t> and Adi Shamir at EUROCRYPT 1994.  They broke an image into ‘n’ parts such that only by having all ‘n’ parts can one decrypt the image. To decrypt an image, one has to overlap all the images and the hidden information is visible.</a:t>
            </a:r>
            <a:endParaRPr lang="en-US" sz="2400" dirty="0">
              <a:effectLst/>
              <a:latin typeface="Comic Neue" panose="02000000000000000000" pitchFamily="2" charset="0"/>
              <a:ea typeface="Calibri" panose="020F0502020204030204" pitchFamily="34" charset="0"/>
              <a:cs typeface="Mangal" panose="02040503050203030202" pitchFamily="18" charset="0"/>
            </a:endParaRPr>
          </a:p>
        </p:txBody>
      </p:sp>
      <p:sp>
        <p:nvSpPr>
          <p:cNvPr id="25" name="Rectangle: Rounded Corners 24">
            <a:extLst>
              <a:ext uri="{FF2B5EF4-FFF2-40B4-BE49-F238E27FC236}">
                <a16:creationId xmlns:a16="http://schemas.microsoft.com/office/drawing/2014/main" id="{51690A37-EA6F-4685-9206-EF6BBD38EDF8}"/>
              </a:ext>
            </a:extLst>
          </p:cNvPr>
          <p:cNvSpPr/>
          <p:nvPr/>
        </p:nvSpPr>
        <p:spPr>
          <a:xfrm>
            <a:off x="1293812" y="4267200"/>
            <a:ext cx="2590800" cy="609600"/>
          </a:xfrm>
          <a:prstGeom prst="roundRect">
            <a:avLst/>
          </a:prstGeom>
          <a:noFill/>
          <a:ln w="38100">
            <a:solidFill>
              <a:srgbClr val="498FA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mic Neue" panose="02000000000000000000" pitchFamily="2" charset="0"/>
              </a:rPr>
              <a:t>PART 1</a:t>
            </a:r>
          </a:p>
        </p:txBody>
      </p:sp>
      <p:sp>
        <p:nvSpPr>
          <p:cNvPr id="27" name="Rectangle: Rounded Corners 26">
            <a:extLst>
              <a:ext uri="{FF2B5EF4-FFF2-40B4-BE49-F238E27FC236}">
                <a16:creationId xmlns:a16="http://schemas.microsoft.com/office/drawing/2014/main" id="{99BAFFC3-2B13-4693-9047-571432224E8F}"/>
              </a:ext>
            </a:extLst>
          </p:cNvPr>
          <p:cNvSpPr/>
          <p:nvPr/>
        </p:nvSpPr>
        <p:spPr>
          <a:xfrm>
            <a:off x="1293812" y="5867400"/>
            <a:ext cx="2590800" cy="609600"/>
          </a:xfrm>
          <a:prstGeom prst="roundRect">
            <a:avLst/>
          </a:prstGeom>
          <a:noFill/>
          <a:ln w="38100">
            <a:solidFill>
              <a:srgbClr val="498FA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mic Neue" panose="02000000000000000000" pitchFamily="2" charset="0"/>
              </a:rPr>
              <a:t>PART 2</a:t>
            </a:r>
          </a:p>
        </p:txBody>
      </p:sp>
      <p:sp>
        <p:nvSpPr>
          <p:cNvPr id="28" name="Rectangle: Rounded Corners 27">
            <a:extLst>
              <a:ext uri="{FF2B5EF4-FFF2-40B4-BE49-F238E27FC236}">
                <a16:creationId xmlns:a16="http://schemas.microsoft.com/office/drawing/2014/main" id="{0CD88229-3D17-4715-9388-3150B489CEB3}"/>
              </a:ext>
            </a:extLst>
          </p:cNvPr>
          <p:cNvSpPr/>
          <p:nvPr/>
        </p:nvSpPr>
        <p:spPr>
          <a:xfrm>
            <a:off x="4951412" y="4588042"/>
            <a:ext cx="2590800" cy="982579"/>
          </a:xfrm>
          <a:prstGeom prst="roundRect">
            <a:avLst/>
          </a:prstGeom>
          <a:noFill/>
          <a:ln w="38100">
            <a:solidFill>
              <a:srgbClr val="498FA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8E5EB673-3E09-4233-9943-A7F9649678FD}"/>
              </a:ext>
            </a:extLst>
          </p:cNvPr>
          <p:cNvSpPr/>
          <p:nvPr/>
        </p:nvSpPr>
        <p:spPr>
          <a:xfrm>
            <a:off x="5332412" y="5079331"/>
            <a:ext cx="2590800" cy="982579"/>
          </a:xfrm>
          <a:prstGeom prst="roundRect">
            <a:avLst/>
          </a:prstGeom>
          <a:noFill/>
          <a:ln w="38100">
            <a:solidFill>
              <a:srgbClr val="498FA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0669367A-187B-4C07-90FD-AFF915D05A7A}"/>
              </a:ext>
            </a:extLst>
          </p:cNvPr>
          <p:cNvSpPr/>
          <p:nvPr/>
        </p:nvSpPr>
        <p:spPr>
          <a:xfrm>
            <a:off x="8976392" y="4780547"/>
            <a:ext cx="2590800" cy="609600"/>
          </a:xfrm>
          <a:prstGeom prst="roundRect">
            <a:avLst/>
          </a:prstGeom>
          <a:noFill/>
          <a:ln w="38100">
            <a:solidFill>
              <a:srgbClr val="498FA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mic Neue" panose="02000000000000000000" pitchFamily="2" charset="0"/>
              </a:rPr>
              <a:t>ORIGNAL IMAGE</a:t>
            </a:r>
          </a:p>
        </p:txBody>
      </p:sp>
      <p:sp>
        <p:nvSpPr>
          <p:cNvPr id="33" name="TextBox 32">
            <a:extLst>
              <a:ext uri="{FF2B5EF4-FFF2-40B4-BE49-F238E27FC236}">
                <a16:creationId xmlns:a16="http://schemas.microsoft.com/office/drawing/2014/main" id="{B3093DB4-1319-4981-8D4D-DDF3A20F32D6}"/>
              </a:ext>
            </a:extLst>
          </p:cNvPr>
          <p:cNvSpPr txBox="1"/>
          <p:nvPr/>
        </p:nvSpPr>
        <p:spPr>
          <a:xfrm>
            <a:off x="5827712" y="5113831"/>
            <a:ext cx="1600200" cy="400110"/>
          </a:xfrm>
          <a:prstGeom prst="rect">
            <a:avLst/>
          </a:prstGeom>
          <a:noFill/>
        </p:spPr>
        <p:txBody>
          <a:bodyPr wrap="square">
            <a:spAutoFit/>
          </a:bodyPr>
          <a:lstStyle/>
          <a:p>
            <a:r>
              <a:rPr lang="en-US" sz="2000" b="1" dirty="0">
                <a:latin typeface="Comic Neue" panose="02000000000000000000" pitchFamily="2" charset="0"/>
              </a:rPr>
              <a:t>OVERLAP</a:t>
            </a:r>
            <a:endParaRPr lang="en-US" sz="2000" dirty="0"/>
          </a:p>
        </p:txBody>
      </p:sp>
      <p:cxnSp>
        <p:nvCxnSpPr>
          <p:cNvPr id="35" name="Connector: Elbow 34">
            <a:extLst>
              <a:ext uri="{FF2B5EF4-FFF2-40B4-BE49-F238E27FC236}">
                <a16:creationId xmlns:a16="http://schemas.microsoft.com/office/drawing/2014/main" id="{D988BF53-25FA-44CA-AE63-7279C095344F}"/>
              </a:ext>
            </a:extLst>
          </p:cNvPr>
          <p:cNvCxnSpPr>
            <a:stCxn id="25" idx="3"/>
            <a:endCxn id="28" idx="1"/>
          </p:cNvCxnSpPr>
          <p:nvPr/>
        </p:nvCxnSpPr>
        <p:spPr>
          <a:xfrm>
            <a:off x="3884612" y="4572000"/>
            <a:ext cx="1066800" cy="507332"/>
          </a:xfrm>
          <a:prstGeom prst="bentConnector3">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798A494-3D50-4C0D-90F8-ED8FDBD44279}"/>
              </a:ext>
            </a:extLst>
          </p:cNvPr>
          <p:cNvCxnSpPr>
            <a:cxnSpLocks/>
            <a:stCxn id="27" idx="3"/>
          </p:cNvCxnSpPr>
          <p:nvPr/>
        </p:nvCxnSpPr>
        <p:spPr>
          <a:xfrm flipV="1">
            <a:off x="3884612" y="5663865"/>
            <a:ext cx="1447800" cy="508335"/>
          </a:xfrm>
          <a:prstGeom prst="bentConnector3">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4C18F8E-6E31-41FD-B44F-A0FDBF330A9A}"/>
              </a:ext>
            </a:extLst>
          </p:cNvPr>
          <p:cNvCxnSpPr>
            <a:stCxn id="29" idx="3"/>
            <a:endCxn id="31" idx="1"/>
          </p:cNvCxnSpPr>
          <p:nvPr/>
        </p:nvCxnSpPr>
        <p:spPr>
          <a:xfrm flipV="1">
            <a:off x="7923212" y="5085347"/>
            <a:ext cx="1053180" cy="485274"/>
          </a:xfrm>
          <a:prstGeom prst="bentConnector3">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AF7E35C-C544-4BB9-8CA8-223E2E3FBE25}"/>
              </a:ext>
            </a:extLst>
          </p:cNvPr>
          <p:cNvCxnSpPr/>
          <p:nvPr/>
        </p:nvCxnSpPr>
        <p:spPr>
          <a:xfrm>
            <a:off x="7542212" y="4825666"/>
            <a:ext cx="907590" cy="253665"/>
          </a:xfrm>
          <a:prstGeom prst="bentConnector3">
            <a:avLst/>
          </a:prstGeom>
          <a:ln w="25400">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16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C81E-A30B-4ECB-BF79-A5116A1C7472}"/>
              </a:ext>
            </a:extLst>
          </p:cNvPr>
          <p:cNvSpPr>
            <a:spLocks noGrp="1"/>
          </p:cNvSpPr>
          <p:nvPr>
            <p:ph type="title"/>
          </p:nvPr>
        </p:nvSpPr>
        <p:spPr>
          <a:xfrm>
            <a:off x="1522414" y="274638"/>
            <a:ext cx="10286998" cy="1020762"/>
          </a:xfrm>
        </p:spPr>
        <p:txBody>
          <a:bodyPr/>
          <a:lstStyle/>
          <a:p>
            <a:r>
              <a:rPr lang="en-US" sz="5400" dirty="0">
                <a:solidFill>
                  <a:srgbClr val="498FAB"/>
                </a:solidFill>
                <a:latin typeface="Orbitron Black" pitchFamily="2" charset="0"/>
              </a:rPr>
              <a:t>F I L E S</a:t>
            </a:r>
            <a:endParaRPr lang="en-US" dirty="0">
              <a:solidFill>
                <a:srgbClr val="498FAB"/>
              </a:solidFill>
              <a:latin typeface="Orbitron Black" pitchFamily="2" charset="0"/>
            </a:endParaRPr>
          </a:p>
        </p:txBody>
      </p:sp>
      <p:sp>
        <p:nvSpPr>
          <p:cNvPr id="3" name="Content Placeholder 2">
            <a:extLst>
              <a:ext uri="{FF2B5EF4-FFF2-40B4-BE49-F238E27FC236}">
                <a16:creationId xmlns:a16="http://schemas.microsoft.com/office/drawing/2014/main" id="{2A991112-7758-4537-9337-B3FECB4FDB5C}"/>
              </a:ext>
            </a:extLst>
          </p:cNvPr>
          <p:cNvSpPr>
            <a:spLocks noGrp="1"/>
          </p:cNvSpPr>
          <p:nvPr>
            <p:ph sz="half" idx="1"/>
          </p:nvPr>
        </p:nvSpPr>
        <p:spPr>
          <a:xfrm>
            <a:off x="1019507" y="2993858"/>
            <a:ext cx="5333998" cy="3124200"/>
          </a:xfrm>
        </p:spPr>
        <p:txBody>
          <a:bodyPr>
            <a:normAutofit/>
          </a:bodyPr>
          <a:lstStyle/>
          <a:p>
            <a:r>
              <a:rPr lang="en-US" sz="2000" dirty="0">
                <a:latin typeface="Montserrat Alternates SemiBold" panose="00000700000000000000" pitchFamily="2" charset="0"/>
              </a:rPr>
              <a:t>FRONT END : </a:t>
            </a:r>
            <a:r>
              <a:rPr lang="en-IN" sz="1800" i="1" dirty="0" err="1">
                <a:effectLst/>
                <a:latin typeface="Comic Neue" panose="02000000000000000000" pitchFamily="2" charset="0"/>
                <a:ea typeface="Calibri" panose="020F0502020204030204" pitchFamily="34" charset="0"/>
              </a:rPr>
              <a:t>com.cryptoproject.GUIFrames</a:t>
            </a:r>
            <a:endParaRPr lang="en-US" dirty="0">
              <a:latin typeface="Comic Neue" panose="02000000000000000000" pitchFamily="2" charset="0"/>
            </a:endParaRPr>
          </a:p>
          <a:p>
            <a:pPr lvl="1"/>
            <a:r>
              <a:rPr lang="en-US" sz="1800" dirty="0" err="1">
                <a:latin typeface="Comic Neue" panose="02000000000000000000" pitchFamily="2" charset="0"/>
              </a:rPr>
              <a:t>BaseForm</a:t>
            </a:r>
            <a:r>
              <a:rPr lang="en-US" sz="1800" dirty="0">
                <a:latin typeface="Comic Neue" panose="02000000000000000000" pitchFamily="2" charset="0"/>
              </a:rPr>
              <a:t> : </a:t>
            </a:r>
            <a:r>
              <a:rPr lang="en-US" sz="1800" i="1" dirty="0" err="1">
                <a:latin typeface="Comic Neue" panose="02000000000000000000" pitchFamily="2" charset="0"/>
              </a:rPr>
              <a:t>Signin</a:t>
            </a:r>
            <a:r>
              <a:rPr lang="en-US" sz="1800" i="1" dirty="0">
                <a:latin typeface="Comic Neue" panose="02000000000000000000" pitchFamily="2" charset="0"/>
              </a:rPr>
              <a:t> UI</a:t>
            </a:r>
          </a:p>
          <a:p>
            <a:pPr lvl="1"/>
            <a:r>
              <a:rPr lang="en-US" sz="1800" dirty="0" err="1">
                <a:latin typeface="Comic Neue" panose="02000000000000000000" pitchFamily="2" charset="0"/>
              </a:rPr>
              <a:t>HomeForm</a:t>
            </a:r>
            <a:r>
              <a:rPr lang="en-US" sz="1800" dirty="0">
                <a:latin typeface="Comic Neue" panose="02000000000000000000" pitchFamily="2" charset="0"/>
              </a:rPr>
              <a:t> : Main </a:t>
            </a:r>
            <a:r>
              <a:rPr lang="en-US" sz="1800" i="1" dirty="0">
                <a:latin typeface="Comic Neue" panose="02000000000000000000" pitchFamily="2" charset="0"/>
              </a:rPr>
              <a:t>Front UI</a:t>
            </a:r>
          </a:p>
          <a:p>
            <a:pPr lvl="1"/>
            <a:r>
              <a:rPr lang="en-US" sz="1800" dirty="0">
                <a:latin typeface="Comic Neue" panose="02000000000000000000" pitchFamily="2" charset="0"/>
              </a:rPr>
              <a:t>Text(</a:t>
            </a:r>
            <a:r>
              <a:rPr lang="en-US" sz="1800" dirty="0" err="1">
                <a:latin typeface="Comic Neue" panose="02000000000000000000" pitchFamily="2" charset="0"/>
              </a:rPr>
              <a:t>En</a:t>
            </a:r>
            <a:r>
              <a:rPr lang="en-US" sz="1800" dirty="0">
                <a:latin typeface="Comic Neue" panose="02000000000000000000" pitchFamily="2" charset="0"/>
              </a:rPr>
              <a:t>/De)Frame : </a:t>
            </a:r>
            <a:r>
              <a:rPr lang="en-US" sz="1800" i="1" dirty="0">
                <a:latin typeface="Comic Neue" panose="02000000000000000000" pitchFamily="2" charset="0"/>
              </a:rPr>
              <a:t>UI for Text </a:t>
            </a:r>
            <a:r>
              <a:rPr lang="en-US" sz="1800" i="1" dirty="0" err="1">
                <a:latin typeface="Comic Neue" panose="02000000000000000000" pitchFamily="2" charset="0"/>
              </a:rPr>
              <a:t>En</a:t>
            </a:r>
            <a:r>
              <a:rPr lang="en-US" sz="1800" i="1" dirty="0">
                <a:latin typeface="Comic Neue" panose="02000000000000000000" pitchFamily="2" charset="0"/>
              </a:rPr>
              <a:t>/De</a:t>
            </a:r>
          </a:p>
          <a:p>
            <a:pPr lvl="1"/>
            <a:r>
              <a:rPr lang="en-US" sz="1800" dirty="0">
                <a:latin typeface="Comic Neue" panose="02000000000000000000" pitchFamily="2" charset="0"/>
              </a:rPr>
              <a:t>Image(</a:t>
            </a:r>
            <a:r>
              <a:rPr lang="en-US" sz="1800" dirty="0" err="1">
                <a:latin typeface="Comic Neue" panose="02000000000000000000" pitchFamily="2" charset="0"/>
              </a:rPr>
              <a:t>En</a:t>
            </a:r>
            <a:r>
              <a:rPr lang="en-US" sz="1800" dirty="0">
                <a:latin typeface="Comic Neue" panose="02000000000000000000" pitchFamily="2" charset="0"/>
              </a:rPr>
              <a:t>/De)Frame : </a:t>
            </a:r>
            <a:r>
              <a:rPr lang="en-US" sz="1800" i="1" dirty="0">
                <a:latin typeface="Comic Neue" panose="02000000000000000000" pitchFamily="2" charset="0"/>
              </a:rPr>
              <a:t>UI for Image </a:t>
            </a:r>
            <a:r>
              <a:rPr lang="en-US" sz="1800" i="1" dirty="0" err="1">
                <a:latin typeface="Comic Neue" panose="02000000000000000000" pitchFamily="2" charset="0"/>
              </a:rPr>
              <a:t>En</a:t>
            </a:r>
            <a:r>
              <a:rPr lang="en-US" sz="1800" i="1" dirty="0">
                <a:latin typeface="Comic Neue" panose="02000000000000000000" pitchFamily="2" charset="0"/>
              </a:rPr>
              <a:t>/De</a:t>
            </a:r>
          </a:p>
          <a:p>
            <a:pPr lvl="1"/>
            <a:r>
              <a:rPr lang="en-US" sz="1800" dirty="0">
                <a:latin typeface="Comic Neue" panose="02000000000000000000" pitchFamily="2" charset="0"/>
              </a:rPr>
              <a:t>File(</a:t>
            </a:r>
            <a:r>
              <a:rPr lang="en-US" sz="1800" dirty="0" err="1">
                <a:latin typeface="Comic Neue" panose="02000000000000000000" pitchFamily="2" charset="0"/>
              </a:rPr>
              <a:t>En</a:t>
            </a:r>
            <a:r>
              <a:rPr lang="en-US" sz="1800" dirty="0">
                <a:latin typeface="Comic Neue" panose="02000000000000000000" pitchFamily="2" charset="0"/>
              </a:rPr>
              <a:t>/De)Frame : </a:t>
            </a:r>
            <a:r>
              <a:rPr lang="en-US" sz="1800" i="1" dirty="0">
                <a:latin typeface="Comic Neue" panose="02000000000000000000" pitchFamily="2" charset="0"/>
              </a:rPr>
              <a:t>UI for File </a:t>
            </a:r>
            <a:r>
              <a:rPr lang="en-US" sz="1800" i="1" dirty="0" err="1">
                <a:latin typeface="Comic Neue" panose="02000000000000000000" pitchFamily="2" charset="0"/>
              </a:rPr>
              <a:t>En</a:t>
            </a:r>
            <a:r>
              <a:rPr lang="en-US" sz="1800" i="1" dirty="0">
                <a:latin typeface="Comic Neue" panose="02000000000000000000" pitchFamily="2" charset="0"/>
              </a:rPr>
              <a:t>/De</a:t>
            </a:r>
          </a:p>
          <a:p>
            <a:pPr lvl="1"/>
            <a:r>
              <a:rPr lang="en-US" sz="1800" dirty="0" err="1">
                <a:latin typeface="Comic Neue" panose="02000000000000000000" pitchFamily="2" charset="0"/>
              </a:rPr>
              <a:t>VisualCryptography</a:t>
            </a:r>
            <a:r>
              <a:rPr lang="en-US" sz="1800" dirty="0">
                <a:latin typeface="Comic Neue" panose="02000000000000000000" pitchFamily="2" charset="0"/>
              </a:rPr>
              <a:t>(</a:t>
            </a:r>
            <a:r>
              <a:rPr lang="en-US" sz="1800" dirty="0" err="1">
                <a:latin typeface="Comic Neue" panose="02000000000000000000" pitchFamily="2" charset="0"/>
              </a:rPr>
              <a:t>En</a:t>
            </a:r>
            <a:r>
              <a:rPr lang="en-US" sz="1800" dirty="0">
                <a:latin typeface="Comic Neue" panose="02000000000000000000" pitchFamily="2" charset="0"/>
              </a:rPr>
              <a:t>/De)Frame : </a:t>
            </a:r>
            <a:r>
              <a:rPr lang="en-US" sz="1800" i="1" dirty="0">
                <a:latin typeface="Comic Neue" panose="02000000000000000000" pitchFamily="2" charset="0"/>
              </a:rPr>
              <a:t>UI for Visual </a:t>
            </a:r>
            <a:r>
              <a:rPr lang="en-US" sz="1800" i="1" dirty="0" err="1">
                <a:latin typeface="Comic Neue" panose="02000000000000000000" pitchFamily="2" charset="0"/>
              </a:rPr>
              <a:t>En</a:t>
            </a:r>
            <a:r>
              <a:rPr lang="en-US" sz="1800" i="1" dirty="0">
                <a:latin typeface="Comic Neue" panose="02000000000000000000" pitchFamily="2" charset="0"/>
              </a:rPr>
              <a:t>/De of Image</a:t>
            </a:r>
          </a:p>
          <a:p>
            <a:pPr lvl="1"/>
            <a:r>
              <a:rPr lang="en-US" sz="1800" dirty="0" err="1">
                <a:latin typeface="Comic Neue" panose="02000000000000000000" pitchFamily="2" charset="0"/>
              </a:rPr>
              <a:t>StagnographyFrame</a:t>
            </a:r>
            <a:r>
              <a:rPr lang="en-US" sz="1800" dirty="0">
                <a:latin typeface="Comic Neue" panose="02000000000000000000" pitchFamily="2" charset="0"/>
              </a:rPr>
              <a:t> : </a:t>
            </a:r>
            <a:r>
              <a:rPr lang="en-US" sz="1800" i="1" dirty="0">
                <a:latin typeface="Comic Neue" panose="02000000000000000000" pitchFamily="2" charset="0"/>
              </a:rPr>
              <a:t>supposed UI for performing </a:t>
            </a:r>
            <a:r>
              <a:rPr lang="en-US" sz="1800" i="1" dirty="0" err="1">
                <a:latin typeface="Comic Neue" panose="02000000000000000000" pitchFamily="2" charset="0"/>
              </a:rPr>
              <a:t>Stagnography</a:t>
            </a:r>
            <a:endParaRPr lang="en-US" sz="1800" i="1" dirty="0">
              <a:latin typeface="Comic Neue" panose="02000000000000000000" pitchFamily="2" charset="0"/>
            </a:endParaRPr>
          </a:p>
        </p:txBody>
      </p:sp>
      <p:sp>
        <p:nvSpPr>
          <p:cNvPr id="4" name="Content Placeholder 3">
            <a:extLst>
              <a:ext uri="{FF2B5EF4-FFF2-40B4-BE49-F238E27FC236}">
                <a16:creationId xmlns:a16="http://schemas.microsoft.com/office/drawing/2014/main" id="{7791DE71-4E5A-4CA9-AC74-BA73A9A92972}"/>
              </a:ext>
            </a:extLst>
          </p:cNvPr>
          <p:cNvSpPr>
            <a:spLocks noGrp="1"/>
          </p:cNvSpPr>
          <p:nvPr>
            <p:ph sz="half" idx="2"/>
          </p:nvPr>
        </p:nvSpPr>
        <p:spPr>
          <a:xfrm>
            <a:off x="6323010" y="1848770"/>
            <a:ext cx="5753101" cy="1580230"/>
          </a:xfrm>
        </p:spPr>
        <p:txBody>
          <a:bodyPr>
            <a:normAutofit/>
          </a:bodyPr>
          <a:lstStyle/>
          <a:p>
            <a:r>
              <a:rPr lang="en-US" sz="2000" dirty="0">
                <a:latin typeface="Montserrat Alternates SemiBold" panose="00000700000000000000" pitchFamily="2" charset="0"/>
              </a:rPr>
              <a:t>BACK END : </a:t>
            </a:r>
            <a:r>
              <a:rPr lang="en-IN" sz="1800" i="1" dirty="0" err="1">
                <a:effectLst/>
                <a:latin typeface="Comic Neue" panose="02000000000000000000" pitchFamily="2" charset="0"/>
                <a:ea typeface="Calibri" panose="020F0502020204030204" pitchFamily="34" charset="0"/>
              </a:rPr>
              <a:t>com.cryptoproject.FunctionalClases</a:t>
            </a:r>
            <a:endParaRPr lang="en-US" dirty="0">
              <a:latin typeface="Comic Neue" panose="02000000000000000000" pitchFamily="2" charset="0"/>
            </a:endParaRPr>
          </a:p>
          <a:p>
            <a:pPr lvl="1"/>
            <a:r>
              <a:rPr lang="en-US" sz="1800" dirty="0" err="1">
                <a:latin typeface="Comic Neue" panose="02000000000000000000" pitchFamily="2" charset="0"/>
              </a:rPr>
              <a:t>TextEnDeFunctions</a:t>
            </a:r>
            <a:r>
              <a:rPr lang="en-US" sz="1800" dirty="0">
                <a:latin typeface="Comic Neue" panose="02000000000000000000" pitchFamily="2" charset="0"/>
              </a:rPr>
              <a:t> : </a:t>
            </a:r>
            <a:r>
              <a:rPr lang="en-US" sz="1800" i="1" dirty="0">
                <a:latin typeface="Comic Neue" panose="02000000000000000000" pitchFamily="2" charset="0"/>
              </a:rPr>
              <a:t>contain </a:t>
            </a:r>
            <a:r>
              <a:rPr lang="en-US" sz="1800" i="1" dirty="0" err="1">
                <a:latin typeface="Comic Neue" panose="02000000000000000000" pitchFamily="2" charset="0"/>
              </a:rPr>
              <a:t>meathods</a:t>
            </a:r>
            <a:r>
              <a:rPr lang="en-US" sz="1800" i="1" dirty="0">
                <a:latin typeface="Comic Neue" panose="02000000000000000000" pitchFamily="2" charset="0"/>
              </a:rPr>
              <a:t> for encrypting &amp; decrypting text</a:t>
            </a:r>
          </a:p>
          <a:p>
            <a:pPr lvl="1"/>
            <a:r>
              <a:rPr lang="en-US" sz="1800" dirty="0" err="1">
                <a:latin typeface="Comic Neue" panose="02000000000000000000" pitchFamily="2" charset="0"/>
              </a:rPr>
              <a:t>VisualCryptographyFunctions</a:t>
            </a:r>
            <a:r>
              <a:rPr lang="en-US" sz="1800" dirty="0">
                <a:latin typeface="Comic Neue" panose="02000000000000000000" pitchFamily="2" charset="0"/>
              </a:rPr>
              <a:t> : </a:t>
            </a:r>
            <a:r>
              <a:rPr lang="en-US" sz="1800" i="1" dirty="0">
                <a:latin typeface="Comic Neue" panose="02000000000000000000" pitchFamily="2" charset="0"/>
              </a:rPr>
              <a:t>contain </a:t>
            </a:r>
            <a:r>
              <a:rPr lang="en-US" sz="1800" i="1" dirty="0" err="1">
                <a:latin typeface="Comic Neue" panose="02000000000000000000" pitchFamily="2" charset="0"/>
              </a:rPr>
              <a:t>meathods</a:t>
            </a:r>
            <a:r>
              <a:rPr lang="en-US" sz="1800" i="1" dirty="0">
                <a:latin typeface="Comic Neue" panose="02000000000000000000" pitchFamily="2" charset="0"/>
              </a:rPr>
              <a:t> for performing Visual </a:t>
            </a:r>
            <a:r>
              <a:rPr lang="en-US" sz="1800" i="1" dirty="0" err="1">
                <a:latin typeface="Comic Neue" panose="02000000000000000000" pitchFamily="2" charset="0"/>
              </a:rPr>
              <a:t>Cryptograaphy</a:t>
            </a:r>
            <a:endParaRPr lang="en-US" sz="1800" i="1" dirty="0">
              <a:latin typeface="Comic Neue" panose="02000000000000000000" pitchFamily="2" charset="0"/>
            </a:endParaRPr>
          </a:p>
          <a:p>
            <a:endParaRPr lang="en-US" dirty="0">
              <a:latin typeface="Comic Neue" panose="02000000000000000000" pitchFamily="2" charset="0"/>
            </a:endParaRPr>
          </a:p>
        </p:txBody>
      </p:sp>
      <p:sp>
        <p:nvSpPr>
          <p:cNvPr id="10" name="Content Placeholder 2">
            <a:extLst>
              <a:ext uri="{FF2B5EF4-FFF2-40B4-BE49-F238E27FC236}">
                <a16:creationId xmlns:a16="http://schemas.microsoft.com/office/drawing/2014/main" id="{044148F0-B944-4760-90B8-1CE069BD7144}"/>
              </a:ext>
            </a:extLst>
          </p:cNvPr>
          <p:cNvSpPr txBox="1">
            <a:spLocks/>
          </p:cNvSpPr>
          <p:nvPr/>
        </p:nvSpPr>
        <p:spPr>
          <a:xfrm>
            <a:off x="989012" y="1848770"/>
            <a:ext cx="5333998" cy="1020762"/>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2000" dirty="0">
                <a:latin typeface="Montserrat Alternates SemiBold" panose="00000700000000000000" pitchFamily="2" charset="0"/>
              </a:rPr>
              <a:t>Runner : </a:t>
            </a:r>
            <a:r>
              <a:rPr lang="en-IN" sz="1800" i="1" dirty="0" err="1">
                <a:latin typeface="Comic Neue" panose="02000000000000000000" pitchFamily="2" charset="0"/>
              </a:rPr>
              <a:t>C</a:t>
            </a:r>
            <a:r>
              <a:rPr lang="en-IN" sz="1800" i="1" dirty="0" err="1">
                <a:latin typeface="Comic Neue" panose="02000000000000000000" pitchFamily="2" charset="0"/>
                <a:ea typeface="Calibri" panose="020F0502020204030204" pitchFamily="34" charset="0"/>
              </a:rPr>
              <a:t>ryptFunct</a:t>
            </a:r>
            <a:r>
              <a:rPr lang="en-IN" sz="1800" i="1" dirty="0">
                <a:latin typeface="Comic Neue" panose="02000000000000000000" pitchFamily="2" charset="0"/>
                <a:ea typeface="Calibri" panose="020F0502020204030204" pitchFamily="34" charset="0"/>
              </a:rPr>
              <a:t>/</a:t>
            </a:r>
            <a:r>
              <a:rPr lang="en-IN" sz="1800" i="1" dirty="0" err="1">
                <a:latin typeface="Comic Neue" panose="02000000000000000000" pitchFamily="2" charset="0"/>
                <a:ea typeface="Calibri" panose="020F0502020204030204" pitchFamily="34" charset="0"/>
              </a:rPr>
              <a:t>src</a:t>
            </a:r>
            <a:r>
              <a:rPr lang="en-IN" sz="1800" i="1" dirty="0">
                <a:latin typeface="Comic Neue" panose="02000000000000000000" pitchFamily="2" charset="0"/>
                <a:ea typeface="Calibri" panose="020F0502020204030204" pitchFamily="34" charset="0"/>
              </a:rPr>
              <a:t>/</a:t>
            </a:r>
            <a:endParaRPr lang="en-US" dirty="0">
              <a:latin typeface="Comic Neue" panose="02000000000000000000" pitchFamily="2" charset="0"/>
            </a:endParaRPr>
          </a:p>
          <a:p>
            <a:pPr lvl="1"/>
            <a:r>
              <a:rPr lang="en-US" sz="1800" dirty="0" err="1">
                <a:latin typeface="Comic Neue" panose="02000000000000000000" pitchFamily="2" charset="0"/>
              </a:rPr>
              <a:t>RunnerClass</a:t>
            </a:r>
            <a:r>
              <a:rPr lang="en-US" sz="1800" dirty="0">
                <a:latin typeface="Comic Neue" panose="02000000000000000000" pitchFamily="2" charset="0"/>
              </a:rPr>
              <a:t> : </a:t>
            </a:r>
            <a:r>
              <a:rPr lang="en-US" sz="1800" i="1" dirty="0">
                <a:latin typeface="Comic Neue" panose="02000000000000000000" pitchFamily="2" charset="0"/>
              </a:rPr>
              <a:t>Initiates the Project</a:t>
            </a:r>
          </a:p>
        </p:txBody>
      </p:sp>
      <p:sp>
        <p:nvSpPr>
          <p:cNvPr id="11" name="Content Placeholder 2">
            <a:extLst>
              <a:ext uri="{FF2B5EF4-FFF2-40B4-BE49-F238E27FC236}">
                <a16:creationId xmlns:a16="http://schemas.microsoft.com/office/drawing/2014/main" id="{CE70C1A8-89F2-4FC6-95C7-575379052AE1}"/>
              </a:ext>
            </a:extLst>
          </p:cNvPr>
          <p:cNvSpPr txBox="1">
            <a:spLocks/>
          </p:cNvSpPr>
          <p:nvPr/>
        </p:nvSpPr>
        <p:spPr>
          <a:xfrm>
            <a:off x="6323009" y="3729789"/>
            <a:ext cx="5753101" cy="1909011"/>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sz="2000" dirty="0">
                <a:latin typeface="Montserrat Alternates SemiBold" panose="00000700000000000000" pitchFamily="2" charset="0"/>
              </a:rPr>
              <a:t>RESOURCES : </a:t>
            </a:r>
            <a:r>
              <a:rPr lang="en-US" sz="1800" i="1" dirty="0" err="1">
                <a:latin typeface="Comic Neue" panose="02000000000000000000" pitchFamily="2" charset="0"/>
              </a:rPr>
              <a:t>CryptFunct</a:t>
            </a:r>
            <a:r>
              <a:rPr lang="en-US" sz="1800" i="1" dirty="0">
                <a:latin typeface="Comic Neue" panose="02000000000000000000" pitchFamily="2" charset="0"/>
              </a:rPr>
              <a:t>/</a:t>
            </a:r>
            <a:r>
              <a:rPr lang="en-US" sz="1800" i="1" dirty="0" err="1">
                <a:latin typeface="Comic Neue" panose="02000000000000000000" pitchFamily="2" charset="0"/>
              </a:rPr>
              <a:t>src</a:t>
            </a:r>
            <a:r>
              <a:rPr lang="en-US" sz="1800" i="1" dirty="0">
                <a:latin typeface="Comic Neue" panose="02000000000000000000" pitchFamily="2" charset="0"/>
              </a:rPr>
              <a:t>/Resources.</a:t>
            </a:r>
            <a:endParaRPr lang="en-US" dirty="0">
              <a:latin typeface="Comic Neue" panose="02000000000000000000" pitchFamily="2" charset="0"/>
            </a:endParaRPr>
          </a:p>
          <a:p>
            <a:pPr lvl="1"/>
            <a:r>
              <a:rPr lang="en-US" sz="1800" dirty="0">
                <a:latin typeface="Comic Neue" panose="02000000000000000000" pitchFamily="2" charset="0"/>
              </a:rPr>
              <a:t>Icons : </a:t>
            </a:r>
            <a:r>
              <a:rPr lang="en-US" sz="1800" i="1" dirty="0">
                <a:latin typeface="Comic Neue" panose="02000000000000000000" pitchFamily="2" charset="0"/>
              </a:rPr>
              <a:t>Contain all icons used</a:t>
            </a:r>
          </a:p>
          <a:p>
            <a:pPr lvl="1"/>
            <a:r>
              <a:rPr lang="en-US" sz="1800" dirty="0">
                <a:latin typeface="Comic Neue" panose="02000000000000000000" pitchFamily="2" charset="0"/>
              </a:rPr>
              <a:t>Images : </a:t>
            </a:r>
            <a:r>
              <a:rPr lang="en-US" sz="1800" i="1" dirty="0">
                <a:latin typeface="Comic Neue" panose="02000000000000000000" pitchFamily="2" charset="0"/>
              </a:rPr>
              <a:t>Contain all images used</a:t>
            </a:r>
          </a:p>
          <a:p>
            <a:pPr lvl="1"/>
            <a:r>
              <a:rPr lang="en-US" sz="1800" dirty="0">
                <a:latin typeface="Comic Neue" panose="02000000000000000000" pitchFamily="2" charset="0"/>
              </a:rPr>
              <a:t>Fonts : </a:t>
            </a:r>
            <a:r>
              <a:rPr lang="en-US" sz="1800" i="1" dirty="0">
                <a:latin typeface="Comic Neue" panose="02000000000000000000" pitchFamily="2" charset="0"/>
              </a:rPr>
              <a:t>Contain all fonts used</a:t>
            </a:r>
          </a:p>
          <a:p>
            <a:pPr lvl="1"/>
            <a:r>
              <a:rPr lang="en-US" sz="1800" dirty="0">
                <a:latin typeface="Comic Neue" panose="02000000000000000000" pitchFamily="2" charset="0"/>
              </a:rPr>
              <a:t>Temp : </a:t>
            </a:r>
            <a:r>
              <a:rPr lang="en-US" sz="1800" i="1" dirty="0">
                <a:latin typeface="Comic Neue" panose="02000000000000000000" pitchFamily="2" charset="0"/>
              </a:rPr>
              <a:t>Contain temporary files used</a:t>
            </a:r>
          </a:p>
          <a:p>
            <a:pPr lvl="1"/>
            <a:endParaRPr lang="en-US" sz="1800" i="1" dirty="0">
              <a:latin typeface="Comic Neue"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75B2812F-67B6-4A22-8581-2C256B3C7720}"/>
              </a:ext>
            </a:extLst>
          </p:cNvPr>
          <p:cNvSpPr/>
          <p:nvPr/>
        </p:nvSpPr>
        <p:spPr>
          <a:xfrm>
            <a:off x="455612" y="304800"/>
            <a:ext cx="11430000" cy="6324600"/>
          </a:xfrm>
          <a:prstGeom prst="round2DiagRect">
            <a:avLst/>
          </a:prstGeom>
          <a:noFill/>
          <a:ln w="76200">
            <a:solidFill>
              <a:srgbClr val="498FA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E8F0B6-DA98-4659-B4C9-E657E4CD4AA5}"/>
              </a:ext>
            </a:extLst>
          </p:cNvPr>
          <p:cNvSpPr txBox="1"/>
          <p:nvPr/>
        </p:nvSpPr>
        <p:spPr>
          <a:xfrm>
            <a:off x="684212" y="457200"/>
            <a:ext cx="2362200" cy="769441"/>
          </a:xfrm>
          <a:prstGeom prst="rect">
            <a:avLst/>
          </a:prstGeom>
          <a:noFill/>
        </p:spPr>
        <p:txBody>
          <a:bodyPr wrap="square">
            <a:spAutoFit/>
          </a:bodyPr>
          <a:lstStyle/>
          <a:p>
            <a:pPr algn="ctr"/>
            <a:r>
              <a:rPr lang="en-US" sz="4400" b="0" cap="none" spc="0" dirty="0" err="1">
                <a:ln w="0"/>
                <a:solidFill>
                  <a:srgbClr val="498FAB"/>
                </a:solidFill>
                <a:effectLst>
                  <a:outerShdw blurRad="38100" dist="25400" dir="5400000" algn="ctr" rotWithShape="0">
                    <a:srgbClr val="6E747A">
                      <a:alpha val="43000"/>
                    </a:srgbClr>
                  </a:outerShdw>
                </a:effectLst>
                <a:latin typeface="Pristina" panose="03060402040406080204" pitchFamily="66" charset="0"/>
                <a:ea typeface="Nirmala UI" panose="020B0502040204020203" pitchFamily="34" charset="0"/>
                <a:cs typeface="Nirmala UI" panose="020B0502040204020203" pitchFamily="34" charset="0"/>
              </a:rPr>
              <a:t>Cryp</a:t>
            </a:r>
            <a:r>
              <a:rPr lang="en-US" sz="4400" b="0" u="sng" cap="none" spc="0" dirty="0" err="1">
                <a:ln w="0"/>
                <a:solidFill>
                  <a:srgbClr val="498FAB"/>
                </a:solidFill>
                <a:effectLst>
                  <a:outerShdw blurRad="38100" dist="25400" dir="5400000" algn="ctr" rotWithShape="0">
                    <a:srgbClr val="6E747A">
                      <a:alpha val="43000"/>
                    </a:srgbClr>
                  </a:outerShdw>
                </a:effectLst>
                <a:latin typeface="Pristina" panose="03060402040406080204" pitchFamily="66" charset="0"/>
                <a:ea typeface="Nirmala UI" panose="020B0502040204020203" pitchFamily="34" charset="0"/>
                <a:cs typeface="Nirmala UI" panose="020B0502040204020203" pitchFamily="34" charset="0"/>
              </a:rPr>
              <a:t>tFunct</a:t>
            </a:r>
            <a:endParaRPr lang="en-US" sz="4400" b="0" u="sng" cap="none" spc="0" dirty="0">
              <a:ln w="0"/>
              <a:solidFill>
                <a:srgbClr val="498FAB"/>
              </a:solidFill>
              <a:effectLst>
                <a:outerShdw blurRad="38100" dist="25400" dir="5400000" algn="ctr" rotWithShape="0">
                  <a:srgbClr val="6E747A">
                    <a:alpha val="43000"/>
                  </a:srgbClr>
                </a:outerShdw>
              </a:effectLst>
              <a:latin typeface="Pristina" panose="03060402040406080204" pitchFamily="66" charset="0"/>
              <a:ea typeface="Nirmala UI" panose="020B0502040204020203" pitchFamily="34" charset="0"/>
              <a:cs typeface="Nirmala UI" panose="020B0502040204020203" pitchFamily="34" charset="0"/>
            </a:endParaRPr>
          </a:p>
        </p:txBody>
      </p:sp>
      <p:sp>
        <p:nvSpPr>
          <p:cNvPr id="5" name="Rectangle: Rounded Corners 4">
            <a:extLst>
              <a:ext uri="{FF2B5EF4-FFF2-40B4-BE49-F238E27FC236}">
                <a16:creationId xmlns:a16="http://schemas.microsoft.com/office/drawing/2014/main" id="{251B4E48-21BD-4CE7-AEAE-9FAE9D932950}"/>
              </a:ext>
            </a:extLst>
          </p:cNvPr>
          <p:cNvSpPr/>
          <p:nvPr/>
        </p:nvSpPr>
        <p:spPr>
          <a:xfrm>
            <a:off x="1187129" y="2875941"/>
            <a:ext cx="1600200" cy="457200"/>
          </a:xfrm>
          <a:prstGeom prst="round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latin typeface="Orbitron" pitchFamily="2" charset="0"/>
                <a:ea typeface="Jura Light" pitchFamily="2" charset="0"/>
              </a:rPr>
              <a:t>BaseFrame</a:t>
            </a:r>
            <a:endParaRPr lang="en-US" sz="1500" dirty="0">
              <a:latin typeface="Orbitron" pitchFamily="2" charset="0"/>
              <a:ea typeface="Jura Light" pitchFamily="2" charset="0"/>
            </a:endParaRPr>
          </a:p>
        </p:txBody>
      </p:sp>
      <p:sp>
        <p:nvSpPr>
          <p:cNvPr id="9" name="Rectangle: Rounded Corners 8">
            <a:extLst>
              <a:ext uri="{FF2B5EF4-FFF2-40B4-BE49-F238E27FC236}">
                <a16:creationId xmlns:a16="http://schemas.microsoft.com/office/drawing/2014/main" id="{6D025269-D611-4F75-A1A2-2CC7B4609DB5}"/>
              </a:ext>
            </a:extLst>
          </p:cNvPr>
          <p:cNvSpPr/>
          <p:nvPr/>
        </p:nvSpPr>
        <p:spPr>
          <a:xfrm>
            <a:off x="5606729" y="749782"/>
            <a:ext cx="1600200" cy="457200"/>
          </a:xfrm>
          <a:prstGeom prst="round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latin typeface="Orbitron" pitchFamily="2" charset="0"/>
                <a:ea typeface="Jura Light" pitchFamily="2" charset="0"/>
              </a:rPr>
              <a:t>TEXTENFrame</a:t>
            </a:r>
            <a:endParaRPr lang="en-US" sz="1300" dirty="0">
              <a:latin typeface="Orbitron" pitchFamily="2" charset="0"/>
              <a:ea typeface="Jura Light" pitchFamily="2" charset="0"/>
            </a:endParaRPr>
          </a:p>
        </p:txBody>
      </p:sp>
      <p:sp>
        <p:nvSpPr>
          <p:cNvPr id="10" name="Rectangle: Rounded Corners 9">
            <a:extLst>
              <a:ext uri="{FF2B5EF4-FFF2-40B4-BE49-F238E27FC236}">
                <a16:creationId xmlns:a16="http://schemas.microsoft.com/office/drawing/2014/main" id="{FBBD6050-C9E5-4AB9-8673-C4781450BBCC}"/>
              </a:ext>
            </a:extLst>
          </p:cNvPr>
          <p:cNvSpPr/>
          <p:nvPr/>
        </p:nvSpPr>
        <p:spPr>
          <a:xfrm>
            <a:off x="5606729" y="2401144"/>
            <a:ext cx="1615440" cy="555661"/>
          </a:xfrm>
          <a:prstGeom prst="round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latin typeface="Orbitron" pitchFamily="2" charset="0"/>
                <a:ea typeface="Jura Light" pitchFamily="2" charset="0"/>
              </a:rPr>
              <a:t>VisualCryptographyEnFrame</a:t>
            </a:r>
            <a:endParaRPr lang="en-US" sz="1300" dirty="0">
              <a:latin typeface="Orbitron" pitchFamily="2" charset="0"/>
              <a:ea typeface="Jura Light" pitchFamily="2" charset="0"/>
            </a:endParaRPr>
          </a:p>
        </p:txBody>
      </p:sp>
      <p:sp>
        <p:nvSpPr>
          <p:cNvPr id="11" name="Rectangle: Rounded Corners 10">
            <a:extLst>
              <a:ext uri="{FF2B5EF4-FFF2-40B4-BE49-F238E27FC236}">
                <a16:creationId xmlns:a16="http://schemas.microsoft.com/office/drawing/2014/main" id="{C238125E-460B-4BCB-A26B-4B6F7F4C7062}"/>
              </a:ext>
            </a:extLst>
          </p:cNvPr>
          <p:cNvSpPr/>
          <p:nvPr/>
        </p:nvSpPr>
        <p:spPr>
          <a:xfrm>
            <a:off x="5595397" y="1517404"/>
            <a:ext cx="1600200" cy="457200"/>
          </a:xfrm>
          <a:prstGeom prst="round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latin typeface="Orbitron" pitchFamily="2" charset="0"/>
                <a:ea typeface="Jura Light" pitchFamily="2" charset="0"/>
              </a:rPr>
              <a:t>TextDeFrame</a:t>
            </a:r>
            <a:endParaRPr lang="en-US" sz="1300" dirty="0">
              <a:latin typeface="Orbitron" pitchFamily="2" charset="0"/>
              <a:ea typeface="Jura Light" pitchFamily="2" charset="0"/>
            </a:endParaRPr>
          </a:p>
        </p:txBody>
      </p:sp>
      <p:sp>
        <p:nvSpPr>
          <p:cNvPr id="12" name="Rectangle: Rounded Corners 11">
            <a:extLst>
              <a:ext uri="{FF2B5EF4-FFF2-40B4-BE49-F238E27FC236}">
                <a16:creationId xmlns:a16="http://schemas.microsoft.com/office/drawing/2014/main" id="{71811798-93B4-4DD5-B557-0F648C72E50D}"/>
              </a:ext>
            </a:extLst>
          </p:cNvPr>
          <p:cNvSpPr/>
          <p:nvPr/>
        </p:nvSpPr>
        <p:spPr>
          <a:xfrm>
            <a:off x="5621969" y="3283950"/>
            <a:ext cx="1615440" cy="517734"/>
          </a:xfrm>
          <a:prstGeom prst="round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latin typeface="Orbitron" pitchFamily="2" charset="0"/>
                <a:ea typeface="Jura Light" pitchFamily="2" charset="0"/>
              </a:rPr>
              <a:t>VisualCryptographyEnFrame</a:t>
            </a:r>
            <a:endParaRPr lang="en-US" sz="1300" dirty="0">
              <a:latin typeface="Orbitron" pitchFamily="2" charset="0"/>
              <a:ea typeface="Jura Light" pitchFamily="2" charset="0"/>
            </a:endParaRPr>
          </a:p>
        </p:txBody>
      </p:sp>
      <p:sp>
        <p:nvSpPr>
          <p:cNvPr id="13" name="Rectangle: Rounded Corners 12">
            <a:extLst>
              <a:ext uri="{FF2B5EF4-FFF2-40B4-BE49-F238E27FC236}">
                <a16:creationId xmlns:a16="http://schemas.microsoft.com/office/drawing/2014/main" id="{5A6A1921-243C-4F48-ADDD-22266E2AC78D}"/>
              </a:ext>
            </a:extLst>
          </p:cNvPr>
          <p:cNvSpPr/>
          <p:nvPr/>
        </p:nvSpPr>
        <p:spPr>
          <a:xfrm>
            <a:off x="5621969" y="4128829"/>
            <a:ext cx="1600200" cy="457200"/>
          </a:xfrm>
          <a:prstGeom prst="round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err="1">
                <a:latin typeface="Orbitron" pitchFamily="2" charset="0"/>
                <a:ea typeface="Jura Light" pitchFamily="2" charset="0"/>
              </a:rPr>
              <a:t>FileEnDeFrame</a:t>
            </a:r>
            <a:endParaRPr lang="en-US" sz="1250" dirty="0">
              <a:latin typeface="Orbitron" pitchFamily="2" charset="0"/>
              <a:ea typeface="Jura Light" pitchFamily="2" charset="0"/>
            </a:endParaRPr>
          </a:p>
        </p:txBody>
      </p:sp>
      <p:sp>
        <p:nvSpPr>
          <p:cNvPr id="14" name="Rectangle: Rounded Corners 13">
            <a:extLst>
              <a:ext uri="{FF2B5EF4-FFF2-40B4-BE49-F238E27FC236}">
                <a16:creationId xmlns:a16="http://schemas.microsoft.com/office/drawing/2014/main" id="{128048EC-5740-4432-B32A-D0F0FAC274DC}"/>
              </a:ext>
            </a:extLst>
          </p:cNvPr>
          <p:cNvSpPr/>
          <p:nvPr/>
        </p:nvSpPr>
        <p:spPr>
          <a:xfrm>
            <a:off x="5606729" y="4913174"/>
            <a:ext cx="1600200" cy="457200"/>
          </a:xfrm>
          <a:prstGeom prst="round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latin typeface="Orbitron" pitchFamily="2" charset="0"/>
                <a:ea typeface="Jura Light" pitchFamily="2" charset="0"/>
              </a:rPr>
              <a:t>ImageEnDeFrame</a:t>
            </a:r>
            <a:endParaRPr lang="en-US" sz="1050" dirty="0">
              <a:latin typeface="Orbitron" pitchFamily="2" charset="0"/>
              <a:ea typeface="Jura Light" pitchFamily="2" charset="0"/>
            </a:endParaRPr>
          </a:p>
        </p:txBody>
      </p:sp>
      <p:sp>
        <p:nvSpPr>
          <p:cNvPr id="15" name="Rectangle: Rounded Corners 14">
            <a:extLst>
              <a:ext uri="{FF2B5EF4-FFF2-40B4-BE49-F238E27FC236}">
                <a16:creationId xmlns:a16="http://schemas.microsoft.com/office/drawing/2014/main" id="{C0221C4B-9BF7-4FE3-9B4A-F957366200DD}"/>
              </a:ext>
            </a:extLst>
          </p:cNvPr>
          <p:cNvSpPr/>
          <p:nvPr/>
        </p:nvSpPr>
        <p:spPr>
          <a:xfrm>
            <a:off x="5622558" y="5697519"/>
            <a:ext cx="1600200" cy="457200"/>
          </a:xfrm>
          <a:prstGeom prst="round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latin typeface="Orbitron" pitchFamily="2" charset="0"/>
                <a:ea typeface="Jura Light" pitchFamily="2" charset="0"/>
              </a:rPr>
              <a:t>StagnoGraphy</a:t>
            </a:r>
            <a:endParaRPr lang="en-US" sz="1300" dirty="0">
              <a:latin typeface="Orbitron" pitchFamily="2" charset="0"/>
              <a:ea typeface="Jura Light" pitchFamily="2" charset="0"/>
            </a:endParaRPr>
          </a:p>
        </p:txBody>
      </p:sp>
      <p:sp>
        <p:nvSpPr>
          <p:cNvPr id="16" name="Rectangle: Rounded Corners 15">
            <a:extLst>
              <a:ext uri="{FF2B5EF4-FFF2-40B4-BE49-F238E27FC236}">
                <a16:creationId xmlns:a16="http://schemas.microsoft.com/office/drawing/2014/main" id="{87219BC1-5039-4BB1-B927-8D83C80D5E92}"/>
              </a:ext>
            </a:extLst>
          </p:cNvPr>
          <p:cNvSpPr/>
          <p:nvPr/>
        </p:nvSpPr>
        <p:spPr>
          <a:xfrm>
            <a:off x="3320729" y="2882963"/>
            <a:ext cx="1600200" cy="457200"/>
          </a:xfrm>
          <a:prstGeom prst="round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latin typeface="Orbitron" pitchFamily="2" charset="0"/>
                <a:ea typeface="Jura Light" pitchFamily="2" charset="0"/>
              </a:rPr>
              <a:t>HomeFrame</a:t>
            </a:r>
            <a:endParaRPr lang="en-US" sz="1500" dirty="0">
              <a:latin typeface="Orbitron" pitchFamily="2" charset="0"/>
              <a:ea typeface="Jura Light" pitchFamily="2" charset="0"/>
            </a:endParaRPr>
          </a:p>
        </p:txBody>
      </p:sp>
      <p:sp>
        <p:nvSpPr>
          <p:cNvPr id="17" name="Rectangle: Rounded Corners 16">
            <a:extLst>
              <a:ext uri="{FF2B5EF4-FFF2-40B4-BE49-F238E27FC236}">
                <a16:creationId xmlns:a16="http://schemas.microsoft.com/office/drawing/2014/main" id="{554F4A23-B4F2-4C90-8889-9D508F49C3FD}"/>
              </a:ext>
            </a:extLst>
          </p:cNvPr>
          <p:cNvSpPr/>
          <p:nvPr/>
        </p:nvSpPr>
        <p:spPr>
          <a:xfrm>
            <a:off x="8959324" y="1110284"/>
            <a:ext cx="2123760" cy="555661"/>
          </a:xfrm>
          <a:prstGeom prst="round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latin typeface="Orbitron" pitchFamily="2" charset="0"/>
                <a:ea typeface="Jura Light" pitchFamily="2" charset="0"/>
              </a:rPr>
              <a:t>TextEnDeFunctions</a:t>
            </a:r>
            <a:endParaRPr lang="en-US" sz="1300" dirty="0">
              <a:latin typeface="Orbitron" pitchFamily="2" charset="0"/>
              <a:ea typeface="Jura Light" pitchFamily="2" charset="0"/>
            </a:endParaRPr>
          </a:p>
        </p:txBody>
      </p:sp>
      <p:sp>
        <p:nvSpPr>
          <p:cNvPr id="18" name="Rectangle: Rounded Corners 17">
            <a:extLst>
              <a:ext uri="{FF2B5EF4-FFF2-40B4-BE49-F238E27FC236}">
                <a16:creationId xmlns:a16="http://schemas.microsoft.com/office/drawing/2014/main" id="{A24B09F3-76C5-45D7-A0F2-392BB46A6C50}"/>
              </a:ext>
            </a:extLst>
          </p:cNvPr>
          <p:cNvSpPr/>
          <p:nvPr/>
        </p:nvSpPr>
        <p:spPr>
          <a:xfrm>
            <a:off x="8959324" y="2924541"/>
            <a:ext cx="2123760" cy="555661"/>
          </a:xfrm>
          <a:prstGeom prst="roundRect">
            <a:avLst/>
          </a:prstGeom>
          <a:noFill/>
          <a:ln w="38100">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a:latin typeface="Orbitron" pitchFamily="2" charset="0"/>
                <a:ea typeface="Jura Light" pitchFamily="2" charset="0"/>
              </a:rPr>
              <a:t>VisualCryptographyFunctions</a:t>
            </a:r>
            <a:endParaRPr lang="en-US" sz="1300" dirty="0">
              <a:latin typeface="Orbitron" pitchFamily="2" charset="0"/>
              <a:ea typeface="Jura Light" pitchFamily="2" charset="0"/>
            </a:endParaRPr>
          </a:p>
        </p:txBody>
      </p:sp>
      <p:cxnSp>
        <p:nvCxnSpPr>
          <p:cNvPr id="19" name="Straight Arrow Connector 18">
            <a:extLst>
              <a:ext uri="{FF2B5EF4-FFF2-40B4-BE49-F238E27FC236}">
                <a16:creationId xmlns:a16="http://schemas.microsoft.com/office/drawing/2014/main" id="{1C22EAF0-94EA-431A-9FF7-366891C73187}"/>
              </a:ext>
            </a:extLst>
          </p:cNvPr>
          <p:cNvCxnSpPr>
            <a:stCxn id="5" idx="3"/>
            <a:endCxn id="16" idx="1"/>
          </p:cNvCxnSpPr>
          <p:nvPr/>
        </p:nvCxnSpPr>
        <p:spPr>
          <a:xfrm>
            <a:off x="2787329" y="3104541"/>
            <a:ext cx="533400" cy="7022"/>
          </a:xfrm>
          <a:prstGeom prst="straightConnector1">
            <a:avLst/>
          </a:prstGeom>
          <a:ln w="28575">
            <a:solidFill>
              <a:srgbClr val="3399FF"/>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275E0D7-2103-49C6-8281-341FF0A9D584}"/>
              </a:ext>
            </a:extLst>
          </p:cNvPr>
          <p:cNvCxnSpPr>
            <a:stCxn id="16" idx="3"/>
            <a:endCxn id="10" idx="1"/>
          </p:cNvCxnSpPr>
          <p:nvPr/>
        </p:nvCxnSpPr>
        <p:spPr>
          <a:xfrm flipV="1">
            <a:off x="4920929" y="2678975"/>
            <a:ext cx="685800" cy="432588"/>
          </a:xfrm>
          <a:prstGeom prst="bentConnector3">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00CA76E-E1F3-4E94-A082-D1813B65A500}"/>
              </a:ext>
            </a:extLst>
          </p:cNvPr>
          <p:cNvCxnSpPr>
            <a:stCxn id="16" idx="3"/>
            <a:endCxn id="12" idx="1"/>
          </p:cNvCxnSpPr>
          <p:nvPr/>
        </p:nvCxnSpPr>
        <p:spPr>
          <a:xfrm>
            <a:off x="4920929" y="3111563"/>
            <a:ext cx="701040" cy="431254"/>
          </a:xfrm>
          <a:prstGeom prst="bentConnector3">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188B0DA-BEFA-4104-A495-D1266910D66A}"/>
              </a:ext>
            </a:extLst>
          </p:cNvPr>
          <p:cNvCxnSpPr>
            <a:cxnSpLocks/>
            <a:endCxn id="11" idx="1"/>
          </p:cNvCxnSpPr>
          <p:nvPr/>
        </p:nvCxnSpPr>
        <p:spPr>
          <a:xfrm rot="5400000" flipH="1" flipV="1">
            <a:off x="4963128" y="2046705"/>
            <a:ext cx="932970" cy="331568"/>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B886A63C-A7E0-4E88-8D4A-265765DF2364}"/>
              </a:ext>
            </a:extLst>
          </p:cNvPr>
          <p:cNvCxnSpPr>
            <a:cxnSpLocks/>
            <a:endCxn id="9" idx="1"/>
          </p:cNvCxnSpPr>
          <p:nvPr/>
        </p:nvCxnSpPr>
        <p:spPr>
          <a:xfrm rot="5400000" flipH="1" flipV="1">
            <a:off x="5051468" y="1190743"/>
            <a:ext cx="767622" cy="342900"/>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D503AF85-8C60-4317-AC67-D84C62F7E29C}"/>
              </a:ext>
            </a:extLst>
          </p:cNvPr>
          <p:cNvCxnSpPr>
            <a:cxnSpLocks/>
            <a:endCxn id="13" idx="1"/>
          </p:cNvCxnSpPr>
          <p:nvPr/>
        </p:nvCxnSpPr>
        <p:spPr>
          <a:xfrm rot="16200000" flipH="1">
            <a:off x="5039403" y="3774863"/>
            <a:ext cx="814612" cy="350520"/>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A5349F6-6924-4A8E-B366-F94127CEB9E8}"/>
              </a:ext>
            </a:extLst>
          </p:cNvPr>
          <p:cNvCxnSpPr>
            <a:endCxn id="14" idx="1"/>
          </p:cNvCxnSpPr>
          <p:nvPr/>
        </p:nvCxnSpPr>
        <p:spPr>
          <a:xfrm rot="16200000" flipH="1">
            <a:off x="5052421" y="4587466"/>
            <a:ext cx="773336" cy="335280"/>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1C94F3B-9BA9-4DA5-A8E0-A0F2ABA99FE6}"/>
              </a:ext>
            </a:extLst>
          </p:cNvPr>
          <p:cNvCxnSpPr>
            <a:endCxn id="15" idx="1"/>
          </p:cNvCxnSpPr>
          <p:nvPr/>
        </p:nvCxnSpPr>
        <p:spPr>
          <a:xfrm rot="16200000" flipH="1">
            <a:off x="5054831" y="5358391"/>
            <a:ext cx="784345" cy="351109"/>
          </a:xfrm>
          <a:prstGeom prst="bentConnector2">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AB399C03-3081-409D-B85A-0AAE11BB8FDF}"/>
              </a:ext>
            </a:extLst>
          </p:cNvPr>
          <p:cNvCxnSpPr>
            <a:cxnSpLocks/>
            <a:stCxn id="9" idx="0"/>
            <a:endCxn id="16" idx="0"/>
          </p:cNvCxnSpPr>
          <p:nvPr/>
        </p:nvCxnSpPr>
        <p:spPr>
          <a:xfrm rot="16200000" flipH="1" flipV="1">
            <a:off x="4197238" y="673372"/>
            <a:ext cx="2133181" cy="2286000"/>
          </a:xfrm>
          <a:prstGeom prst="bentConnector3">
            <a:avLst>
              <a:gd name="adj1" fmla="val -10716"/>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8029655-53CF-4166-A39B-EF5EDCB9A775}"/>
              </a:ext>
            </a:extLst>
          </p:cNvPr>
          <p:cNvCxnSpPr>
            <a:stCxn id="11" idx="0"/>
            <a:endCxn id="16" idx="0"/>
          </p:cNvCxnSpPr>
          <p:nvPr/>
        </p:nvCxnSpPr>
        <p:spPr>
          <a:xfrm rot="16200000" flipH="1" flipV="1">
            <a:off x="4575383" y="1062849"/>
            <a:ext cx="1365559" cy="2274668"/>
          </a:xfrm>
          <a:prstGeom prst="bentConnector3">
            <a:avLst>
              <a:gd name="adj1" fmla="val -16740"/>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45A6D8AB-3317-4ADC-AA9F-5E06B89AC527}"/>
              </a:ext>
            </a:extLst>
          </p:cNvPr>
          <p:cNvCxnSpPr>
            <a:stCxn id="10" idx="0"/>
            <a:endCxn id="16" idx="0"/>
          </p:cNvCxnSpPr>
          <p:nvPr/>
        </p:nvCxnSpPr>
        <p:spPr>
          <a:xfrm rot="16200000" flipH="1" flipV="1">
            <a:off x="5026729" y="1495243"/>
            <a:ext cx="481819" cy="2293620"/>
          </a:xfrm>
          <a:prstGeom prst="bentConnector3">
            <a:avLst>
              <a:gd name="adj1" fmla="val -47445"/>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0E23B0E0-6C42-46C2-B8C5-1452329A75DB}"/>
              </a:ext>
            </a:extLst>
          </p:cNvPr>
          <p:cNvCxnSpPr>
            <a:cxnSpLocks/>
            <a:stCxn id="12" idx="2"/>
            <a:endCxn id="16" idx="2"/>
          </p:cNvCxnSpPr>
          <p:nvPr/>
        </p:nvCxnSpPr>
        <p:spPr>
          <a:xfrm rot="5400000" flipH="1">
            <a:off x="5044498" y="2416494"/>
            <a:ext cx="461521" cy="2308860"/>
          </a:xfrm>
          <a:prstGeom prst="bentConnector3">
            <a:avLst>
              <a:gd name="adj1" fmla="val -49532"/>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53C669E1-B492-42ED-B3F2-EF635D26DF3A}"/>
              </a:ext>
            </a:extLst>
          </p:cNvPr>
          <p:cNvCxnSpPr>
            <a:cxnSpLocks/>
            <a:stCxn id="13" idx="2"/>
            <a:endCxn id="16" idx="2"/>
          </p:cNvCxnSpPr>
          <p:nvPr/>
        </p:nvCxnSpPr>
        <p:spPr>
          <a:xfrm rot="5400000" flipH="1">
            <a:off x="4648516" y="2812476"/>
            <a:ext cx="1245866" cy="2301240"/>
          </a:xfrm>
          <a:prstGeom prst="bentConnector3">
            <a:avLst>
              <a:gd name="adj1" fmla="val -18349"/>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7670D087-D6AF-4714-A971-EC972431185E}"/>
              </a:ext>
            </a:extLst>
          </p:cNvPr>
          <p:cNvCxnSpPr>
            <a:stCxn id="14" idx="2"/>
            <a:endCxn id="16" idx="2"/>
          </p:cNvCxnSpPr>
          <p:nvPr/>
        </p:nvCxnSpPr>
        <p:spPr>
          <a:xfrm rot="5400000" flipH="1">
            <a:off x="4248723" y="3212269"/>
            <a:ext cx="2030211" cy="2286000"/>
          </a:xfrm>
          <a:prstGeom prst="bentConnector3">
            <a:avLst>
              <a:gd name="adj1" fmla="val -11260"/>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2278E844-17C4-4858-9A43-3DB092EE46F1}"/>
              </a:ext>
            </a:extLst>
          </p:cNvPr>
          <p:cNvCxnSpPr>
            <a:stCxn id="15" idx="2"/>
            <a:endCxn id="16" idx="2"/>
          </p:cNvCxnSpPr>
          <p:nvPr/>
        </p:nvCxnSpPr>
        <p:spPr>
          <a:xfrm rot="5400000" flipH="1">
            <a:off x="3864466" y="3596527"/>
            <a:ext cx="2814556" cy="2301829"/>
          </a:xfrm>
          <a:prstGeom prst="bentConnector3">
            <a:avLst>
              <a:gd name="adj1" fmla="val -8122"/>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91AD1294-D210-41D0-AADE-8EBDF415371D}"/>
              </a:ext>
            </a:extLst>
          </p:cNvPr>
          <p:cNvCxnSpPr>
            <a:cxnSpLocks/>
            <a:stCxn id="9" idx="3"/>
            <a:endCxn id="17" idx="1"/>
          </p:cNvCxnSpPr>
          <p:nvPr/>
        </p:nvCxnSpPr>
        <p:spPr>
          <a:xfrm>
            <a:off x="7206929" y="978382"/>
            <a:ext cx="1752395" cy="409733"/>
          </a:xfrm>
          <a:prstGeom prst="bentConnector3">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6E78E41-AB42-468E-AAC4-BE08FBF1343D}"/>
              </a:ext>
            </a:extLst>
          </p:cNvPr>
          <p:cNvCxnSpPr>
            <a:cxnSpLocks/>
            <a:stCxn id="11" idx="3"/>
            <a:endCxn id="17" idx="1"/>
          </p:cNvCxnSpPr>
          <p:nvPr/>
        </p:nvCxnSpPr>
        <p:spPr>
          <a:xfrm flipV="1">
            <a:off x="7195597" y="1388115"/>
            <a:ext cx="1763727" cy="357889"/>
          </a:xfrm>
          <a:prstGeom prst="bentConnector3">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16DD84E8-B29A-4181-A777-AE3F389C242D}"/>
              </a:ext>
            </a:extLst>
          </p:cNvPr>
          <p:cNvCxnSpPr>
            <a:cxnSpLocks/>
            <a:stCxn id="10" idx="3"/>
            <a:endCxn id="18" idx="1"/>
          </p:cNvCxnSpPr>
          <p:nvPr/>
        </p:nvCxnSpPr>
        <p:spPr>
          <a:xfrm>
            <a:off x="7222169" y="2678975"/>
            <a:ext cx="1737155" cy="523397"/>
          </a:xfrm>
          <a:prstGeom prst="bentConnector3">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F40D7EEA-32AA-4E57-A4C1-EBE47162397A}"/>
              </a:ext>
            </a:extLst>
          </p:cNvPr>
          <p:cNvCxnSpPr>
            <a:cxnSpLocks/>
            <a:stCxn id="12" idx="3"/>
            <a:endCxn id="18" idx="1"/>
          </p:cNvCxnSpPr>
          <p:nvPr/>
        </p:nvCxnSpPr>
        <p:spPr>
          <a:xfrm flipV="1">
            <a:off x="7237409" y="3202372"/>
            <a:ext cx="1721915" cy="340445"/>
          </a:xfrm>
          <a:prstGeom prst="bentConnector3">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910AFEF-FDD3-44DE-9D66-A1D5B5543B25}"/>
              </a:ext>
            </a:extLst>
          </p:cNvPr>
          <p:cNvCxnSpPr/>
          <p:nvPr/>
        </p:nvCxnSpPr>
        <p:spPr>
          <a:xfrm>
            <a:off x="6831229" y="1206982"/>
            <a:ext cx="0" cy="310421"/>
          </a:xfrm>
          <a:prstGeom prst="straightConnector1">
            <a:avLst/>
          </a:prstGeom>
          <a:ln w="28575">
            <a:solidFill>
              <a:srgbClr val="FFFF00"/>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3992974-5552-402E-9609-9A2608090D1E}"/>
              </a:ext>
            </a:extLst>
          </p:cNvPr>
          <p:cNvCxnSpPr>
            <a:cxnSpLocks/>
          </p:cNvCxnSpPr>
          <p:nvPr/>
        </p:nvCxnSpPr>
        <p:spPr>
          <a:xfrm>
            <a:off x="6784019" y="2939244"/>
            <a:ext cx="15240" cy="327145"/>
          </a:xfrm>
          <a:prstGeom prst="straightConnector1">
            <a:avLst/>
          </a:prstGeom>
          <a:ln w="28575">
            <a:solidFill>
              <a:srgbClr val="FFFF00"/>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1BEB42A5-B649-4161-975D-190F320F6FAA}"/>
              </a:ext>
            </a:extLst>
          </p:cNvPr>
          <p:cNvCxnSpPr>
            <a:cxnSpLocks/>
            <a:stCxn id="17" idx="0"/>
          </p:cNvCxnSpPr>
          <p:nvPr/>
        </p:nvCxnSpPr>
        <p:spPr>
          <a:xfrm rot="16200000" flipV="1">
            <a:off x="8493266" y="-417654"/>
            <a:ext cx="272084" cy="2783792"/>
          </a:xfrm>
          <a:prstGeom prst="bentConnector2">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DE2EA836-245C-41FC-B97D-84F506EF0761}"/>
              </a:ext>
            </a:extLst>
          </p:cNvPr>
          <p:cNvCxnSpPr>
            <a:cxnSpLocks/>
            <a:stCxn id="18" idx="0"/>
          </p:cNvCxnSpPr>
          <p:nvPr/>
        </p:nvCxnSpPr>
        <p:spPr>
          <a:xfrm rot="16200000" flipV="1">
            <a:off x="8424337" y="1327674"/>
            <a:ext cx="409942" cy="2783792"/>
          </a:xfrm>
          <a:prstGeom prst="bentConnector2">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180F61A5-BECE-4A7A-8A1B-FD2DA0CEF993}"/>
              </a:ext>
            </a:extLst>
          </p:cNvPr>
          <p:cNvCxnSpPr>
            <a:cxnSpLocks/>
            <a:stCxn id="17" idx="2"/>
          </p:cNvCxnSpPr>
          <p:nvPr/>
        </p:nvCxnSpPr>
        <p:spPr>
          <a:xfrm rot="5400000">
            <a:off x="8494543" y="378338"/>
            <a:ext cx="239054" cy="2814269"/>
          </a:xfrm>
          <a:prstGeom prst="bentConnector2">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985C6056-40BA-4001-A328-9CEAA3A9281C}"/>
              </a:ext>
            </a:extLst>
          </p:cNvPr>
          <p:cNvCxnSpPr>
            <a:cxnSpLocks/>
            <a:stCxn id="18" idx="2"/>
          </p:cNvCxnSpPr>
          <p:nvPr/>
        </p:nvCxnSpPr>
        <p:spPr>
          <a:xfrm rot="5400000">
            <a:off x="8541600" y="2176022"/>
            <a:ext cx="175425" cy="2783785"/>
          </a:xfrm>
          <a:prstGeom prst="bentConnector2">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F42571-FDA3-4847-86ED-15188A2FB3F9}"/>
              </a:ext>
            </a:extLst>
          </p:cNvPr>
          <p:cNvCxnSpPr>
            <a:cxnSpLocks/>
          </p:cNvCxnSpPr>
          <p:nvPr/>
        </p:nvCxnSpPr>
        <p:spPr>
          <a:xfrm>
            <a:off x="8583829" y="457199"/>
            <a:ext cx="0" cy="6019800"/>
          </a:xfrm>
          <a:prstGeom prst="line">
            <a:avLst/>
          </a:prstGeom>
          <a:ln w="38100">
            <a:solidFill>
              <a:srgbClr val="FF0000"/>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10" name="Hexagon 109">
            <a:extLst>
              <a:ext uri="{FF2B5EF4-FFF2-40B4-BE49-F238E27FC236}">
                <a16:creationId xmlns:a16="http://schemas.microsoft.com/office/drawing/2014/main" id="{1D9B4490-3338-43B7-BBC7-043471A30D8A}"/>
              </a:ext>
            </a:extLst>
          </p:cNvPr>
          <p:cNvSpPr/>
          <p:nvPr/>
        </p:nvSpPr>
        <p:spPr>
          <a:xfrm>
            <a:off x="1207079" y="5600699"/>
            <a:ext cx="1580250" cy="457200"/>
          </a:xfrm>
          <a:prstGeom prst="hexagon">
            <a:avLst/>
          </a:prstGeom>
          <a:noFill/>
          <a:ln w="3810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Orbitron" pitchFamily="2" charset="0"/>
              </a:rPr>
              <a:t>EXIT</a:t>
            </a:r>
          </a:p>
        </p:txBody>
      </p:sp>
      <p:sp>
        <p:nvSpPr>
          <p:cNvPr id="111" name="Circle: Hollow 110">
            <a:extLst>
              <a:ext uri="{FF2B5EF4-FFF2-40B4-BE49-F238E27FC236}">
                <a16:creationId xmlns:a16="http://schemas.microsoft.com/office/drawing/2014/main" id="{13E042D2-E2E3-4A5C-84BD-A02C13A445A4}"/>
              </a:ext>
            </a:extLst>
          </p:cNvPr>
          <p:cNvSpPr/>
          <p:nvPr/>
        </p:nvSpPr>
        <p:spPr>
          <a:xfrm>
            <a:off x="1854584" y="4586029"/>
            <a:ext cx="285240" cy="304800"/>
          </a:xfrm>
          <a:prstGeom prst="donut">
            <a:avLst/>
          </a:prstGeom>
          <a:noFill/>
          <a:ln w="3810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3" name="Straight Arrow Connector 112">
            <a:extLst>
              <a:ext uri="{FF2B5EF4-FFF2-40B4-BE49-F238E27FC236}">
                <a16:creationId xmlns:a16="http://schemas.microsoft.com/office/drawing/2014/main" id="{6C11912E-7FA8-4A14-895F-BE4B474602B5}"/>
              </a:ext>
            </a:extLst>
          </p:cNvPr>
          <p:cNvCxnSpPr>
            <a:stCxn id="111" idx="4"/>
          </p:cNvCxnSpPr>
          <p:nvPr/>
        </p:nvCxnSpPr>
        <p:spPr>
          <a:xfrm flipH="1">
            <a:off x="1987229" y="4890829"/>
            <a:ext cx="9975" cy="709870"/>
          </a:xfrm>
          <a:prstGeom prst="straightConnector1">
            <a:avLst/>
          </a:prstGeom>
          <a:ln w="25400">
            <a:solidFill>
              <a:srgbClr val="FF0000"/>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F0E66DC-7A47-4D83-8098-284312BFCE47}"/>
              </a:ext>
            </a:extLst>
          </p:cNvPr>
          <p:cNvCxnSpPr>
            <a:cxnSpLocks/>
            <a:endCxn id="5" idx="0"/>
          </p:cNvCxnSpPr>
          <p:nvPr/>
        </p:nvCxnSpPr>
        <p:spPr>
          <a:xfrm>
            <a:off x="1987229" y="1974604"/>
            <a:ext cx="0" cy="901337"/>
          </a:xfrm>
          <a:prstGeom prst="straightConnector1">
            <a:avLst/>
          </a:prstGeom>
          <a:ln w="25400">
            <a:solidFill>
              <a:srgbClr val="00FF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23" name="Hexagon 122">
            <a:extLst>
              <a:ext uri="{FF2B5EF4-FFF2-40B4-BE49-F238E27FC236}">
                <a16:creationId xmlns:a16="http://schemas.microsoft.com/office/drawing/2014/main" id="{BBCD666D-5974-4DC3-BCF6-4643C1417C4B}"/>
              </a:ext>
            </a:extLst>
          </p:cNvPr>
          <p:cNvSpPr/>
          <p:nvPr/>
        </p:nvSpPr>
        <p:spPr>
          <a:xfrm>
            <a:off x="1217623" y="1517404"/>
            <a:ext cx="1569706" cy="457200"/>
          </a:xfrm>
          <a:prstGeom prst="hexagon">
            <a:avLst/>
          </a:prstGeom>
          <a:noFill/>
          <a:ln w="38100">
            <a:solidFill>
              <a:srgbClr val="00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Orbitron" pitchFamily="2" charset="0"/>
              </a:rPr>
              <a:t>RunnerClass</a:t>
            </a:r>
            <a:endParaRPr lang="en-US" sz="1100" b="1" dirty="0">
              <a:latin typeface="Orbitron" pitchFamily="2" charset="0"/>
            </a:endParaRPr>
          </a:p>
        </p:txBody>
      </p:sp>
      <p:sp>
        <p:nvSpPr>
          <p:cNvPr id="127" name="Hexagon 126">
            <a:extLst>
              <a:ext uri="{FF2B5EF4-FFF2-40B4-BE49-F238E27FC236}">
                <a16:creationId xmlns:a16="http://schemas.microsoft.com/office/drawing/2014/main" id="{83BC7435-0E6C-4C98-B888-D6C9BBB38170}"/>
              </a:ext>
            </a:extLst>
          </p:cNvPr>
          <p:cNvSpPr/>
          <p:nvPr/>
        </p:nvSpPr>
        <p:spPr>
          <a:xfrm>
            <a:off x="9513378" y="5596466"/>
            <a:ext cx="1569706" cy="457200"/>
          </a:xfrm>
          <a:prstGeom prst="hexagon">
            <a:avLst/>
          </a:prstGeom>
          <a:noFill/>
          <a:ln w="38100">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latin typeface="Orbitron" pitchFamily="2" charset="0"/>
              </a:rPr>
              <a:t>Resources</a:t>
            </a:r>
          </a:p>
        </p:txBody>
      </p:sp>
      <p:sp>
        <p:nvSpPr>
          <p:cNvPr id="130" name="Circle: Hollow 129">
            <a:extLst>
              <a:ext uri="{FF2B5EF4-FFF2-40B4-BE49-F238E27FC236}">
                <a16:creationId xmlns:a16="http://schemas.microsoft.com/office/drawing/2014/main" id="{824BA903-6429-4AB6-B7AF-BF491AE839C7}"/>
              </a:ext>
            </a:extLst>
          </p:cNvPr>
          <p:cNvSpPr/>
          <p:nvPr/>
        </p:nvSpPr>
        <p:spPr>
          <a:xfrm>
            <a:off x="10155611" y="4608374"/>
            <a:ext cx="285240" cy="304800"/>
          </a:xfrm>
          <a:prstGeom prst="donut">
            <a:avLst/>
          </a:prstGeom>
          <a:noFill/>
          <a:ln w="38100">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2" name="Straight Arrow Connector 131">
            <a:extLst>
              <a:ext uri="{FF2B5EF4-FFF2-40B4-BE49-F238E27FC236}">
                <a16:creationId xmlns:a16="http://schemas.microsoft.com/office/drawing/2014/main" id="{E5EFEBEE-EB54-47B1-AF36-6C2BD4607CEE}"/>
              </a:ext>
            </a:extLst>
          </p:cNvPr>
          <p:cNvCxnSpPr>
            <a:cxnSpLocks/>
          </p:cNvCxnSpPr>
          <p:nvPr/>
        </p:nvCxnSpPr>
        <p:spPr>
          <a:xfrm rot="10800000">
            <a:off x="10298231" y="4913174"/>
            <a:ext cx="0" cy="709870"/>
          </a:xfrm>
          <a:prstGeom prst="straightConnector1">
            <a:avLst/>
          </a:prstGeom>
          <a:ln w="25400">
            <a:solidFill>
              <a:srgbClr val="FFFF00"/>
            </a:solidFill>
            <a:miter lim="8000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0948CB-150B-461A-9510-8FC30CE8395A}"/>
              </a:ext>
            </a:extLst>
          </p:cNvPr>
          <p:cNvSpPr txBox="1"/>
          <p:nvPr/>
        </p:nvSpPr>
        <p:spPr>
          <a:xfrm>
            <a:off x="303212" y="457200"/>
            <a:ext cx="11658600" cy="6186309"/>
          </a:xfrm>
          <a:prstGeom prst="rect">
            <a:avLst/>
          </a:prstGeom>
          <a:noFill/>
        </p:spPr>
        <p:txBody>
          <a:bodyPr wrap="square" rtlCol="0">
            <a:spAutoFit/>
          </a:bodyPr>
          <a:lstStyle/>
          <a:p>
            <a:pPr>
              <a:lnSpc>
                <a:spcPct val="90000"/>
              </a:lnSpc>
            </a:pPr>
            <a:r>
              <a:rPr lang="en-US" sz="2400" u="sng" dirty="0">
                <a:solidFill>
                  <a:srgbClr val="0070C0"/>
                </a:solidFill>
                <a:latin typeface="Comic Neue" panose="02000000000000000000" pitchFamily="2" charset="0"/>
              </a:rPr>
              <a:t>String Cypher</a:t>
            </a:r>
          </a:p>
          <a:p>
            <a:pPr>
              <a:lnSpc>
                <a:spcPct val="90000"/>
              </a:lnSpc>
            </a:pPr>
            <a:endParaRPr lang="en-US" sz="1600" dirty="0">
              <a:latin typeface="Comic Neue" panose="02000000000000000000" pitchFamily="2" charset="0"/>
            </a:endParaRPr>
          </a:p>
          <a:p>
            <a:pPr>
              <a:lnSpc>
                <a:spcPct val="90000"/>
              </a:lnSpc>
            </a:pPr>
            <a:r>
              <a:rPr lang="en-US" sz="1600" dirty="0">
                <a:latin typeface="Comic Neue" panose="02000000000000000000" pitchFamily="2" charset="0"/>
              </a:rPr>
              <a:t>	Message(M) : text {</a:t>
            </a:r>
            <a:r>
              <a:rPr lang="en-US" sz="1600" dirty="0" err="1">
                <a:latin typeface="Comic Neue" panose="02000000000000000000" pitchFamily="2" charset="0"/>
              </a:rPr>
              <a:t>a,b,c</a:t>
            </a:r>
            <a:r>
              <a:rPr lang="en-US" sz="1600" dirty="0">
                <a:latin typeface="Comic Neue" panose="02000000000000000000" pitchFamily="2" charset="0"/>
              </a:rPr>
              <a:t>,---,</a:t>
            </a:r>
            <a:r>
              <a:rPr lang="en-US" sz="1600" dirty="0" err="1">
                <a:latin typeface="Comic Neue" panose="02000000000000000000" pitchFamily="2" charset="0"/>
              </a:rPr>
              <a:t>z,A,B</a:t>
            </a:r>
            <a:r>
              <a:rPr lang="en-US" sz="1600" dirty="0">
                <a:latin typeface="Comic Neue" panose="02000000000000000000" pitchFamily="2" charset="0"/>
              </a:rPr>
              <a:t>,---,Z,1,2,3,---,n} in Binary form	{i.e., Binary Representation of Message at a time}</a:t>
            </a:r>
          </a:p>
          <a:p>
            <a:pPr>
              <a:lnSpc>
                <a:spcPct val="90000"/>
              </a:lnSpc>
            </a:pPr>
            <a:r>
              <a:rPr lang="en-US" sz="1600" dirty="0">
                <a:latin typeface="Comic Neue" panose="02000000000000000000" pitchFamily="2" charset="0"/>
              </a:rPr>
              <a:t>	Key(K) : Pseudorandom bit string as long as message	{k : (0,1)^n}</a:t>
            </a:r>
          </a:p>
          <a:p>
            <a:pPr>
              <a:lnSpc>
                <a:spcPct val="90000"/>
              </a:lnSpc>
            </a:pPr>
            <a:r>
              <a:rPr lang="en-US" sz="1600" dirty="0">
                <a:latin typeface="Comic Neue" panose="02000000000000000000" pitchFamily="2" charset="0"/>
              </a:rPr>
              <a:t>		 Key is Pseudorandom</a:t>
            </a:r>
          </a:p>
          <a:p>
            <a:pPr>
              <a:lnSpc>
                <a:spcPct val="90000"/>
              </a:lnSpc>
            </a:pPr>
            <a:endParaRPr lang="en-US" sz="1600" dirty="0">
              <a:latin typeface="Comic Neue" panose="02000000000000000000" pitchFamily="2" charset="0"/>
            </a:endParaRPr>
          </a:p>
          <a:p>
            <a:pPr>
              <a:lnSpc>
                <a:spcPct val="90000"/>
              </a:lnSpc>
            </a:pPr>
            <a:r>
              <a:rPr lang="en-US" sz="1600" dirty="0">
                <a:latin typeface="Comic Neue" panose="02000000000000000000" pitchFamily="2" charset="0"/>
              </a:rPr>
              <a:t>	Cyphertext(CT) : Encrypted message { CT = E(M + K) }</a:t>
            </a:r>
          </a:p>
          <a:p>
            <a:pPr>
              <a:lnSpc>
                <a:spcPct val="90000"/>
              </a:lnSpc>
            </a:pPr>
            <a:r>
              <a:rPr lang="en-US" sz="1600" dirty="0">
                <a:latin typeface="Comic Neue" panose="02000000000000000000" pitchFamily="2" charset="0"/>
              </a:rPr>
              <a:t>	Encryption Algo(E) : M XOR K	{i.e. </a:t>
            </a:r>
            <a:r>
              <a:rPr lang="en-US" sz="1600" dirty="0" err="1">
                <a:latin typeface="Comic Neue" panose="02000000000000000000" pitchFamily="2" charset="0"/>
              </a:rPr>
              <a:t>CypherText</a:t>
            </a:r>
            <a:r>
              <a:rPr lang="en-US" sz="1600" dirty="0">
                <a:latin typeface="Comic Neue" panose="02000000000000000000" pitchFamily="2" charset="0"/>
              </a:rPr>
              <a:t>(CT) = M XOR add with key,</a:t>
            </a:r>
          </a:p>
          <a:p>
            <a:pPr>
              <a:lnSpc>
                <a:spcPct val="90000"/>
              </a:lnSpc>
            </a:pPr>
            <a:r>
              <a:rPr lang="en-US" sz="1600" dirty="0">
                <a:latin typeface="Comic Neue" panose="02000000000000000000" pitchFamily="2" charset="0"/>
              </a:rPr>
              <a:t>						if K = 101010010010 , M = 010011101011</a:t>
            </a:r>
          </a:p>
          <a:p>
            <a:pPr>
              <a:lnSpc>
                <a:spcPct val="90000"/>
              </a:lnSpc>
            </a:pPr>
            <a:r>
              <a:rPr lang="en-US" sz="1600" dirty="0">
                <a:latin typeface="Comic Neue" panose="02000000000000000000" pitchFamily="2" charset="0"/>
              </a:rPr>
              <a:t>						then,</a:t>
            </a:r>
          </a:p>
          <a:p>
            <a:pPr>
              <a:lnSpc>
                <a:spcPct val="90000"/>
              </a:lnSpc>
            </a:pPr>
            <a:r>
              <a:rPr lang="en-US" sz="1600" dirty="0">
                <a:latin typeface="Comic Neue" panose="02000000000000000000" pitchFamily="2" charset="0"/>
              </a:rPr>
              <a:t>						E( M , K ) = CT</a:t>
            </a:r>
          </a:p>
          <a:p>
            <a:pPr>
              <a:lnSpc>
                <a:spcPct val="90000"/>
              </a:lnSpc>
            </a:pPr>
            <a:r>
              <a:rPr lang="en-US" sz="1600" dirty="0">
                <a:latin typeface="Comic Neue" panose="02000000000000000000" pitchFamily="2" charset="0"/>
              </a:rPr>
              <a:t>						CT =      010011101011	{Message}</a:t>
            </a:r>
          </a:p>
          <a:p>
            <a:pPr>
              <a:lnSpc>
                <a:spcPct val="90000"/>
              </a:lnSpc>
            </a:pPr>
            <a:r>
              <a:rPr lang="en-US" sz="1600" dirty="0">
                <a:latin typeface="Comic Neue" panose="02000000000000000000" pitchFamily="2" charset="0"/>
              </a:rPr>
              <a:t>						XOR      101010010010	{Key}</a:t>
            </a:r>
          </a:p>
          <a:p>
            <a:pPr>
              <a:lnSpc>
                <a:spcPct val="90000"/>
              </a:lnSpc>
            </a:pPr>
            <a:r>
              <a:rPr lang="en-US" sz="1600" dirty="0">
                <a:latin typeface="Comic Neue" panose="02000000000000000000" pitchFamily="2" charset="0"/>
              </a:rPr>
              <a:t>						           ----------------</a:t>
            </a:r>
          </a:p>
          <a:p>
            <a:pPr>
              <a:lnSpc>
                <a:spcPct val="90000"/>
              </a:lnSpc>
            </a:pPr>
            <a:r>
              <a:rPr lang="en-US" sz="1600" dirty="0">
                <a:latin typeface="Comic Neue" panose="02000000000000000000" pitchFamily="2" charset="0"/>
              </a:rPr>
              <a:t>						CT =      111001111001	{Cyphertext}</a:t>
            </a:r>
          </a:p>
          <a:p>
            <a:pPr>
              <a:lnSpc>
                <a:spcPct val="90000"/>
              </a:lnSpc>
            </a:pPr>
            <a:r>
              <a:rPr lang="en-US" sz="1600" dirty="0">
                <a:latin typeface="Comic Neue" panose="02000000000000000000" pitchFamily="2" charset="0"/>
              </a:rPr>
              <a:t>									</a:t>
            </a:r>
          </a:p>
          <a:p>
            <a:pPr>
              <a:lnSpc>
                <a:spcPct val="90000"/>
              </a:lnSpc>
            </a:pPr>
            <a:r>
              <a:rPr lang="en-US" sz="1600" dirty="0">
                <a:latin typeface="Comic Neue" panose="02000000000000000000" pitchFamily="2" charset="0"/>
              </a:rPr>
              <a:t>	Decryption Algo(D) : CT XOR K 	{i.e. Message(M) = CT XOR add with key,</a:t>
            </a:r>
          </a:p>
          <a:p>
            <a:pPr>
              <a:lnSpc>
                <a:spcPct val="90000"/>
              </a:lnSpc>
            </a:pPr>
            <a:r>
              <a:rPr lang="en-US" sz="1600" dirty="0">
                <a:latin typeface="Comic Neue" panose="02000000000000000000" pitchFamily="2" charset="0"/>
              </a:rPr>
              <a:t>						known L = 2 , C = </a:t>
            </a:r>
            <a:r>
              <a:rPr lang="en-US" sz="1600" dirty="0" err="1">
                <a:latin typeface="Comic Neue" panose="02000000000000000000" pitchFamily="2" charset="0"/>
              </a:rPr>
              <a:t>cdelmn</a:t>
            </a:r>
            <a:endParaRPr lang="en-US" sz="1600" dirty="0">
              <a:latin typeface="Comic Neue" panose="02000000000000000000" pitchFamily="2" charset="0"/>
            </a:endParaRPr>
          </a:p>
          <a:p>
            <a:pPr>
              <a:lnSpc>
                <a:spcPct val="90000"/>
              </a:lnSpc>
            </a:pPr>
            <a:r>
              <a:rPr lang="en-US" sz="1600" dirty="0">
                <a:latin typeface="Comic Neue" panose="02000000000000000000" pitchFamily="2" charset="0"/>
              </a:rPr>
              <a:t>						then,</a:t>
            </a:r>
          </a:p>
          <a:p>
            <a:pPr>
              <a:lnSpc>
                <a:spcPct val="90000"/>
              </a:lnSpc>
            </a:pPr>
            <a:r>
              <a:rPr lang="en-US" sz="1600" dirty="0">
                <a:latin typeface="Comic Neue" panose="02000000000000000000" pitchFamily="2" charset="0"/>
              </a:rPr>
              <a:t>						D( CT , K ) = M</a:t>
            </a:r>
          </a:p>
          <a:p>
            <a:pPr>
              <a:lnSpc>
                <a:spcPct val="90000"/>
              </a:lnSpc>
            </a:pPr>
            <a:r>
              <a:rPr lang="en-US" sz="1600" dirty="0">
                <a:latin typeface="Comic Neue" panose="02000000000000000000" pitchFamily="2" charset="0"/>
              </a:rPr>
              <a:t>						M =       111001111001	{Cyphertext}</a:t>
            </a:r>
          </a:p>
          <a:p>
            <a:pPr>
              <a:lnSpc>
                <a:spcPct val="90000"/>
              </a:lnSpc>
            </a:pPr>
            <a:r>
              <a:rPr lang="en-US" sz="1600" dirty="0">
                <a:latin typeface="Comic Neue" panose="02000000000000000000" pitchFamily="2" charset="0"/>
              </a:rPr>
              <a:t>						XOR      101010010010	{Key}</a:t>
            </a:r>
          </a:p>
          <a:p>
            <a:pPr>
              <a:lnSpc>
                <a:spcPct val="90000"/>
              </a:lnSpc>
            </a:pPr>
            <a:r>
              <a:rPr lang="en-US" sz="1600" dirty="0">
                <a:latin typeface="Comic Neue" panose="02000000000000000000" pitchFamily="2" charset="0"/>
              </a:rPr>
              <a:t>						           ----------------</a:t>
            </a:r>
          </a:p>
          <a:p>
            <a:pPr>
              <a:lnSpc>
                <a:spcPct val="90000"/>
              </a:lnSpc>
            </a:pPr>
            <a:r>
              <a:rPr lang="en-US" sz="1600" dirty="0">
                <a:latin typeface="Comic Neue" panose="02000000000000000000" pitchFamily="2" charset="0"/>
              </a:rPr>
              <a:t>						M =       010011101011	{Message}</a:t>
            </a:r>
          </a:p>
          <a:p>
            <a:pPr>
              <a:lnSpc>
                <a:spcPct val="90000"/>
              </a:lnSpc>
            </a:pPr>
            <a:r>
              <a:rPr lang="en-US" sz="1600" dirty="0">
                <a:latin typeface="Comic Neue" panose="02000000000000000000" pitchFamily="2" charset="0"/>
              </a:rPr>
              <a:t>	NOTE :	OTP has Perfect Secrecy</a:t>
            </a:r>
          </a:p>
          <a:p>
            <a:pPr>
              <a:lnSpc>
                <a:spcPct val="90000"/>
              </a:lnSpc>
            </a:pPr>
            <a:r>
              <a:rPr lang="en-US" sz="1600" dirty="0">
                <a:latin typeface="Comic Neue" panose="02000000000000000000" pitchFamily="2" charset="0"/>
              </a:rPr>
              <a:t>		Problem : too long Key Required</a:t>
            </a:r>
          </a:p>
        </p:txBody>
      </p:sp>
    </p:spTree>
    <p:extLst>
      <p:ext uri="{BB962C8B-B14F-4D97-AF65-F5344CB8AC3E}">
        <p14:creationId xmlns:p14="http://schemas.microsoft.com/office/powerpoint/2010/main" val="198495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304800"/>
            <a:ext cx="9143998" cy="1020762"/>
          </a:xfrm>
        </p:spPr>
        <p:txBody>
          <a:bodyPr>
            <a:normAutofit/>
          </a:bodyPr>
          <a:lstStyle/>
          <a:p>
            <a:r>
              <a:rPr lang="en-US" sz="4400" b="1" dirty="0">
                <a:solidFill>
                  <a:srgbClr val="498FAB"/>
                </a:solidFill>
                <a:latin typeface="Orbitron Black" pitchFamily="2" charset="0"/>
                <a:ea typeface="STFangsong" panose="020B0503020204020204" pitchFamily="2" charset="-122"/>
              </a:rPr>
              <a:t>CURRENT WORKING</a:t>
            </a:r>
          </a:p>
        </p:txBody>
      </p:sp>
      <p:sp>
        <p:nvSpPr>
          <p:cNvPr id="4" name="TextBox 3"/>
          <p:cNvSpPr txBox="1"/>
          <p:nvPr/>
        </p:nvSpPr>
        <p:spPr>
          <a:xfrm>
            <a:off x="1522412" y="1669619"/>
            <a:ext cx="10363201" cy="4883581"/>
          </a:xfrm>
          <a:prstGeom prst="rect">
            <a:avLst/>
          </a:prstGeom>
          <a:noFill/>
        </p:spPr>
        <p:txBody>
          <a:bodyPr wrap="square" rtlCol="0">
            <a:spAutoFit/>
          </a:bodyPr>
          <a:lstStyle/>
          <a:p>
            <a:pPr marL="342900" marR="0" lvl="0" indent="-342900">
              <a:lnSpc>
                <a:spcPct val="115000"/>
              </a:lnSpc>
              <a:spcBef>
                <a:spcPts val="0"/>
              </a:spcBef>
              <a:spcAft>
                <a:spcPts val="1000"/>
              </a:spcAft>
              <a:buFont typeface="Symbol" panose="05050102010706020507" pitchFamily="18" charset="2"/>
              <a:buChar char=""/>
            </a:pPr>
            <a:r>
              <a:rPr lang="en-IN" sz="1600" dirty="0">
                <a:effectLst/>
                <a:latin typeface="Comic Neue" panose="02000000000000000000" pitchFamily="2" charset="0"/>
                <a:ea typeface="Calibri" panose="020F0502020204030204" pitchFamily="34" charset="0"/>
                <a:cs typeface="Mangal" panose="02040503050203030202" pitchFamily="18" charset="0"/>
              </a:rPr>
              <a:t>Home page which Gives access to all the functionalities in the Application</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IN" sz="1600" dirty="0">
                <a:effectLst/>
                <a:latin typeface="Comic Neue" panose="02000000000000000000" pitchFamily="2" charset="0"/>
                <a:ea typeface="Calibri" panose="020F0502020204030204" pitchFamily="34" charset="0"/>
                <a:cs typeface="Mangal" panose="02040503050203030202" pitchFamily="18" charset="0"/>
              </a:rPr>
              <a:t>Text Encryption: Encrypt Text Entered by AES Algorithm.</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IN" sz="1600" dirty="0">
                <a:effectLst/>
                <a:latin typeface="Comic Neue" panose="02000000000000000000" pitchFamily="2" charset="0"/>
                <a:ea typeface="Calibri" panose="020F0502020204030204" pitchFamily="34" charset="0"/>
                <a:cs typeface="Mangal" panose="02040503050203030202" pitchFamily="18" charset="0"/>
              </a:rPr>
              <a:t>Text Decryption: Decrypt Cypher text created in previous step by using AES Algorithm, previously used key, &amp; IV.</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IN" sz="1600" dirty="0">
                <a:effectLst/>
                <a:latin typeface="Comic Neue" panose="02000000000000000000" pitchFamily="2" charset="0"/>
                <a:ea typeface="Calibri" panose="020F0502020204030204" pitchFamily="34" charset="0"/>
                <a:cs typeface="Mangal" panose="02040503050203030202" pitchFamily="18" charset="0"/>
              </a:rPr>
              <a:t>Visual Cryptography: Encryption</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IN" sz="1600" dirty="0">
                <a:effectLst/>
                <a:latin typeface="Comic Neue" panose="02000000000000000000" pitchFamily="2" charset="0"/>
                <a:ea typeface="Calibri" panose="020F0502020204030204" pitchFamily="34" charset="0"/>
                <a:cs typeface="Mangal" panose="02040503050203030202" pitchFamily="18" charset="0"/>
              </a:rPr>
              <a:t>Ask for Image to be Encrypted</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IN" sz="1600" dirty="0">
                <a:effectLst/>
                <a:latin typeface="Comic Neue" panose="02000000000000000000" pitchFamily="2" charset="0"/>
                <a:ea typeface="Calibri" panose="020F0502020204030204" pitchFamily="34" charset="0"/>
                <a:cs typeface="Mangal" panose="02040503050203030202" pitchFamily="18" charset="0"/>
              </a:rPr>
              <a:t>Generate Key Image based of the inserted Image</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IN" sz="1600" dirty="0">
                <a:effectLst/>
                <a:latin typeface="Comic Neue" panose="02000000000000000000" pitchFamily="2" charset="0"/>
                <a:ea typeface="Calibri" panose="020F0502020204030204" pitchFamily="34" charset="0"/>
                <a:cs typeface="Mangal" panose="02040503050203030202" pitchFamily="18" charset="0"/>
              </a:rPr>
              <a:t>Encrypt both using XOR visual cryptography</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IN" sz="1600" dirty="0">
                <a:effectLst/>
                <a:latin typeface="Comic Neue" panose="02000000000000000000" pitchFamily="2" charset="0"/>
                <a:ea typeface="Calibri" panose="020F0502020204030204" pitchFamily="34" charset="0"/>
                <a:cs typeface="Mangal" panose="02040503050203030202" pitchFamily="18" charset="0"/>
              </a:rPr>
              <a:t>Download Both Images to File System</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IN" sz="1600" dirty="0">
                <a:effectLst/>
                <a:latin typeface="Comic Neue" panose="02000000000000000000" pitchFamily="2" charset="0"/>
                <a:ea typeface="Calibri" panose="020F0502020204030204" pitchFamily="34" charset="0"/>
                <a:cs typeface="Mangal" panose="02040503050203030202" pitchFamily="18" charset="0"/>
              </a:rPr>
              <a:t>Visual Cryptography: Decryption</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IN" sz="1600" dirty="0">
                <a:effectLst/>
                <a:latin typeface="Comic Neue" panose="02000000000000000000" pitchFamily="2" charset="0"/>
                <a:ea typeface="Calibri" panose="020F0502020204030204" pitchFamily="34" charset="0"/>
                <a:cs typeface="Mangal" panose="02040503050203030202" pitchFamily="18" charset="0"/>
              </a:rPr>
              <a:t>Select both Images from File System</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IN" sz="1600" dirty="0">
                <a:effectLst/>
                <a:latin typeface="Comic Neue" panose="02000000000000000000" pitchFamily="2" charset="0"/>
                <a:ea typeface="Calibri" panose="020F0502020204030204" pitchFamily="34" charset="0"/>
                <a:cs typeface="Mangal" panose="02040503050203030202" pitchFamily="18" charset="0"/>
              </a:rPr>
              <a:t>Use XOR visual Cryptography to decrypt image</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IN" sz="1600" dirty="0">
                <a:effectLst/>
                <a:latin typeface="Comic Neue" panose="02000000000000000000" pitchFamily="2" charset="0"/>
                <a:ea typeface="Calibri" panose="020F0502020204030204" pitchFamily="34" charset="0"/>
                <a:cs typeface="Mangal" panose="02040503050203030202" pitchFamily="18" charset="0"/>
              </a:rPr>
              <a:t>Display &amp; download decrypted and Overlayed Image.</a:t>
            </a:r>
            <a:endParaRPr lang="en-US" sz="1600" dirty="0">
              <a:effectLst/>
              <a:latin typeface="Comic Neue" panose="02000000000000000000" pitchFamily="2" charset="0"/>
              <a:ea typeface="Calibri" panose="020F0502020204030204" pitchFamily="34" charset="0"/>
              <a:cs typeface="Mangal" panose="02040503050203030202"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304800"/>
            <a:ext cx="9753600" cy="1020762"/>
          </a:xfrm>
        </p:spPr>
        <p:txBody>
          <a:bodyPr>
            <a:normAutofit/>
          </a:bodyPr>
          <a:lstStyle/>
          <a:p>
            <a:r>
              <a:rPr lang="en-US" sz="4400" b="1" dirty="0">
                <a:solidFill>
                  <a:srgbClr val="498FAB"/>
                </a:solidFill>
                <a:latin typeface="Orbitron Black" pitchFamily="2" charset="0"/>
                <a:ea typeface="STFangsong" panose="020B0503020204020204" pitchFamily="2" charset="-122"/>
              </a:rPr>
              <a:t>FUTURE WORKS</a:t>
            </a:r>
          </a:p>
        </p:txBody>
      </p:sp>
      <p:sp>
        <p:nvSpPr>
          <p:cNvPr id="4" name="TextBox 3"/>
          <p:cNvSpPr txBox="1"/>
          <p:nvPr/>
        </p:nvSpPr>
        <p:spPr>
          <a:xfrm>
            <a:off x="1827213" y="2307741"/>
            <a:ext cx="9753600" cy="3317768"/>
          </a:xfrm>
          <a:prstGeom prst="rect">
            <a:avLst/>
          </a:prstGeom>
          <a:noFill/>
        </p:spPr>
        <p:txBody>
          <a:bodyPr wrap="square" rtlCol="0">
            <a:spAutoFit/>
          </a:bodyPr>
          <a:lstStyle/>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Comic Neue" panose="02000000000000000000" pitchFamily="2" charset="0"/>
                <a:ea typeface="Calibri" panose="020F0502020204030204" pitchFamily="34" charset="0"/>
                <a:cs typeface="Mangal" panose="02040503050203030202" pitchFamily="18" charset="0"/>
              </a:rPr>
              <a:t>Add Functionality of Image &amp; file encryption and Decryption using AES cypher</a:t>
            </a:r>
          </a:p>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Comic Neue" panose="02000000000000000000" pitchFamily="2" charset="0"/>
                <a:ea typeface="Calibri" panose="020F0502020204030204" pitchFamily="34" charset="0"/>
                <a:cs typeface="Mangal" panose="02040503050203030202" pitchFamily="18" charset="0"/>
              </a:rPr>
              <a:t>Add Steganography Functions</a:t>
            </a:r>
          </a:p>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Comic Neue" panose="02000000000000000000" pitchFamily="2" charset="0"/>
                <a:ea typeface="Calibri" panose="020F0502020204030204" pitchFamily="34" charset="0"/>
                <a:cs typeface="Mangal" panose="02040503050203030202" pitchFamily="18" charset="0"/>
              </a:rPr>
              <a:t>Connect Application to a NOSQL database</a:t>
            </a:r>
          </a:p>
          <a:p>
            <a:pPr marL="800100" lvl="1" indent="-342900">
              <a:lnSpc>
                <a:spcPct val="115000"/>
              </a:lnSpc>
              <a:spcAft>
                <a:spcPts val="1000"/>
              </a:spcAft>
              <a:buFont typeface="Symbol" panose="05050102010706020507" pitchFamily="18" charset="2"/>
              <a:buChar char=""/>
            </a:pPr>
            <a:r>
              <a:rPr lang="en-US" sz="2000" dirty="0">
                <a:latin typeface="Comic Neue" panose="02000000000000000000" pitchFamily="2" charset="0"/>
                <a:ea typeface="Calibri" panose="020F0502020204030204" pitchFamily="34" charset="0"/>
                <a:cs typeface="Mangal" panose="02040503050203030202" pitchFamily="18" charset="0"/>
              </a:rPr>
              <a:t>Complete </a:t>
            </a:r>
            <a:r>
              <a:rPr lang="en-US" sz="2000" dirty="0" err="1">
                <a:latin typeface="Comic Neue" panose="02000000000000000000" pitchFamily="2" charset="0"/>
                <a:ea typeface="Calibri" panose="020F0502020204030204" pitchFamily="34" charset="0"/>
                <a:cs typeface="Mangal" panose="02040503050203030202" pitchFamily="18" charset="0"/>
              </a:rPr>
              <a:t>SingUp</a:t>
            </a:r>
            <a:r>
              <a:rPr lang="en-US" sz="2000" dirty="0">
                <a:latin typeface="Comic Neue" panose="02000000000000000000" pitchFamily="2" charset="0"/>
                <a:ea typeface="Calibri" panose="020F0502020204030204" pitchFamily="34" charset="0"/>
                <a:cs typeface="Mangal" panose="02040503050203030202" pitchFamily="18" charset="0"/>
              </a:rPr>
              <a:t> &amp; </a:t>
            </a:r>
            <a:r>
              <a:rPr lang="en-US" sz="2000" dirty="0" err="1">
                <a:latin typeface="Comic Neue" panose="02000000000000000000" pitchFamily="2" charset="0"/>
                <a:ea typeface="Calibri" panose="020F0502020204030204" pitchFamily="34" charset="0"/>
                <a:cs typeface="Mangal" panose="02040503050203030202" pitchFamily="18" charset="0"/>
              </a:rPr>
              <a:t>SignIn</a:t>
            </a:r>
            <a:r>
              <a:rPr lang="en-US" sz="2000" dirty="0">
                <a:latin typeface="Comic Neue" panose="02000000000000000000" pitchFamily="2" charset="0"/>
                <a:ea typeface="Calibri" panose="020F0502020204030204" pitchFamily="34" charset="0"/>
                <a:cs typeface="Mangal" panose="02040503050203030202" pitchFamily="18" charset="0"/>
              </a:rPr>
              <a:t> </a:t>
            </a:r>
          </a:p>
          <a:p>
            <a:pPr marL="800100" lvl="1" indent="-342900">
              <a:lnSpc>
                <a:spcPct val="115000"/>
              </a:lnSpc>
              <a:spcAft>
                <a:spcPts val="1000"/>
              </a:spcAft>
              <a:buFont typeface="Symbol" panose="05050102010706020507" pitchFamily="18" charset="2"/>
              <a:buChar char=""/>
            </a:pPr>
            <a:r>
              <a:rPr lang="en-US" sz="2000" dirty="0">
                <a:effectLst/>
                <a:latin typeface="Comic Neue" panose="02000000000000000000" pitchFamily="2" charset="0"/>
                <a:ea typeface="Calibri" panose="020F0502020204030204" pitchFamily="34" charset="0"/>
                <a:cs typeface="Mangal" panose="02040503050203030202" pitchFamily="18" charset="0"/>
              </a:rPr>
              <a:t>Store IV, </a:t>
            </a:r>
            <a:r>
              <a:rPr lang="en-US" sz="2000" dirty="0" err="1">
                <a:effectLst/>
                <a:latin typeface="Comic Neue" panose="02000000000000000000" pitchFamily="2" charset="0"/>
                <a:ea typeface="Calibri" panose="020F0502020204030204" pitchFamily="34" charset="0"/>
                <a:cs typeface="Mangal" panose="02040503050203030202" pitchFamily="18" charset="0"/>
              </a:rPr>
              <a:t>SecretKey</a:t>
            </a:r>
            <a:r>
              <a:rPr lang="en-US" sz="2000" dirty="0">
                <a:effectLst/>
                <a:latin typeface="Comic Neue" panose="02000000000000000000" pitchFamily="2" charset="0"/>
                <a:ea typeface="Calibri" panose="020F0502020204030204" pitchFamily="34" charset="0"/>
                <a:cs typeface="Mangal" panose="02040503050203030202" pitchFamily="18" charset="0"/>
              </a:rPr>
              <a:t> </a:t>
            </a:r>
            <a:r>
              <a:rPr lang="en-US" sz="2000" dirty="0">
                <a:latin typeface="Comic Neue" panose="02000000000000000000" pitchFamily="2" charset="0"/>
                <a:ea typeface="Calibri" panose="020F0502020204030204" pitchFamily="34" charset="0"/>
                <a:cs typeface="Mangal" panose="02040503050203030202" pitchFamily="18" charset="0"/>
              </a:rPr>
              <a:t>files &amp; </a:t>
            </a:r>
            <a:r>
              <a:rPr lang="en-US" sz="2000" dirty="0">
                <a:effectLst/>
                <a:latin typeface="Comic Neue" panose="02000000000000000000" pitchFamily="2" charset="0"/>
                <a:ea typeface="Calibri" panose="020F0502020204030204" pitchFamily="34" charset="0"/>
                <a:cs typeface="Mangal" panose="02040503050203030202" pitchFamily="18" charset="0"/>
              </a:rPr>
              <a:t>Backup</a:t>
            </a:r>
          </a:p>
          <a:p>
            <a:pPr marL="342900" marR="0" lvl="0" indent="-342900">
              <a:lnSpc>
                <a:spcPct val="115000"/>
              </a:lnSpc>
              <a:spcBef>
                <a:spcPts val="0"/>
              </a:spcBef>
              <a:spcAft>
                <a:spcPts val="1000"/>
              </a:spcAft>
              <a:buFont typeface="Symbol" panose="05050102010706020507" pitchFamily="18" charset="2"/>
              <a:buChar char=""/>
            </a:pPr>
            <a:r>
              <a:rPr lang="en-US" sz="2000" dirty="0">
                <a:effectLst/>
                <a:latin typeface="Comic Neue" panose="02000000000000000000" pitchFamily="2" charset="0"/>
                <a:ea typeface="Calibri" panose="020F0502020204030204" pitchFamily="34" charset="0"/>
                <a:cs typeface="Mangal" panose="02040503050203030202" pitchFamily="18" charset="0"/>
              </a:rPr>
              <a:t>Prepare a exe setup file for application</a:t>
            </a:r>
          </a:p>
          <a:p>
            <a:pPr marL="800100" lvl="1" indent="-342900">
              <a:lnSpc>
                <a:spcPct val="115000"/>
              </a:lnSpc>
              <a:spcAft>
                <a:spcPts val="1000"/>
              </a:spcAft>
              <a:buFont typeface="Symbol" panose="05050102010706020507" pitchFamily="18" charset="2"/>
              <a:buChar char=""/>
            </a:pPr>
            <a:r>
              <a:rPr lang="en-US" sz="2000" dirty="0">
                <a:latin typeface="Comic Neue" panose="02000000000000000000" pitchFamily="2" charset="0"/>
                <a:ea typeface="Calibri" panose="020F0502020204030204" pitchFamily="34" charset="0"/>
                <a:cs typeface="Mangal" panose="02040503050203030202" pitchFamily="18" charset="0"/>
              </a:rPr>
              <a:t>Configure to prepare Installable Software </a:t>
            </a:r>
            <a:endParaRPr lang="en-US" sz="2000" dirty="0">
              <a:effectLst/>
              <a:latin typeface="Comic Neue" panose="02000000000000000000" pitchFamily="2"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2258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02804846_win32">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tf02804846_win32</Template>
  <TotalTime>491</TotalTime>
  <Words>1001</Words>
  <Application>Microsoft Office PowerPoint</Application>
  <PresentationFormat>Custom</PresentationFormat>
  <Paragraphs>123</Paragraphs>
  <Slides>11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vt:i4>
      </vt:variant>
    </vt:vector>
  </HeadingPairs>
  <TitlesOfParts>
    <vt:vector size="26" baseType="lpstr">
      <vt:lpstr>Arial</vt:lpstr>
      <vt:lpstr>Berlin Sans FB</vt:lpstr>
      <vt:lpstr>Comic Neue</vt:lpstr>
      <vt:lpstr>Consolas</vt:lpstr>
      <vt:lpstr>Corbel</vt:lpstr>
      <vt:lpstr>Courier New</vt:lpstr>
      <vt:lpstr>Jura Light</vt:lpstr>
      <vt:lpstr>Montserrat Alternates Black</vt:lpstr>
      <vt:lpstr>Montserrat Alternates SemiBold</vt:lpstr>
      <vt:lpstr>Orbitron</vt:lpstr>
      <vt:lpstr>Orbitron Black</vt:lpstr>
      <vt:lpstr>Pristina</vt:lpstr>
      <vt:lpstr>Symbol</vt:lpstr>
      <vt:lpstr>Wingdings</vt:lpstr>
      <vt:lpstr>tf02804846_win32</vt:lpstr>
      <vt:lpstr>VISUAL CRYPTOGRAPHY  (IMAGE ENCRYPTION &amp; DECRYPTION)</vt:lpstr>
      <vt:lpstr>ABOUT   PROJECT</vt:lpstr>
      <vt:lpstr>ABSTRACT</vt:lpstr>
      <vt:lpstr>PowerPoint Presentation</vt:lpstr>
      <vt:lpstr>F I L E S</vt:lpstr>
      <vt:lpstr>PowerPoint Presentation</vt:lpstr>
      <vt:lpstr>PowerPoint Presentation</vt:lpstr>
      <vt:lpstr>CURRENT WORKING</vt:lpstr>
      <vt:lpstr>FUTURE WORKS</vt:lpstr>
      <vt:lpstr> REAL - FILE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CYBER SECURITY  &amp; CYBEROPS ASSOCIATE</dc:title>
  <dc:creator>user</dc:creator>
  <cp:lastModifiedBy>PRIYANSU BISHT</cp:lastModifiedBy>
  <cp:revision>38</cp:revision>
  <dcterms:created xsi:type="dcterms:W3CDTF">2021-11-09T12:55:35Z</dcterms:created>
  <dcterms:modified xsi:type="dcterms:W3CDTF">2021-12-19T05:15:09Z</dcterms:modified>
</cp:coreProperties>
</file>