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3" r:id="rId4"/>
  </p:sldMasterIdLst>
  <p:notesMasterIdLst>
    <p:notesMasterId r:id="rId18"/>
  </p:notesMasterIdLst>
  <p:handoutMasterIdLst>
    <p:handoutMasterId r:id="rId19"/>
  </p:handoutMasterIdLst>
  <p:sldIdLst>
    <p:sldId id="256" r:id="rId5"/>
    <p:sldId id="270" r:id="rId6"/>
    <p:sldId id="277" r:id="rId7"/>
    <p:sldId id="313" r:id="rId8"/>
    <p:sldId id="309" r:id="rId9"/>
    <p:sldId id="316" r:id="rId10"/>
    <p:sldId id="310" r:id="rId11"/>
    <p:sldId id="317" r:id="rId12"/>
    <p:sldId id="318" r:id="rId13"/>
    <p:sldId id="319" r:id="rId14"/>
    <p:sldId id="321" r:id="rId15"/>
    <p:sldId id="320"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42D0B"/>
    <a:srgbClr val="76280B"/>
    <a:srgbClr val="F6BF73"/>
    <a:srgbClr val="F9D4A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735" autoAdjust="0"/>
    <p:restoredTop sz="91678" autoAdjust="0"/>
  </p:normalViewPr>
  <p:slideViewPr>
    <p:cSldViewPr snapToGrid="0">
      <p:cViewPr>
        <p:scale>
          <a:sx n="69" d="100"/>
          <a:sy n="69" d="100"/>
        </p:scale>
        <p:origin x="390" y="4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805758-D2E5-47F1-BDC8-64F96AB837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A4D7A7-60FE-4B51-8D3B-098FB2A1B3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66161-D383-45DC-9645-1D21647A8641}" type="datetimeFigureOut">
              <a:rPr lang="en-US" smtClean="0"/>
              <a:t>6/28/2022</a:t>
            </a:fld>
            <a:endParaRPr lang="en-US" dirty="0"/>
          </a:p>
        </p:txBody>
      </p:sp>
      <p:sp>
        <p:nvSpPr>
          <p:cNvPr id="4" name="Footer Placeholder 3">
            <a:extLst>
              <a:ext uri="{FF2B5EF4-FFF2-40B4-BE49-F238E27FC236}">
                <a16:creationId xmlns:a16="http://schemas.microsoft.com/office/drawing/2014/main" id="{0748030B-DA71-4B18-AA7C-F991BCB518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BD65FCA-070F-4A6D-A2E0-D5EBEAABC9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D2B8-7AFA-4F86-9DF3-A6BBE4E238C1}" type="slidenum">
              <a:rPr lang="en-US" smtClean="0"/>
              <a:t>‹#›</a:t>
            </a:fld>
            <a:endParaRPr lang="en-US" dirty="0"/>
          </a:p>
        </p:txBody>
      </p:sp>
    </p:spTree>
    <p:extLst>
      <p:ext uri="{BB962C8B-B14F-4D97-AF65-F5344CB8AC3E}">
        <p14:creationId xmlns:p14="http://schemas.microsoft.com/office/powerpoint/2010/main" val="369034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t>6/28/2022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t>‹#›</a:t>
            </a:fld>
            <a:endParaRPr lang="en-US" dirty="0"/>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6D6166-2B42-4F11-BAA6-8ABAE1BE810C}" type="datetimeFigureOut">
              <a:rPr lang="en-US" noProof="0" smtClean="0"/>
              <a:t>6/28/2022</a:t>
            </a:fld>
            <a:endParaRPr lang="en-US" noProof="0" dirty="0"/>
          </a:p>
        </p:txBody>
      </p:sp>
      <p:sp>
        <p:nvSpPr>
          <p:cNvPr id="5" name="Footer Placeholder 4"/>
          <p:cNvSpPr>
            <a:spLocks noGrp="1"/>
          </p:cNvSpPr>
          <p:nvPr>
            <p:ph type="ftr" sz="quarter" idx="11"/>
          </p:nvPr>
        </p:nvSpPr>
        <p:spPr>
          <a:xfrm>
            <a:off x="5332412" y="5883275"/>
            <a:ext cx="4324044" cy="365125"/>
          </a:xfrm>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14" name="Group 13">
            <a:extLst>
              <a:ext uri="{FF2B5EF4-FFF2-40B4-BE49-F238E27FC236}">
                <a16:creationId xmlns:a16="http://schemas.microsoft.com/office/drawing/2014/main" id="{5C6AB073-7E93-47EE-B14F-8E8833DB0F4B}"/>
              </a:ext>
            </a:extLst>
          </p:cNvPr>
          <p:cNvGrpSpPr/>
          <p:nvPr userDrawn="1"/>
        </p:nvGrpSpPr>
        <p:grpSpPr bwMode="ltGray">
          <a:xfrm>
            <a:off x="7232499" y="-159283"/>
            <a:ext cx="4959501" cy="5525761"/>
            <a:chOff x="7232499" y="-159283"/>
            <a:chExt cx="4959501" cy="5525761"/>
          </a:xfrm>
          <a:solidFill>
            <a:srgbClr val="76280B">
              <a:alpha val="60000"/>
            </a:srgbClr>
          </a:solidFill>
        </p:grpSpPr>
        <p:pic>
          <p:nvPicPr>
            <p:cNvPr id="15" name="Graphic 14" descr="Single gear">
              <a:extLst>
                <a:ext uri="{FF2B5EF4-FFF2-40B4-BE49-F238E27FC236}">
                  <a16:creationId xmlns:a16="http://schemas.microsoft.com/office/drawing/2014/main" id="{86DB8DA1-5265-46F0-8C1F-F151A1448CF0}"/>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6" name="Graphic 15" descr="Single gear">
              <a:extLst>
                <a:ext uri="{FF2B5EF4-FFF2-40B4-BE49-F238E27FC236}">
                  <a16:creationId xmlns:a16="http://schemas.microsoft.com/office/drawing/2014/main" id="{53E5376D-A058-45D3-AE77-EBFF7A71D04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7" name="Graphic 16" descr="Single gear">
              <a:extLst>
                <a:ext uri="{FF2B5EF4-FFF2-40B4-BE49-F238E27FC236}">
                  <a16:creationId xmlns:a16="http://schemas.microsoft.com/office/drawing/2014/main" id="{86DDE898-C217-4342-8A7D-7E67943C8D3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8" name="Graphic 17" descr="Single gear">
              <a:extLst>
                <a:ext uri="{FF2B5EF4-FFF2-40B4-BE49-F238E27FC236}">
                  <a16:creationId xmlns:a16="http://schemas.microsoft.com/office/drawing/2014/main" id="{122F94C4-24EB-451B-9633-64B8DAFD809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20" name="Rectangle 19">
            <a:extLst>
              <a:ext uri="{FF2B5EF4-FFF2-40B4-BE49-F238E27FC236}">
                <a16:creationId xmlns:a16="http://schemas.microsoft.com/office/drawing/2014/main" id="{B09D94ED-C2F4-47BC-B16A-D0445DE6D717}"/>
              </a:ext>
            </a:extLst>
          </p:cNvPr>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2B8835A2-6463-4B62-A956-80A51D11C65A}"/>
              </a:ext>
            </a:extLst>
          </p:cNvPr>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3184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6/28/2022</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142110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6/28/2022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127660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6/28/2022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232755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6/28/2022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183649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6/28/2022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497981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6/28/2022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8612967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6D6166-2B42-4F11-BAA6-8ABAE1BE810C}" type="datetimeFigureOut">
              <a:rPr lang="en-US" noProof="0" smtClean="0"/>
              <a:t>6/28/2022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1172556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6D6166-2B42-4F11-BAA6-8ABAE1BE810C}" type="datetimeFigureOut">
              <a:rPr lang="en-US" noProof="0" smtClean="0"/>
              <a:t>6/28/2022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800388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616D6166-2B42-4F11-BAA6-8ABAE1BE810C}" type="datetimeFigureOut">
              <a:rPr lang="en-US" noProof="0" smtClean="0"/>
              <a:t>6/28/2022</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a:extLst>
              <a:ext uri="{FF2B5EF4-FFF2-40B4-BE49-F238E27FC236}">
                <a16:creationId xmlns:a16="http://schemas.microsoft.com/office/drawing/2014/main" id="{D683A405-3ADE-448E-893F-D3D2E11CCA4C}"/>
              </a:ext>
            </a:extLst>
          </p:cNvPr>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5716618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_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6/28/2022</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8" name="Group 7">
            <a:extLst>
              <a:ext uri="{FF2B5EF4-FFF2-40B4-BE49-F238E27FC236}">
                <a16:creationId xmlns:a16="http://schemas.microsoft.com/office/drawing/2014/main" id="{7369CDA7-8760-42A4-890B-7A0B275010FA}"/>
              </a:ext>
            </a:extLst>
          </p:cNvPr>
          <p:cNvGrpSpPr/>
          <p:nvPr userDrawn="1"/>
        </p:nvGrpSpPr>
        <p:grpSpPr>
          <a:xfrm rot="5400000">
            <a:off x="188826" y="1282475"/>
            <a:ext cx="5378800" cy="5588856"/>
            <a:chOff x="-424090" y="303112"/>
            <a:chExt cx="5378800" cy="5588856"/>
          </a:xfrm>
          <a:solidFill>
            <a:srgbClr val="F6BF73">
              <a:alpha val="30196"/>
            </a:srgbClr>
          </a:solidFill>
        </p:grpSpPr>
        <p:pic>
          <p:nvPicPr>
            <p:cNvPr id="9" name="Graphic 8" descr="Single gear">
              <a:extLst>
                <a:ext uri="{FF2B5EF4-FFF2-40B4-BE49-F238E27FC236}">
                  <a16:creationId xmlns:a16="http://schemas.microsoft.com/office/drawing/2014/main" id="{5496853C-C85E-46F4-A8E8-0DD6428CB775}"/>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0" name="Graphic 9" descr="Single gear">
              <a:extLst>
                <a:ext uri="{FF2B5EF4-FFF2-40B4-BE49-F238E27FC236}">
                  <a16:creationId xmlns:a16="http://schemas.microsoft.com/office/drawing/2014/main" id="{F4FE5DCB-51FA-44DD-90C4-F3BAF4DABF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1" name="Graphic 10" descr="Single gear">
              <a:extLst>
                <a:ext uri="{FF2B5EF4-FFF2-40B4-BE49-F238E27FC236}">
                  <a16:creationId xmlns:a16="http://schemas.microsoft.com/office/drawing/2014/main" id="{8EE79DC9-685C-41A5-AB78-A0DAA8692A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2" name="Graphic 11" descr="Single gear">
              <a:extLst>
                <a:ext uri="{FF2B5EF4-FFF2-40B4-BE49-F238E27FC236}">
                  <a16:creationId xmlns:a16="http://schemas.microsoft.com/office/drawing/2014/main" id="{DD6E2FE1-1905-4E64-8E24-970D4993722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3" name="Graphic 12" descr="Single gear">
              <a:extLst>
                <a:ext uri="{FF2B5EF4-FFF2-40B4-BE49-F238E27FC236}">
                  <a16:creationId xmlns:a16="http://schemas.microsoft.com/office/drawing/2014/main" id="{9A7C47A3-9EA4-4AD7-84D8-BAE9C79180E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spTree>
    <p:extLst>
      <p:ext uri="{BB962C8B-B14F-4D97-AF65-F5344CB8AC3E}">
        <p14:creationId xmlns:p14="http://schemas.microsoft.com/office/powerpoint/2010/main" val="871201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6D6166-2B42-4F11-BAA6-8ABAE1BE810C}" type="datetimeFigureOut">
              <a:rPr lang="en-US" noProof="0" smtClean="0"/>
              <a:t>6/28/2022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a:xfrm>
            <a:off x="10951856" y="5867131"/>
            <a:ext cx="551167" cy="365125"/>
          </a:xfrm>
        </p:spPr>
        <p:txBody>
          <a:bodyPr/>
          <a:lstStyle/>
          <a:p>
            <a:fld id="{9E3FA76C-C565-46B6-8652-D75785E2521F}" type="slidenum">
              <a:rPr lang="en-US" noProof="0" smtClean="0"/>
              <a:t>‹#›</a:t>
            </a:fld>
            <a:endParaRPr lang="en-US" noProof="0" dirty="0"/>
          </a:p>
        </p:txBody>
      </p:sp>
      <p:grpSp>
        <p:nvGrpSpPr>
          <p:cNvPr id="7" name="Group 6">
            <a:extLst>
              <a:ext uri="{FF2B5EF4-FFF2-40B4-BE49-F238E27FC236}">
                <a16:creationId xmlns:a16="http://schemas.microsoft.com/office/drawing/2014/main" id="{746B2EDC-3D6C-4DC4-A38B-430DB4DC6A4A}"/>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8" name="Graphic 7" descr="Single gear">
              <a:extLst>
                <a:ext uri="{FF2B5EF4-FFF2-40B4-BE49-F238E27FC236}">
                  <a16:creationId xmlns:a16="http://schemas.microsoft.com/office/drawing/2014/main" id="{461576BC-3A50-49C7-BD51-9DCA86AC02A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9" name="Graphic 8" descr="Single gear">
              <a:extLst>
                <a:ext uri="{FF2B5EF4-FFF2-40B4-BE49-F238E27FC236}">
                  <a16:creationId xmlns:a16="http://schemas.microsoft.com/office/drawing/2014/main" id="{B4AC6E42-38D8-4C03-95E2-1855B1366DB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0" name="Graphic 9" descr="Single gear">
              <a:extLst>
                <a:ext uri="{FF2B5EF4-FFF2-40B4-BE49-F238E27FC236}">
                  <a16:creationId xmlns:a16="http://schemas.microsoft.com/office/drawing/2014/main" id="{4C43B97A-5624-4A00-A33D-8C381900E31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1" name="Graphic 10" descr="Single gear">
              <a:extLst>
                <a:ext uri="{FF2B5EF4-FFF2-40B4-BE49-F238E27FC236}">
                  <a16:creationId xmlns:a16="http://schemas.microsoft.com/office/drawing/2014/main" id="{7545E2A0-AAA2-4AF6-9AA0-0677FBDE3DB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2" name="Graphic 11" descr="Single gear">
              <a:extLst>
                <a:ext uri="{FF2B5EF4-FFF2-40B4-BE49-F238E27FC236}">
                  <a16:creationId xmlns:a16="http://schemas.microsoft.com/office/drawing/2014/main" id="{FE3F31CD-1DD2-4CEB-A8AE-52CD8334759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spTree>
    <p:extLst>
      <p:ext uri="{BB962C8B-B14F-4D97-AF65-F5344CB8AC3E}">
        <p14:creationId xmlns:p14="http://schemas.microsoft.com/office/powerpoint/2010/main" val="1973356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a:t>Click to edit Master title style</a:t>
            </a:r>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6/28/2022</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a:extLst>
              <a:ext uri="{FF2B5EF4-FFF2-40B4-BE49-F238E27FC236}">
                <a16:creationId xmlns:a16="http://schemas.microsoft.com/office/drawing/2014/main" id="{FD7CD5CF-F924-43C6-9C02-06FBC84A6729}"/>
              </a:ext>
            </a:extLst>
          </p:cNvPr>
          <p:cNvSpPr>
            <a:spLocks noGrp="1"/>
          </p:cNvSpPr>
          <p:nvPr>
            <p:ph idx="1"/>
          </p:nvPr>
        </p:nvSpPr>
        <p:spPr>
          <a:xfrm>
            <a:off x="2137644" y="2161725"/>
            <a:ext cx="9613861" cy="370264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131849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a:t>Click to edit Master title style</a:t>
            </a:r>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6/28/2022</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a:extLst>
              <a:ext uri="{FF2B5EF4-FFF2-40B4-BE49-F238E27FC236}">
                <a16:creationId xmlns:a16="http://schemas.microsoft.com/office/drawing/2014/main" id="{5E59F855-D2A7-4662-804E-17B59CD1A41D}"/>
              </a:ext>
            </a:extLst>
          </p:cNvPr>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2757395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a:t>Click to edit Master title style</a:t>
            </a:r>
          </a:p>
        </p:txBody>
      </p:sp>
      <p:sp>
        <p:nvSpPr>
          <p:cNvPr id="5" name="Date Placeholder 4"/>
          <p:cNvSpPr>
            <a:spLocks noGrp="1"/>
          </p:cNvSpPr>
          <p:nvPr>
            <p:ph type="dt" sz="half" idx="10"/>
          </p:nvPr>
        </p:nvSpPr>
        <p:spPr/>
        <p:txBody>
          <a:bodyPr/>
          <a:lstStyle/>
          <a:p>
            <a:fld id="{616D6166-2B42-4F11-BAA6-8ABAE1BE810C}" type="datetimeFigureOut">
              <a:rPr lang="en-US" noProof="0" smtClean="0"/>
              <a:t>6/28/2022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a:extLst>
              <a:ext uri="{FF2B5EF4-FFF2-40B4-BE49-F238E27FC236}">
                <a16:creationId xmlns:a16="http://schemas.microsoft.com/office/drawing/2014/main" id="{DBD7FBFD-679C-4A5B-A176-220004B60453}"/>
              </a:ext>
            </a:extLst>
          </p:cNvPr>
          <p:cNvSpPr>
            <a:spLocks noGrp="1"/>
          </p:cNvSpPr>
          <p:nvPr>
            <p:ph type="dgm" sz="quarter" idx="13"/>
          </p:nvPr>
        </p:nvSpPr>
        <p:spPr>
          <a:xfrm>
            <a:off x="680321" y="386862"/>
            <a:ext cx="9614617" cy="3867638"/>
          </a:xfrm>
        </p:spPr>
        <p:txBody>
          <a:bodyPr/>
          <a:lstStyle/>
          <a:p>
            <a:r>
              <a:rPr lang="en-US" noProof="0"/>
              <a:t>Click icon to add SmartArt graphic</a:t>
            </a:r>
            <a:endParaRPr lang="en-US" noProof="0" dirty="0"/>
          </a:p>
        </p:txBody>
      </p:sp>
    </p:spTree>
    <p:extLst>
      <p:ext uri="{BB962C8B-B14F-4D97-AF65-F5344CB8AC3E}">
        <p14:creationId xmlns:p14="http://schemas.microsoft.com/office/powerpoint/2010/main" val="35259966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1F89FDF-9788-47AD-B230-0314E7C8D087}"/>
              </a:ext>
            </a:extLst>
          </p:cNvPr>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a:extLst>
                <a:ext uri="{FF2B5EF4-FFF2-40B4-BE49-F238E27FC236}">
                  <a16:creationId xmlns:a16="http://schemas.microsoft.com/office/drawing/2014/main" id="{9CD6B783-A97E-437E-B4E2-F7D761F0A2E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20" name="Graphic 19" descr="Single gear">
              <a:extLst>
                <a:ext uri="{FF2B5EF4-FFF2-40B4-BE49-F238E27FC236}">
                  <a16:creationId xmlns:a16="http://schemas.microsoft.com/office/drawing/2014/main" id="{4699BB72-0480-4165-8D15-316CEED8CE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a:extLst>
                <a:ext uri="{FF2B5EF4-FFF2-40B4-BE49-F238E27FC236}">
                  <a16:creationId xmlns:a16="http://schemas.microsoft.com/office/drawing/2014/main" id="{685C07D9-1911-4085-8555-C992A61B10C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a:extLst>
                <a:ext uri="{FF2B5EF4-FFF2-40B4-BE49-F238E27FC236}">
                  <a16:creationId xmlns:a16="http://schemas.microsoft.com/office/drawing/2014/main" id="{D621B3C3-2371-4ED0-BC1D-87AABF852BD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a:extLst>
                <a:ext uri="{FF2B5EF4-FFF2-40B4-BE49-F238E27FC236}">
                  <a16:creationId xmlns:a16="http://schemas.microsoft.com/office/drawing/2014/main" id="{D7D15287-50FE-4441-BA06-D454D73F7E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6/28/2022</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a:extLst>
              <a:ext uri="{FF2B5EF4-FFF2-40B4-BE49-F238E27FC236}">
                <a16:creationId xmlns:a16="http://schemas.microsoft.com/office/drawing/2014/main" id="{2664D24B-EA78-4E18-9226-569365267E5E}"/>
              </a:ext>
            </a:extLst>
          </p:cNvPr>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a:extLst>
              <a:ext uri="{FF2B5EF4-FFF2-40B4-BE49-F238E27FC236}">
                <a16:creationId xmlns:a16="http://schemas.microsoft.com/office/drawing/2014/main" id="{5BE17E03-04A7-46ED-8623-88DFFD7E30B0}"/>
              </a:ext>
            </a:extLst>
          </p:cNvPr>
          <p:cNvSpPr txBox="1">
            <a:spLocks/>
          </p:cNvSpPr>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a:extLst>
              <a:ext uri="{FF2B5EF4-FFF2-40B4-BE49-F238E27FC236}">
                <a16:creationId xmlns:a16="http://schemas.microsoft.com/office/drawing/2014/main" id="{A3840076-AFCB-4C84-8E23-85DAD3CBEF3E}"/>
              </a:ext>
            </a:extLst>
          </p:cNvPr>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a:extLst>
              <a:ext uri="{FF2B5EF4-FFF2-40B4-BE49-F238E27FC236}">
                <a16:creationId xmlns:a16="http://schemas.microsoft.com/office/drawing/2014/main" id="{BBA20603-8433-4B38-976F-F18CF78D6BF9}"/>
              </a:ext>
            </a:extLst>
          </p:cNvPr>
          <p:cNvSpPr>
            <a:spLocks noGrp="1"/>
          </p:cNvSpPr>
          <p:nvPr>
            <p:ph type="title"/>
          </p:nvPr>
        </p:nvSpPr>
        <p:spPr>
          <a:xfrm>
            <a:off x="2106132" y="735087"/>
            <a:ext cx="3060802" cy="1080938"/>
          </a:xfrm>
        </p:spPr>
        <p:txBody>
          <a:bodyPr anchor="ctr" anchorCtr="0"/>
          <a:lstStyle>
            <a:lvl1pPr algn="ctr">
              <a:defRPr/>
            </a:lvl1pPr>
          </a:lstStyle>
          <a:p>
            <a:r>
              <a:rPr lang="en-US" noProof="0"/>
              <a:t>Click to edit Master title style</a:t>
            </a:r>
          </a:p>
        </p:txBody>
      </p:sp>
      <p:sp>
        <p:nvSpPr>
          <p:cNvPr id="53" name="Text Placeholder 52">
            <a:extLst>
              <a:ext uri="{FF2B5EF4-FFF2-40B4-BE49-F238E27FC236}">
                <a16:creationId xmlns:a16="http://schemas.microsoft.com/office/drawing/2014/main" id="{EF340F6C-3335-49B0-AE89-7103CA6A7F5E}"/>
              </a:ext>
            </a:extLst>
          </p:cNvPr>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a:t>Click to edit Master text styles</a:t>
            </a:r>
          </a:p>
        </p:txBody>
      </p:sp>
      <p:sp>
        <p:nvSpPr>
          <p:cNvPr id="55" name="Text Placeholder 54">
            <a:extLst>
              <a:ext uri="{FF2B5EF4-FFF2-40B4-BE49-F238E27FC236}">
                <a16:creationId xmlns:a16="http://schemas.microsoft.com/office/drawing/2014/main" id="{1F0AD31D-2FFB-40A9-96C2-F4EE3869BC54}"/>
              </a:ext>
            </a:extLst>
          </p:cNvPr>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a:t>Click to edit Master text styles</a:t>
            </a:r>
          </a:p>
        </p:txBody>
      </p:sp>
      <p:sp>
        <p:nvSpPr>
          <p:cNvPr id="57" name="Content Placeholder 56">
            <a:extLst>
              <a:ext uri="{FF2B5EF4-FFF2-40B4-BE49-F238E27FC236}">
                <a16:creationId xmlns:a16="http://schemas.microsoft.com/office/drawing/2014/main" id="{52B689E9-5B4C-4CC0-AAA4-847EB66C3302}"/>
              </a:ext>
            </a:extLst>
          </p:cNvPr>
          <p:cNvSpPr>
            <a:spLocks noGrp="1"/>
          </p:cNvSpPr>
          <p:nvPr>
            <p:ph sz="quarter" idx="20"/>
          </p:nvPr>
        </p:nvSpPr>
        <p:spPr>
          <a:xfrm>
            <a:off x="2106131" y="2116138"/>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8" name="Content Placeholder 56">
            <a:extLst>
              <a:ext uri="{FF2B5EF4-FFF2-40B4-BE49-F238E27FC236}">
                <a16:creationId xmlns:a16="http://schemas.microsoft.com/office/drawing/2014/main" id="{1D5202CC-08D0-4157-9CB3-AA1EF4A2C855}"/>
              </a:ext>
            </a:extLst>
          </p:cNvPr>
          <p:cNvSpPr>
            <a:spLocks noGrp="1"/>
          </p:cNvSpPr>
          <p:nvPr>
            <p:ph sz="quarter" idx="21"/>
          </p:nvPr>
        </p:nvSpPr>
        <p:spPr>
          <a:xfrm>
            <a:off x="5384611" y="2103211"/>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9" name="Content Placeholder 56">
            <a:extLst>
              <a:ext uri="{FF2B5EF4-FFF2-40B4-BE49-F238E27FC236}">
                <a16:creationId xmlns:a16="http://schemas.microsoft.com/office/drawing/2014/main" id="{7BE8E782-50B7-4C4E-BEA5-DDA27E0F6817}"/>
              </a:ext>
            </a:extLst>
          </p:cNvPr>
          <p:cNvSpPr>
            <a:spLocks noGrp="1"/>
          </p:cNvSpPr>
          <p:nvPr>
            <p:ph sz="quarter" idx="22"/>
          </p:nvPr>
        </p:nvSpPr>
        <p:spPr>
          <a:xfrm>
            <a:off x="8659892" y="2097613"/>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725301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6/28/2022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7" name="Group 6">
            <a:extLst>
              <a:ext uri="{FF2B5EF4-FFF2-40B4-BE49-F238E27FC236}">
                <a16:creationId xmlns:a16="http://schemas.microsoft.com/office/drawing/2014/main" id="{6A8D7C65-27A5-433B-9740-31E5BF38D56F}"/>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8" name="Graphic 7" descr="Single gear">
              <a:extLst>
                <a:ext uri="{FF2B5EF4-FFF2-40B4-BE49-F238E27FC236}">
                  <a16:creationId xmlns:a16="http://schemas.microsoft.com/office/drawing/2014/main" id="{EE8F96A7-46FC-4020-A6DE-42B87C142B36}"/>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9" name="Graphic 8" descr="Single gear">
              <a:extLst>
                <a:ext uri="{FF2B5EF4-FFF2-40B4-BE49-F238E27FC236}">
                  <a16:creationId xmlns:a16="http://schemas.microsoft.com/office/drawing/2014/main" id="{1953E15A-7B89-401A-8576-85F653CF275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0" name="Graphic 9" descr="Single gear">
              <a:extLst>
                <a:ext uri="{FF2B5EF4-FFF2-40B4-BE49-F238E27FC236}">
                  <a16:creationId xmlns:a16="http://schemas.microsoft.com/office/drawing/2014/main" id="{C6BC0321-F8B3-4CFE-AD71-A5103FE705B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1" name="Graphic 10" descr="Single gear">
              <a:extLst>
                <a:ext uri="{FF2B5EF4-FFF2-40B4-BE49-F238E27FC236}">
                  <a16:creationId xmlns:a16="http://schemas.microsoft.com/office/drawing/2014/main" id="{9F0C9D97-0330-402F-9012-17A1D786F3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2" name="Graphic 11" descr="Single gear">
              <a:extLst>
                <a:ext uri="{FF2B5EF4-FFF2-40B4-BE49-F238E27FC236}">
                  <a16:creationId xmlns:a16="http://schemas.microsoft.com/office/drawing/2014/main" id="{762AA2AE-F07D-4252-A234-91881CBE823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spTree>
    <p:extLst>
      <p:ext uri="{BB962C8B-B14F-4D97-AF65-F5344CB8AC3E}">
        <p14:creationId xmlns:p14="http://schemas.microsoft.com/office/powerpoint/2010/main" val="1476675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6D6166-2B42-4F11-BAA6-8ABAE1BE810C}" type="datetimeFigureOut">
              <a:rPr lang="en-US" noProof="0" smtClean="0"/>
              <a:t>6/28/2022</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8" name="Group 7">
            <a:extLst>
              <a:ext uri="{FF2B5EF4-FFF2-40B4-BE49-F238E27FC236}">
                <a16:creationId xmlns:a16="http://schemas.microsoft.com/office/drawing/2014/main" id="{33A311B0-2557-4AF0-A22C-712413DFBA4E}"/>
              </a:ext>
            </a:extLst>
          </p:cNvPr>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9" name="Graphic 8" descr="Single gear">
              <a:extLst>
                <a:ext uri="{FF2B5EF4-FFF2-40B4-BE49-F238E27FC236}">
                  <a16:creationId xmlns:a16="http://schemas.microsoft.com/office/drawing/2014/main" id="{A293EB0A-57D6-4B4E-AF0E-AD3F25AFAECF}"/>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0" name="Graphic 9" descr="Single gear">
              <a:extLst>
                <a:ext uri="{FF2B5EF4-FFF2-40B4-BE49-F238E27FC236}">
                  <a16:creationId xmlns:a16="http://schemas.microsoft.com/office/drawing/2014/main" id="{C2490F1D-A286-40D9-A990-C6CFF51504B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1" name="Graphic 10" descr="Single gear">
              <a:extLst>
                <a:ext uri="{FF2B5EF4-FFF2-40B4-BE49-F238E27FC236}">
                  <a16:creationId xmlns:a16="http://schemas.microsoft.com/office/drawing/2014/main" id="{FAFC9E9E-693E-4AD4-BAA3-8BBFB3CE023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2" name="Graphic 11" descr="Single gear">
              <a:extLst>
                <a:ext uri="{FF2B5EF4-FFF2-40B4-BE49-F238E27FC236}">
                  <a16:creationId xmlns:a16="http://schemas.microsoft.com/office/drawing/2014/main" id="{962216BD-32B3-4B55-BD7A-486D16B34D6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Tree>
    <p:extLst>
      <p:ext uri="{BB962C8B-B14F-4D97-AF65-F5344CB8AC3E}">
        <p14:creationId xmlns:p14="http://schemas.microsoft.com/office/powerpoint/2010/main" val="616816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6D6166-2B42-4F11-BAA6-8ABAE1BE810C}" type="datetimeFigureOut">
              <a:rPr lang="en-US" noProof="0" smtClean="0"/>
              <a:t>6/28/2022</a:t>
            </a:fld>
            <a:endParaRPr lang="en-US" noProof="0" dirty="0"/>
          </a:p>
        </p:txBody>
      </p:sp>
      <p:sp>
        <p:nvSpPr>
          <p:cNvPr id="8" name="Footer Placeholder 7"/>
          <p:cNvSpPr>
            <a:spLocks noGrp="1"/>
          </p:cNvSpPr>
          <p:nvPr>
            <p:ph type="ftr" sz="quarter" idx="11"/>
          </p:nvPr>
        </p:nvSpPr>
        <p:spPr/>
        <p:txBody>
          <a:bodyPr/>
          <a:lstStyle/>
          <a:p>
            <a:r>
              <a:rPr lang="en-US" noProof="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10" name="Group 9">
            <a:extLst>
              <a:ext uri="{FF2B5EF4-FFF2-40B4-BE49-F238E27FC236}">
                <a16:creationId xmlns:a16="http://schemas.microsoft.com/office/drawing/2014/main" id="{9E9EE48E-CB9C-400F-A751-A284F048652C}"/>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A5917D4C-7FD5-42FB-9B1B-34C4B4C026E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E91CEEA3-2084-483C-B10E-72F58DA4627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48972158-CD08-4AB7-ADF3-920EAC1D91D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C419659E-D362-4C16-860A-2C5E3034470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6787A2B7-3AEA-4C1E-947E-0A30088FE6C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spTree>
    <p:extLst>
      <p:ext uri="{BB962C8B-B14F-4D97-AF65-F5344CB8AC3E}">
        <p14:creationId xmlns:p14="http://schemas.microsoft.com/office/powerpoint/2010/main" val="210927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6D6166-2B42-4F11-BAA6-8ABAE1BE810C}" type="datetimeFigureOut">
              <a:rPr lang="en-US" noProof="0" smtClean="0"/>
              <a:t>6/28/2022</a:t>
            </a:fld>
            <a:endParaRPr lang="en-US" noProof="0" dirty="0"/>
          </a:p>
        </p:txBody>
      </p:sp>
      <p:sp>
        <p:nvSpPr>
          <p:cNvPr id="4" name="Footer Placeholder 3"/>
          <p:cNvSpPr>
            <a:spLocks noGrp="1"/>
          </p:cNvSpPr>
          <p:nvPr>
            <p:ph type="ftr" sz="quarter" idx="11"/>
          </p:nvPr>
        </p:nvSpPr>
        <p:spPr/>
        <p:txBody>
          <a:bodyPr/>
          <a:lstStyle/>
          <a:p>
            <a:r>
              <a:rPr lang="en-US" noProof="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6" name="Group 5">
            <a:extLst>
              <a:ext uri="{FF2B5EF4-FFF2-40B4-BE49-F238E27FC236}">
                <a16:creationId xmlns:a16="http://schemas.microsoft.com/office/drawing/2014/main" id="{F611E893-9560-446B-B083-92E559857ECF}"/>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7" name="Graphic 6" descr="Single gear">
              <a:extLst>
                <a:ext uri="{FF2B5EF4-FFF2-40B4-BE49-F238E27FC236}">
                  <a16:creationId xmlns:a16="http://schemas.microsoft.com/office/drawing/2014/main" id="{62D01CE9-2302-4B63-8FB3-75A7068C9710}"/>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8" name="Graphic 7" descr="Single gear">
              <a:extLst>
                <a:ext uri="{FF2B5EF4-FFF2-40B4-BE49-F238E27FC236}">
                  <a16:creationId xmlns:a16="http://schemas.microsoft.com/office/drawing/2014/main" id="{857EA97A-A613-413B-8A2B-AECE127B034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9" name="Graphic 8" descr="Single gear">
              <a:extLst>
                <a:ext uri="{FF2B5EF4-FFF2-40B4-BE49-F238E27FC236}">
                  <a16:creationId xmlns:a16="http://schemas.microsoft.com/office/drawing/2014/main" id="{2DC40303-6F16-4A04-A616-A0CF918D627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0" name="Graphic 9" descr="Single gear">
              <a:extLst>
                <a:ext uri="{FF2B5EF4-FFF2-40B4-BE49-F238E27FC236}">
                  <a16:creationId xmlns:a16="http://schemas.microsoft.com/office/drawing/2014/main" id="{3470ADEB-B674-4AE1-9E77-C42B5E80835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1" name="Graphic 10" descr="Single gear">
              <a:extLst>
                <a:ext uri="{FF2B5EF4-FFF2-40B4-BE49-F238E27FC236}">
                  <a16:creationId xmlns:a16="http://schemas.microsoft.com/office/drawing/2014/main" id="{E1EA7EC7-B121-4BE8-925B-645CA933B76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spTree>
    <p:extLst>
      <p:ext uri="{BB962C8B-B14F-4D97-AF65-F5344CB8AC3E}">
        <p14:creationId xmlns:p14="http://schemas.microsoft.com/office/powerpoint/2010/main" val="1832633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6D6166-2B42-4F11-BAA6-8ABAE1BE810C}" type="datetimeFigureOut">
              <a:rPr lang="en-US" noProof="0" smtClean="0"/>
              <a:t>6/28/2022</a:t>
            </a:fld>
            <a:endParaRPr lang="en-US" noProof="0" dirty="0"/>
          </a:p>
        </p:txBody>
      </p:sp>
      <p:sp>
        <p:nvSpPr>
          <p:cNvPr id="3" name="Footer Placeholder 2"/>
          <p:cNvSpPr>
            <a:spLocks noGrp="1"/>
          </p:cNvSpPr>
          <p:nvPr>
            <p:ph type="ftr" sz="quarter" idx="11"/>
          </p:nvPr>
        </p:nvSpPr>
        <p:spPr/>
        <p:txBody>
          <a:bodyPr/>
          <a:lstStyle/>
          <a:p>
            <a:r>
              <a:rPr lang="en-US" noProof="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5" name="Group 4">
            <a:extLst>
              <a:ext uri="{FF2B5EF4-FFF2-40B4-BE49-F238E27FC236}">
                <a16:creationId xmlns:a16="http://schemas.microsoft.com/office/drawing/2014/main" id="{5EEA8C43-FFAA-4D88-943F-6CE9B16EDB0A}"/>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6" name="Graphic 5" descr="Single gear">
              <a:extLst>
                <a:ext uri="{FF2B5EF4-FFF2-40B4-BE49-F238E27FC236}">
                  <a16:creationId xmlns:a16="http://schemas.microsoft.com/office/drawing/2014/main" id="{99D5CF86-31FE-4F6A-9EDB-EF4E495445D3}"/>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7" name="Graphic 6" descr="Single gear">
              <a:extLst>
                <a:ext uri="{FF2B5EF4-FFF2-40B4-BE49-F238E27FC236}">
                  <a16:creationId xmlns:a16="http://schemas.microsoft.com/office/drawing/2014/main" id="{0F85811A-180C-46F1-B251-FDDB8E4B17C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8" name="Graphic 7" descr="Single gear">
              <a:extLst>
                <a:ext uri="{FF2B5EF4-FFF2-40B4-BE49-F238E27FC236}">
                  <a16:creationId xmlns:a16="http://schemas.microsoft.com/office/drawing/2014/main" id="{3E343021-4721-45A6-A7CC-AA0876D9DCE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9" name="Graphic 8" descr="Single gear">
              <a:extLst>
                <a:ext uri="{FF2B5EF4-FFF2-40B4-BE49-F238E27FC236}">
                  <a16:creationId xmlns:a16="http://schemas.microsoft.com/office/drawing/2014/main" id="{004F950B-05AC-4A4F-9AD8-CE08D7CA92B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Tree>
    <p:extLst>
      <p:ext uri="{BB962C8B-B14F-4D97-AF65-F5344CB8AC3E}">
        <p14:creationId xmlns:p14="http://schemas.microsoft.com/office/powerpoint/2010/main" val="191452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6/28/2022</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8" name="Group 7">
            <a:extLst>
              <a:ext uri="{FF2B5EF4-FFF2-40B4-BE49-F238E27FC236}">
                <a16:creationId xmlns:a16="http://schemas.microsoft.com/office/drawing/2014/main" id="{625AAFD4-733E-4F80-A40D-B416BE5E9AC8}"/>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9" name="Graphic 8" descr="Single gear">
              <a:extLst>
                <a:ext uri="{FF2B5EF4-FFF2-40B4-BE49-F238E27FC236}">
                  <a16:creationId xmlns:a16="http://schemas.microsoft.com/office/drawing/2014/main" id="{90666443-CF25-44D8-9ACE-C16865B308F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0" name="Graphic 9" descr="Single gear">
              <a:extLst>
                <a:ext uri="{FF2B5EF4-FFF2-40B4-BE49-F238E27FC236}">
                  <a16:creationId xmlns:a16="http://schemas.microsoft.com/office/drawing/2014/main" id="{C7743A25-BB02-4B0B-8362-2C360F28173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1" name="Graphic 10" descr="Single gear">
              <a:extLst>
                <a:ext uri="{FF2B5EF4-FFF2-40B4-BE49-F238E27FC236}">
                  <a16:creationId xmlns:a16="http://schemas.microsoft.com/office/drawing/2014/main" id="{C72BA862-0637-45B2-AF09-94FD7BA7D77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2" name="Graphic 11" descr="Single gear">
              <a:extLst>
                <a:ext uri="{FF2B5EF4-FFF2-40B4-BE49-F238E27FC236}">
                  <a16:creationId xmlns:a16="http://schemas.microsoft.com/office/drawing/2014/main" id="{6599077D-2695-44D9-8D12-B22DEF745FE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Tree>
    <p:extLst>
      <p:ext uri="{BB962C8B-B14F-4D97-AF65-F5344CB8AC3E}">
        <p14:creationId xmlns:p14="http://schemas.microsoft.com/office/powerpoint/2010/main" val="2617561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6/28/2022</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8" name="Group 7">
            <a:extLst>
              <a:ext uri="{FF2B5EF4-FFF2-40B4-BE49-F238E27FC236}">
                <a16:creationId xmlns:a16="http://schemas.microsoft.com/office/drawing/2014/main" id="{952895C7-CBE6-4A99-91E2-13F56B3C9768}"/>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9" name="Graphic 8" descr="Single gear">
              <a:extLst>
                <a:ext uri="{FF2B5EF4-FFF2-40B4-BE49-F238E27FC236}">
                  <a16:creationId xmlns:a16="http://schemas.microsoft.com/office/drawing/2014/main" id="{A0399C3E-3401-46C2-A4F2-8EDCE08C41A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0" name="Graphic 9" descr="Single gear">
              <a:extLst>
                <a:ext uri="{FF2B5EF4-FFF2-40B4-BE49-F238E27FC236}">
                  <a16:creationId xmlns:a16="http://schemas.microsoft.com/office/drawing/2014/main" id="{34600A99-C7CF-47FF-AAE3-90D440B8CA0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1" name="Graphic 10" descr="Single gear">
              <a:extLst>
                <a:ext uri="{FF2B5EF4-FFF2-40B4-BE49-F238E27FC236}">
                  <a16:creationId xmlns:a16="http://schemas.microsoft.com/office/drawing/2014/main" id="{72603200-D3C9-4000-90C8-4F220600121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2" name="Graphic 11" descr="Single gear">
              <a:extLst>
                <a:ext uri="{FF2B5EF4-FFF2-40B4-BE49-F238E27FC236}">
                  <a16:creationId xmlns:a16="http://schemas.microsoft.com/office/drawing/2014/main" id="{5A8F70A2-D0F0-4ABF-A1D3-F45043C5D6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Tree>
    <p:extLst>
      <p:ext uri="{BB962C8B-B14F-4D97-AF65-F5344CB8AC3E}">
        <p14:creationId xmlns:p14="http://schemas.microsoft.com/office/powerpoint/2010/main" val="1248934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16D6166-2B42-4F11-BAA6-8ABAE1BE810C}" type="datetimeFigureOut">
              <a:rPr lang="en-US" noProof="0" smtClean="0"/>
              <a:t>6/28/2022</a:t>
            </a:fld>
            <a:endParaRPr lang="en-US" noProof="0"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a:t>Add a footer</a:t>
            </a:r>
            <a:endParaRPr lang="en-US" noProof="0"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298897959"/>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2" r:id="rId18"/>
    <p:sldLayoutId id="2147483723" r:id="rId19"/>
    <p:sldLayoutId id="2147483680" r:id="rId20"/>
    <p:sldLayoutId id="2147483681" r:id="rId21"/>
    <p:sldLayoutId id="2147483670" r:id="rId22"/>
    <p:sldLayoutId id="2147483678" r:id="rId23"/>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 name="Graphic 8" descr="Book icon">
            <a:extLst>
              <a:ext uri="{FF2B5EF4-FFF2-40B4-BE49-F238E27FC236}">
                <a16:creationId xmlns:a16="http://schemas.microsoft.com/office/drawing/2014/main" id="{E26792AF-5D39-4A12-8EDD-CC09A60BDA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4993" y="2961000"/>
            <a:ext cx="936000" cy="936000"/>
          </a:xfrm>
          <a:prstGeom prst="rect">
            <a:avLst/>
          </a:prstGeom>
        </p:spPr>
      </p:pic>
      <p:sp>
        <p:nvSpPr>
          <p:cNvPr id="2" name="Title 1">
            <a:extLst>
              <a:ext uri="{FF2B5EF4-FFF2-40B4-BE49-F238E27FC236}">
                <a16:creationId xmlns:a16="http://schemas.microsoft.com/office/drawing/2014/main" id="{8B98BBFB-4314-436C-A688-96F483D693AB}"/>
              </a:ext>
            </a:extLst>
          </p:cNvPr>
          <p:cNvSpPr>
            <a:spLocks noGrp="1"/>
          </p:cNvSpPr>
          <p:nvPr>
            <p:ph type="ctrTitle"/>
          </p:nvPr>
        </p:nvSpPr>
        <p:spPr>
          <a:xfrm>
            <a:off x="1379000" y="83127"/>
            <a:ext cx="6122641" cy="2148199"/>
          </a:xfrm>
        </p:spPr>
        <p:txBody>
          <a:bodyPr anchor="ctr" anchorCtr="0">
            <a:normAutofit/>
          </a:bodyPr>
          <a:lstStyle/>
          <a:p>
            <a:r>
              <a:rPr lang="en-US" sz="4400" b="1" dirty="0">
                <a:latin typeface="Castellar" panose="020A0402060406010301" pitchFamily="18" charset="0"/>
              </a:rPr>
              <a:t>MINI project   PRESENTATION</a:t>
            </a:r>
          </a:p>
        </p:txBody>
      </p:sp>
      <p:sp>
        <p:nvSpPr>
          <p:cNvPr id="3" name="Subtitle 2">
            <a:extLst>
              <a:ext uri="{FF2B5EF4-FFF2-40B4-BE49-F238E27FC236}">
                <a16:creationId xmlns:a16="http://schemas.microsoft.com/office/drawing/2014/main" id="{6AA173D3-8B7E-4F91-B862-AC30CB0D2705}"/>
              </a:ext>
            </a:extLst>
          </p:cNvPr>
          <p:cNvSpPr>
            <a:spLocks noGrp="1"/>
          </p:cNvSpPr>
          <p:nvPr>
            <p:ph type="subTitle" idx="1"/>
          </p:nvPr>
        </p:nvSpPr>
        <p:spPr>
          <a:xfrm>
            <a:off x="5834690" y="4958924"/>
            <a:ext cx="6357310" cy="1815949"/>
          </a:xfrm>
        </p:spPr>
        <p:txBody>
          <a:bodyPr>
            <a:noAutofit/>
          </a:bodyPr>
          <a:lstStyle/>
          <a:p>
            <a:pPr algn="r"/>
            <a:r>
              <a:rPr lang="en-US" sz="2200" dirty="0">
                <a:solidFill>
                  <a:srgbClr val="FF0000"/>
                </a:solidFill>
                <a:latin typeface="Arial Nova" panose="020B0604020202020204" pitchFamily="34" charset="0"/>
              </a:rPr>
              <a:t>Prepared By - Priyansu Bisht</a:t>
            </a:r>
          </a:p>
          <a:p>
            <a:pPr algn="r"/>
            <a:r>
              <a:rPr lang="en-US" sz="2200" dirty="0">
                <a:solidFill>
                  <a:srgbClr val="FF0000"/>
                </a:solidFill>
                <a:latin typeface="Arial Nova" panose="020B0604020202020204" pitchFamily="34" charset="0"/>
              </a:rPr>
              <a:t>   University Roll No. - 1918571</a:t>
            </a:r>
          </a:p>
          <a:p>
            <a:pPr algn="r"/>
            <a:r>
              <a:rPr lang="en-US" sz="2200" dirty="0">
                <a:solidFill>
                  <a:srgbClr val="FF0000"/>
                </a:solidFill>
                <a:latin typeface="Arial Nova" panose="020B0604020202020204" pitchFamily="34" charset="0"/>
              </a:rPr>
              <a:t>Student Id - 19011251</a:t>
            </a:r>
          </a:p>
          <a:p>
            <a:pPr algn="r"/>
            <a:r>
              <a:rPr lang="en-US" sz="2200" dirty="0">
                <a:solidFill>
                  <a:srgbClr val="FF0000"/>
                </a:solidFill>
                <a:latin typeface="Arial Nova" panose="020B0604020202020204" pitchFamily="34" charset="0"/>
              </a:rPr>
              <a:t>Section - E</a:t>
            </a:r>
          </a:p>
        </p:txBody>
      </p:sp>
      <p:sp>
        <p:nvSpPr>
          <p:cNvPr id="6" name="TextBox 5">
            <a:extLst>
              <a:ext uri="{FF2B5EF4-FFF2-40B4-BE49-F238E27FC236}">
                <a16:creationId xmlns:a16="http://schemas.microsoft.com/office/drawing/2014/main" id="{0CA074F6-F898-4DFA-8164-1F5A9ACD57BC}"/>
              </a:ext>
            </a:extLst>
          </p:cNvPr>
          <p:cNvSpPr txBox="1"/>
          <p:nvPr/>
        </p:nvSpPr>
        <p:spPr>
          <a:xfrm>
            <a:off x="1379000" y="2009913"/>
            <a:ext cx="6122641" cy="1261884"/>
          </a:xfrm>
          <a:prstGeom prst="rect">
            <a:avLst/>
          </a:prstGeom>
          <a:noFill/>
        </p:spPr>
        <p:txBody>
          <a:bodyPr wrap="square" rtlCol="0">
            <a:spAutoFit/>
          </a:bodyPr>
          <a:lstStyle/>
          <a:p>
            <a:pPr algn="r"/>
            <a:r>
              <a:rPr lang="en-US" sz="2800" cap="none" dirty="0">
                <a:solidFill>
                  <a:schemeClr val="accent4">
                    <a:lumMod val="75000"/>
                  </a:schemeClr>
                </a:solidFill>
                <a:latin typeface="Castellar" panose="020A0402060406010301" pitchFamily="18" charset="0"/>
              </a:rPr>
              <a:t>FACE RECOGNITION LOGIN FREATURE &amp; VOICE SEARCH</a:t>
            </a:r>
          </a:p>
          <a:p>
            <a:pPr algn="r"/>
            <a:r>
              <a:rPr lang="en-US" sz="2000" cap="none" dirty="0">
                <a:solidFill>
                  <a:schemeClr val="accent4">
                    <a:lumMod val="75000"/>
                  </a:schemeClr>
                </a:solidFill>
                <a:latin typeface="Castellar" panose="020A0402060406010301" pitchFamily="18" charset="0"/>
              </a:rPr>
              <a:t>IMPLLEMENTED ON A WEBSITE</a:t>
            </a:r>
          </a:p>
        </p:txBody>
      </p:sp>
    </p:spTree>
    <p:extLst>
      <p:ext uri="{BB962C8B-B14F-4D97-AF65-F5344CB8AC3E}">
        <p14:creationId xmlns:p14="http://schemas.microsoft.com/office/powerpoint/2010/main" val="1906530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703E6-E3F9-4DAD-BC27-7D58DAEC9B9F}"/>
              </a:ext>
            </a:extLst>
          </p:cNvPr>
          <p:cNvSpPr>
            <a:spLocks noGrp="1"/>
          </p:cNvSpPr>
          <p:nvPr>
            <p:ph type="title"/>
          </p:nvPr>
        </p:nvSpPr>
        <p:spPr>
          <a:xfrm>
            <a:off x="1484311" y="685800"/>
            <a:ext cx="8892141" cy="1209261"/>
          </a:xfrm>
        </p:spPr>
        <p:txBody>
          <a:bodyPr>
            <a:normAutofit/>
          </a:bodyPr>
          <a:lstStyle/>
          <a:p>
            <a:r>
              <a:rPr lang="en-IN" sz="4400" dirty="0">
                <a:solidFill>
                  <a:schemeClr val="accent3">
                    <a:lumMod val="75000"/>
                  </a:schemeClr>
                </a:solidFill>
                <a:latin typeface="Algerian" panose="04020705040A02060702" pitchFamily="82" charset="0"/>
              </a:rPr>
              <a:t>Project details</a:t>
            </a:r>
          </a:p>
        </p:txBody>
      </p:sp>
      <p:sp>
        <p:nvSpPr>
          <p:cNvPr id="4" name="TextBox 3">
            <a:extLst>
              <a:ext uri="{FF2B5EF4-FFF2-40B4-BE49-F238E27FC236}">
                <a16:creationId xmlns:a16="http://schemas.microsoft.com/office/drawing/2014/main" id="{B27B3F0A-CBFA-43DD-BA2B-781EA3E0A1B7}"/>
              </a:ext>
            </a:extLst>
          </p:cNvPr>
          <p:cNvSpPr txBox="1"/>
          <p:nvPr/>
        </p:nvSpPr>
        <p:spPr>
          <a:xfrm>
            <a:off x="1246909" y="2054039"/>
            <a:ext cx="10945091" cy="4154984"/>
          </a:xfrm>
          <a:prstGeom prst="rect">
            <a:avLst/>
          </a:prstGeom>
          <a:noFill/>
        </p:spPr>
        <p:txBody>
          <a:bodyPr wrap="square" rtlCol="0">
            <a:spAutoFit/>
          </a:bodyPr>
          <a:lstStyle/>
          <a:p>
            <a:r>
              <a:rPr lang="en-US" sz="2400" i="1" dirty="0">
                <a:solidFill>
                  <a:srgbClr val="00B0F0"/>
                </a:solidFill>
              </a:rPr>
              <a:t>External Node Module / Dependencies Used</a:t>
            </a:r>
          </a:p>
          <a:p>
            <a:endParaRPr lang="en-US" sz="2400" i="1" dirty="0">
              <a:solidFill>
                <a:srgbClr val="00B0F0"/>
              </a:solidFill>
            </a:endParaRPr>
          </a:p>
          <a:p>
            <a:pPr marL="800100" lvl="1" indent="-342900">
              <a:buFont typeface="Wingdings" panose="05000000000000000000" pitchFamily="2" charset="2"/>
              <a:buChar char="v"/>
            </a:pPr>
            <a:r>
              <a:rPr lang="en-US" sz="2400" i="1" dirty="0">
                <a:solidFill>
                  <a:srgbClr val="00B0F0"/>
                </a:solidFill>
              </a:rPr>
              <a:t>	express: Used as a framework to setup custom Local Server</a:t>
            </a:r>
          </a:p>
          <a:p>
            <a:pPr marL="800100" lvl="1" indent="-342900">
              <a:buFont typeface="Wingdings" panose="05000000000000000000" pitchFamily="2" charset="2"/>
              <a:buChar char="v"/>
            </a:pPr>
            <a:r>
              <a:rPr lang="en-US" sz="2400" i="1" dirty="0">
                <a:solidFill>
                  <a:srgbClr val="00B0F0"/>
                </a:solidFill>
              </a:rPr>
              <a:t>	express-</a:t>
            </a:r>
            <a:r>
              <a:rPr lang="en-US" sz="2400" i="1" dirty="0" err="1">
                <a:solidFill>
                  <a:srgbClr val="00B0F0"/>
                </a:solidFill>
              </a:rPr>
              <a:t>fileupload</a:t>
            </a:r>
            <a:r>
              <a:rPr lang="en-US" sz="2400" i="1" dirty="0">
                <a:solidFill>
                  <a:srgbClr val="00B0F0"/>
                </a:solidFill>
              </a:rPr>
              <a:t>: Module used to Collect files send by the user and work on it.</a:t>
            </a:r>
          </a:p>
          <a:p>
            <a:pPr marL="800100" lvl="1" indent="-342900">
              <a:buFont typeface="Wingdings" panose="05000000000000000000" pitchFamily="2" charset="2"/>
              <a:buChar char="v"/>
            </a:pPr>
            <a:r>
              <a:rPr lang="en-US" sz="2400" i="1" dirty="0">
                <a:solidFill>
                  <a:srgbClr val="00B0F0"/>
                </a:solidFill>
              </a:rPr>
              <a:t>	express-handlebars: View engine used to display dynamic web content</a:t>
            </a:r>
          </a:p>
          <a:p>
            <a:pPr marL="800100" lvl="1" indent="-342900">
              <a:buFont typeface="Wingdings" panose="05000000000000000000" pitchFamily="2" charset="2"/>
              <a:buChar char="v"/>
            </a:pPr>
            <a:r>
              <a:rPr lang="en-US" sz="2400" i="1" dirty="0">
                <a:solidFill>
                  <a:srgbClr val="00B0F0"/>
                </a:solidFill>
              </a:rPr>
              <a:t>	express-session: Module used for session handling</a:t>
            </a:r>
          </a:p>
          <a:p>
            <a:pPr marL="800100" lvl="1" indent="-342900">
              <a:buFont typeface="Wingdings" panose="05000000000000000000" pitchFamily="2" charset="2"/>
              <a:buChar char="v"/>
            </a:pPr>
            <a:r>
              <a:rPr lang="en-US" sz="2400" i="1" dirty="0">
                <a:solidFill>
                  <a:srgbClr val="00B0F0"/>
                </a:solidFill>
              </a:rPr>
              <a:t>	face-api.js: face recognition JavaScript API build on tensorflow.JS</a:t>
            </a:r>
          </a:p>
          <a:p>
            <a:pPr marL="800100" lvl="1" indent="-342900">
              <a:buFont typeface="Wingdings" panose="05000000000000000000" pitchFamily="2" charset="2"/>
              <a:buChar char="v"/>
            </a:pPr>
            <a:r>
              <a:rPr lang="en-US" sz="2400" i="1" dirty="0">
                <a:solidFill>
                  <a:srgbClr val="00B0F0"/>
                </a:solidFill>
              </a:rPr>
              <a:t>	</a:t>
            </a:r>
            <a:r>
              <a:rPr lang="en-US" sz="2400" i="1" dirty="0" err="1">
                <a:solidFill>
                  <a:srgbClr val="00B0F0"/>
                </a:solidFill>
              </a:rPr>
              <a:t>hbs</a:t>
            </a:r>
            <a:r>
              <a:rPr lang="en-US" sz="2400" i="1" dirty="0">
                <a:solidFill>
                  <a:srgbClr val="00B0F0"/>
                </a:solidFill>
              </a:rPr>
              <a:t>: View engine used to display dynamic web content</a:t>
            </a:r>
          </a:p>
          <a:p>
            <a:pPr marL="800100" lvl="1" indent="-342900">
              <a:buFont typeface="Wingdings" panose="05000000000000000000" pitchFamily="2" charset="2"/>
              <a:buChar char="v"/>
            </a:pPr>
            <a:r>
              <a:rPr lang="en-US" sz="2400" i="1" dirty="0">
                <a:solidFill>
                  <a:srgbClr val="00B0F0"/>
                </a:solidFill>
              </a:rPr>
              <a:t>	mongoose: Module used to facilitate connection to the Mongoose database</a:t>
            </a:r>
          </a:p>
          <a:p>
            <a:pPr marL="800100" lvl="1" indent="-342900">
              <a:buFont typeface="Wingdings" panose="05000000000000000000" pitchFamily="2" charset="2"/>
              <a:buChar char="v"/>
            </a:pPr>
            <a:r>
              <a:rPr lang="en-US" sz="2400" i="1" dirty="0">
                <a:solidFill>
                  <a:srgbClr val="00B0F0"/>
                </a:solidFill>
              </a:rPr>
              <a:t>	</a:t>
            </a:r>
            <a:r>
              <a:rPr lang="en-US" sz="2400" i="1" dirty="0" err="1">
                <a:solidFill>
                  <a:srgbClr val="00B0F0"/>
                </a:solidFill>
              </a:rPr>
              <a:t>nodemon</a:t>
            </a:r>
            <a:r>
              <a:rPr lang="en-US" sz="2400" i="1" dirty="0">
                <a:solidFill>
                  <a:srgbClr val="00B0F0"/>
                </a:solidFill>
              </a:rPr>
              <a:t>: module that allows dynamic reloading of server at any change made on any file</a:t>
            </a:r>
          </a:p>
        </p:txBody>
      </p:sp>
    </p:spTree>
    <p:extLst>
      <p:ext uri="{BB962C8B-B14F-4D97-AF65-F5344CB8AC3E}">
        <p14:creationId xmlns:p14="http://schemas.microsoft.com/office/powerpoint/2010/main" val="1707582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A screenshot of a computer&#10;&#10;Description automatically generated">
            <a:extLst>
              <a:ext uri="{FF2B5EF4-FFF2-40B4-BE49-F238E27FC236}">
                <a16:creationId xmlns:a16="http://schemas.microsoft.com/office/drawing/2014/main" id="{29AB65F0-8979-DD1E-0299-10643D174BE5}"/>
              </a:ext>
            </a:extLst>
          </p:cNvPr>
          <p:cNvPicPr>
            <a:picLocks noChangeAspect="1"/>
          </p:cNvPicPr>
          <p:nvPr/>
        </p:nvPicPr>
        <p:blipFill rotWithShape="1">
          <a:blip r:embed="rId2"/>
          <a:srcRect t="1012" r="2" b="2"/>
          <a:stretch/>
        </p:blipFill>
        <p:spPr>
          <a:xfrm>
            <a:off x="7932012" y="4104497"/>
            <a:ext cx="3938918" cy="2357792"/>
          </a:xfrm>
          <a:prstGeom prst="rect">
            <a:avLst/>
          </a:prstGeom>
        </p:spPr>
      </p:pic>
      <p:pic>
        <p:nvPicPr>
          <p:cNvPr id="5" name="Picture 4" descr="Graphical user interface, website&#10;&#10;Description automatically generated">
            <a:extLst>
              <a:ext uri="{FF2B5EF4-FFF2-40B4-BE49-F238E27FC236}">
                <a16:creationId xmlns:a16="http://schemas.microsoft.com/office/drawing/2014/main" id="{7D2556B6-0397-A18D-2021-CE8DCBE51B2D}"/>
              </a:ext>
            </a:extLst>
          </p:cNvPr>
          <p:cNvPicPr>
            <a:picLocks noChangeAspect="1"/>
          </p:cNvPicPr>
          <p:nvPr/>
        </p:nvPicPr>
        <p:blipFill rotWithShape="1">
          <a:blip r:embed="rId3"/>
          <a:srcRect t="69" r="2" b="2"/>
          <a:stretch/>
        </p:blipFill>
        <p:spPr>
          <a:xfrm>
            <a:off x="4844092" y="609600"/>
            <a:ext cx="2416551" cy="1513805"/>
          </a:xfrm>
          <a:prstGeom prst="rect">
            <a:avLst/>
          </a:prstGeom>
        </p:spPr>
      </p:pic>
      <p:sp>
        <p:nvSpPr>
          <p:cNvPr id="18" name="Rectangle 17">
            <a:extLst>
              <a:ext uri="{FF2B5EF4-FFF2-40B4-BE49-F238E27FC236}">
                <a16:creationId xmlns:a16="http://schemas.microsoft.com/office/drawing/2014/main" id="{112839B5-6527-4FE1-B5CA-71D5FFC47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752928"/>
            <a:ext cx="7566298" cy="7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89B37F3-721E-4809-A50E-9EE306404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46483" y="0"/>
            <a:ext cx="91440" cy="27889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person&#10;&#10;Description automatically generated with medium confidence">
            <a:extLst>
              <a:ext uri="{FF2B5EF4-FFF2-40B4-BE49-F238E27FC236}">
                <a16:creationId xmlns:a16="http://schemas.microsoft.com/office/drawing/2014/main" id="{078D76C4-DB42-8EEE-E566-AC6536F752F8}"/>
              </a:ext>
            </a:extLst>
          </p:cNvPr>
          <p:cNvPicPr>
            <a:picLocks noChangeAspect="1"/>
          </p:cNvPicPr>
          <p:nvPr/>
        </p:nvPicPr>
        <p:blipFill rotWithShape="1">
          <a:blip r:embed="rId4"/>
          <a:srcRect r="2" b="1014"/>
          <a:stretch/>
        </p:blipFill>
        <p:spPr>
          <a:xfrm>
            <a:off x="247239" y="320081"/>
            <a:ext cx="3925486" cy="2185739"/>
          </a:xfrm>
          <a:prstGeom prst="rect">
            <a:avLst/>
          </a:prstGeom>
        </p:spPr>
      </p:pic>
      <p:sp>
        <p:nvSpPr>
          <p:cNvPr id="22" name="Rectangle 21">
            <a:extLst>
              <a:ext uri="{FF2B5EF4-FFF2-40B4-BE49-F238E27FC236}">
                <a16:creationId xmlns:a16="http://schemas.microsoft.com/office/drawing/2014/main" id="{BE12D8E2-6088-4997-A8C6-1794DA9E1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6813"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Graphical user interface, website&#10;&#10;Description automatically generated">
            <a:extLst>
              <a:ext uri="{FF2B5EF4-FFF2-40B4-BE49-F238E27FC236}">
                <a16:creationId xmlns:a16="http://schemas.microsoft.com/office/drawing/2014/main" id="{00F15176-A9C3-6911-AA32-A341054C6CF3}"/>
              </a:ext>
            </a:extLst>
          </p:cNvPr>
          <p:cNvPicPr>
            <a:picLocks noChangeAspect="1"/>
          </p:cNvPicPr>
          <p:nvPr/>
        </p:nvPicPr>
        <p:blipFill rotWithShape="1">
          <a:blip r:embed="rId5"/>
          <a:srcRect l="2355" r="18976" b="-3"/>
          <a:stretch/>
        </p:blipFill>
        <p:spPr>
          <a:xfrm>
            <a:off x="7853268" y="395711"/>
            <a:ext cx="4159513" cy="2550815"/>
          </a:xfrm>
          <a:prstGeom prst="rect">
            <a:avLst/>
          </a:prstGeom>
        </p:spPr>
      </p:pic>
      <p:sp>
        <p:nvSpPr>
          <p:cNvPr id="24" name="Rectangle 23">
            <a:extLst>
              <a:ext uri="{FF2B5EF4-FFF2-40B4-BE49-F238E27FC236}">
                <a16:creationId xmlns:a16="http://schemas.microsoft.com/office/drawing/2014/main" id="{FAF10F47-1605-47C5-AE58-9062909AD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6299" y="3862989"/>
            <a:ext cx="4625702" cy="8228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Graphical user interface&#10;&#10;Description automatically generated">
            <a:extLst>
              <a:ext uri="{FF2B5EF4-FFF2-40B4-BE49-F238E27FC236}">
                <a16:creationId xmlns:a16="http://schemas.microsoft.com/office/drawing/2014/main" id="{3DEA9C33-6123-9F4C-D550-9424D9D14CDC}"/>
              </a:ext>
            </a:extLst>
          </p:cNvPr>
          <p:cNvPicPr>
            <a:picLocks noChangeAspect="1"/>
          </p:cNvPicPr>
          <p:nvPr/>
        </p:nvPicPr>
        <p:blipFill rotWithShape="1">
          <a:blip r:embed="rId6"/>
          <a:srcRect t="69" r="2" b="2"/>
          <a:stretch/>
        </p:blipFill>
        <p:spPr>
          <a:xfrm>
            <a:off x="504115" y="2946526"/>
            <a:ext cx="6756528" cy="3797926"/>
          </a:xfrm>
          <a:prstGeom prst="rect">
            <a:avLst/>
          </a:prstGeom>
        </p:spPr>
      </p:pic>
    </p:spTree>
    <p:extLst>
      <p:ext uri="{BB962C8B-B14F-4D97-AF65-F5344CB8AC3E}">
        <p14:creationId xmlns:p14="http://schemas.microsoft.com/office/powerpoint/2010/main" val="2372984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703E6-E3F9-4DAD-BC27-7D58DAEC9B9F}"/>
              </a:ext>
            </a:extLst>
          </p:cNvPr>
          <p:cNvSpPr>
            <a:spLocks noGrp="1"/>
          </p:cNvSpPr>
          <p:nvPr>
            <p:ph type="title"/>
          </p:nvPr>
        </p:nvSpPr>
        <p:spPr>
          <a:xfrm>
            <a:off x="1484311" y="685800"/>
            <a:ext cx="8892141" cy="1209261"/>
          </a:xfrm>
        </p:spPr>
        <p:txBody>
          <a:bodyPr>
            <a:normAutofit/>
          </a:bodyPr>
          <a:lstStyle/>
          <a:p>
            <a:r>
              <a:rPr lang="en-IN" sz="4400" dirty="0">
                <a:solidFill>
                  <a:schemeClr val="accent3">
                    <a:lumMod val="75000"/>
                  </a:schemeClr>
                </a:solidFill>
                <a:latin typeface="Algerian" panose="04020705040A02060702" pitchFamily="82" charset="0"/>
              </a:rPr>
              <a:t>Future Works &gt;&gt;&gt;</a:t>
            </a:r>
          </a:p>
        </p:txBody>
      </p:sp>
      <p:sp>
        <p:nvSpPr>
          <p:cNvPr id="4" name="TextBox 3">
            <a:extLst>
              <a:ext uri="{FF2B5EF4-FFF2-40B4-BE49-F238E27FC236}">
                <a16:creationId xmlns:a16="http://schemas.microsoft.com/office/drawing/2014/main" id="{B27B3F0A-CBFA-43DD-BA2B-781EA3E0A1B7}"/>
              </a:ext>
            </a:extLst>
          </p:cNvPr>
          <p:cNvSpPr txBox="1"/>
          <p:nvPr/>
        </p:nvSpPr>
        <p:spPr>
          <a:xfrm>
            <a:off x="1620980" y="1992043"/>
            <a:ext cx="10404765" cy="4467057"/>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400" i="1" dirty="0">
                <a:solidFill>
                  <a:srgbClr val="00B0F0"/>
                </a:solidFill>
              </a:rPr>
              <a:t>Improve the GUI</a:t>
            </a:r>
          </a:p>
          <a:p>
            <a:pPr marL="342900" indent="-342900">
              <a:lnSpc>
                <a:spcPct val="150000"/>
              </a:lnSpc>
              <a:buFont typeface="Wingdings" panose="05000000000000000000" pitchFamily="2" charset="2"/>
              <a:buChar char="v"/>
            </a:pPr>
            <a:r>
              <a:rPr lang="en-US" sz="2400" i="1" dirty="0">
                <a:solidFill>
                  <a:srgbClr val="00B0F0"/>
                </a:solidFill>
              </a:rPr>
              <a:t>Apply node session and cookies modules to provide better security for the website</a:t>
            </a:r>
          </a:p>
          <a:p>
            <a:pPr marL="342900" indent="-342900">
              <a:lnSpc>
                <a:spcPct val="150000"/>
              </a:lnSpc>
              <a:buFont typeface="Wingdings" panose="05000000000000000000" pitchFamily="2" charset="2"/>
              <a:buChar char="v"/>
            </a:pPr>
            <a:r>
              <a:rPr lang="en-US" sz="2400" i="1" dirty="0">
                <a:solidFill>
                  <a:srgbClr val="00B0F0"/>
                </a:solidFill>
              </a:rPr>
              <a:t>Create a user account page that Record users reading history and Suggestions based on it.</a:t>
            </a:r>
          </a:p>
          <a:p>
            <a:pPr marL="342900" indent="-342900">
              <a:lnSpc>
                <a:spcPct val="150000"/>
              </a:lnSpc>
              <a:buFont typeface="Wingdings" panose="05000000000000000000" pitchFamily="2" charset="2"/>
              <a:buChar char="v"/>
            </a:pPr>
            <a:r>
              <a:rPr lang="en-US" sz="2400" i="1" dirty="0">
                <a:solidFill>
                  <a:srgbClr val="00B0F0"/>
                </a:solidFill>
              </a:rPr>
              <a:t>Add more books to the database</a:t>
            </a:r>
          </a:p>
          <a:p>
            <a:pPr marL="342900" indent="-342900">
              <a:lnSpc>
                <a:spcPct val="150000"/>
              </a:lnSpc>
              <a:buFont typeface="Wingdings" panose="05000000000000000000" pitchFamily="2" charset="2"/>
              <a:buChar char="v"/>
            </a:pPr>
            <a:r>
              <a:rPr lang="en-US" sz="2400" i="1" dirty="0">
                <a:solidFill>
                  <a:srgbClr val="00B0F0"/>
                </a:solidFill>
              </a:rPr>
              <a:t>Provide more options other than reading like bookmarks, rating, etc.</a:t>
            </a:r>
          </a:p>
          <a:p>
            <a:pPr marL="342900" indent="-342900">
              <a:lnSpc>
                <a:spcPct val="150000"/>
              </a:lnSpc>
              <a:buFont typeface="Wingdings" panose="05000000000000000000" pitchFamily="2" charset="2"/>
              <a:buChar char="v"/>
            </a:pPr>
            <a:r>
              <a:rPr lang="en-US" sz="2400" i="1" dirty="0">
                <a:solidFill>
                  <a:srgbClr val="00B0F0"/>
                </a:solidFill>
              </a:rPr>
              <a:t>Purchase e-books and permission to display the books to the public</a:t>
            </a:r>
          </a:p>
          <a:p>
            <a:pPr marL="342900" indent="-342900">
              <a:lnSpc>
                <a:spcPct val="150000"/>
              </a:lnSpc>
              <a:buFont typeface="Wingdings" panose="05000000000000000000" pitchFamily="2" charset="2"/>
              <a:buChar char="v"/>
            </a:pPr>
            <a:r>
              <a:rPr lang="en-US" sz="2400" i="1" dirty="0">
                <a:solidFill>
                  <a:srgbClr val="00B0F0"/>
                </a:solidFill>
              </a:rPr>
              <a:t>Deploy the website</a:t>
            </a:r>
          </a:p>
        </p:txBody>
      </p:sp>
    </p:spTree>
    <p:extLst>
      <p:ext uri="{BB962C8B-B14F-4D97-AF65-F5344CB8AC3E}">
        <p14:creationId xmlns:p14="http://schemas.microsoft.com/office/powerpoint/2010/main" val="596526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F6D0F-5853-4765-969F-6AF06D5B7627}"/>
              </a:ext>
            </a:extLst>
          </p:cNvPr>
          <p:cNvSpPr>
            <a:spLocks noGrp="1"/>
          </p:cNvSpPr>
          <p:nvPr>
            <p:ph type="title"/>
          </p:nvPr>
        </p:nvSpPr>
        <p:spPr>
          <a:xfrm>
            <a:off x="4757530" y="4197927"/>
            <a:ext cx="7434470" cy="2660073"/>
          </a:xfrm>
        </p:spPr>
        <p:txBody>
          <a:bodyPr>
            <a:normAutofit/>
          </a:bodyPr>
          <a:lstStyle/>
          <a:p>
            <a:r>
              <a:rPr lang="en-IN" sz="11500" dirty="0">
                <a:solidFill>
                  <a:schemeClr val="accent2">
                    <a:lumMod val="75000"/>
                  </a:schemeClr>
                </a:solidFill>
                <a:latin typeface="Monotype Corsiva" panose="03010101010201010101" pitchFamily="66" charset="0"/>
              </a:rPr>
              <a:t>Thank You</a:t>
            </a:r>
          </a:p>
        </p:txBody>
      </p:sp>
    </p:spTree>
    <p:extLst>
      <p:ext uri="{BB962C8B-B14F-4D97-AF65-F5344CB8AC3E}">
        <p14:creationId xmlns:p14="http://schemas.microsoft.com/office/powerpoint/2010/main" val="4226972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A6B76-DCC4-4E25-AA6A-15ACCB4BEC68}"/>
              </a:ext>
            </a:extLst>
          </p:cNvPr>
          <p:cNvSpPr>
            <a:spLocks noGrp="1"/>
          </p:cNvSpPr>
          <p:nvPr>
            <p:ph type="title"/>
          </p:nvPr>
        </p:nvSpPr>
        <p:spPr>
          <a:xfrm>
            <a:off x="1141413" y="618518"/>
            <a:ext cx="9314552" cy="1210282"/>
          </a:xfrm>
        </p:spPr>
        <p:txBody>
          <a:bodyPr/>
          <a:lstStyle/>
          <a:p>
            <a:r>
              <a:rPr lang="en-IN" dirty="0">
                <a:solidFill>
                  <a:schemeClr val="accent3">
                    <a:lumMod val="75000"/>
                  </a:schemeClr>
                </a:solidFill>
                <a:latin typeface="Algerian" panose="04020705040A02060702" pitchFamily="82" charset="0"/>
              </a:rPr>
              <a:t>About Project :</a:t>
            </a:r>
          </a:p>
        </p:txBody>
      </p:sp>
      <p:sp>
        <p:nvSpPr>
          <p:cNvPr id="3" name="Text Placeholder 2">
            <a:extLst>
              <a:ext uri="{FF2B5EF4-FFF2-40B4-BE49-F238E27FC236}">
                <a16:creationId xmlns:a16="http://schemas.microsoft.com/office/drawing/2014/main" id="{EA251BA2-863C-4D2C-9361-1AC26AFAC454}"/>
              </a:ext>
            </a:extLst>
          </p:cNvPr>
          <p:cNvSpPr>
            <a:spLocks noGrp="1"/>
          </p:cNvSpPr>
          <p:nvPr>
            <p:ph type="body" sz="quarter" idx="13"/>
          </p:nvPr>
        </p:nvSpPr>
        <p:spPr>
          <a:xfrm>
            <a:off x="1603513" y="2239618"/>
            <a:ext cx="10185158" cy="4507546"/>
          </a:xfrm>
        </p:spPr>
        <p:txBody>
          <a:bodyPr>
            <a:normAutofit/>
          </a:bodyPr>
          <a:lstStyle/>
          <a:p>
            <a:pPr algn="just">
              <a:lnSpc>
                <a:spcPct val="150000"/>
              </a:lnSpc>
              <a:spcAft>
                <a:spcPts val="1000"/>
              </a:spcAft>
            </a:pPr>
            <a:r>
              <a:rPr lang="en-US" sz="1600" b="1"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This a mini project, on embedding face recognition login feature and voice search into a website to make the website more accessible, user friendly, and secure. The project covers following features:</a:t>
            </a:r>
          </a:p>
          <a:p>
            <a:pPr algn="just">
              <a:lnSpc>
                <a:spcPct val="150000"/>
              </a:lnSpc>
              <a:spcAft>
                <a:spcPts val="1000"/>
              </a:spcAft>
            </a:pPr>
            <a:r>
              <a:rPr lang="en-US" sz="1600" b="1"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	User Friendly GUI</a:t>
            </a:r>
          </a:p>
          <a:p>
            <a:pPr algn="just">
              <a:lnSpc>
                <a:spcPct val="150000"/>
              </a:lnSpc>
              <a:spcAft>
                <a:spcPts val="1000"/>
              </a:spcAft>
            </a:pPr>
            <a:r>
              <a:rPr lang="en-US" sz="1600" b="1"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	Creating an account and storing the data</a:t>
            </a:r>
          </a:p>
          <a:p>
            <a:pPr algn="just">
              <a:lnSpc>
                <a:spcPct val="150000"/>
              </a:lnSpc>
              <a:spcAft>
                <a:spcPts val="1000"/>
              </a:spcAft>
            </a:pPr>
            <a:r>
              <a:rPr lang="en-US" sz="1600" b="1"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	Log in and Further security ensured by face recognition</a:t>
            </a:r>
          </a:p>
          <a:p>
            <a:pPr algn="just">
              <a:lnSpc>
                <a:spcPct val="150000"/>
              </a:lnSpc>
              <a:spcAft>
                <a:spcPts val="1000"/>
              </a:spcAft>
            </a:pPr>
            <a:r>
              <a:rPr lang="en-US" sz="1600" b="1"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	Provide user with books to read</a:t>
            </a:r>
          </a:p>
          <a:p>
            <a:pPr algn="just">
              <a:lnSpc>
                <a:spcPct val="150000"/>
              </a:lnSpc>
              <a:spcAft>
                <a:spcPts val="1000"/>
              </a:spcAft>
            </a:pPr>
            <a:r>
              <a:rPr lang="en-US" sz="1600" b="1"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	Voice search for easy search of books</a:t>
            </a:r>
          </a:p>
          <a:p>
            <a:pPr algn="just">
              <a:lnSpc>
                <a:spcPct val="150000"/>
              </a:lnSpc>
              <a:spcAft>
                <a:spcPts val="1000"/>
              </a:spcAft>
            </a:pPr>
            <a:endParaRPr lang="en-US" sz="1600" b="1"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68567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703E6-E3F9-4DAD-BC27-7D58DAEC9B9F}"/>
              </a:ext>
            </a:extLst>
          </p:cNvPr>
          <p:cNvSpPr>
            <a:spLocks noGrp="1"/>
          </p:cNvSpPr>
          <p:nvPr>
            <p:ph type="title"/>
          </p:nvPr>
        </p:nvSpPr>
        <p:spPr>
          <a:xfrm>
            <a:off x="1484311" y="685800"/>
            <a:ext cx="8892141" cy="1209261"/>
          </a:xfrm>
        </p:spPr>
        <p:txBody>
          <a:bodyPr>
            <a:normAutofit/>
          </a:bodyPr>
          <a:lstStyle/>
          <a:p>
            <a:r>
              <a:rPr lang="en-IN" sz="4400" dirty="0">
                <a:solidFill>
                  <a:schemeClr val="accent3">
                    <a:lumMod val="75000"/>
                  </a:schemeClr>
                </a:solidFill>
                <a:latin typeface="Algerian" panose="04020705040A02060702" pitchFamily="82" charset="0"/>
              </a:rPr>
              <a:t>why this???</a:t>
            </a:r>
          </a:p>
        </p:txBody>
      </p:sp>
      <p:sp>
        <p:nvSpPr>
          <p:cNvPr id="4" name="TextBox 3">
            <a:extLst>
              <a:ext uri="{FF2B5EF4-FFF2-40B4-BE49-F238E27FC236}">
                <a16:creationId xmlns:a16="http://schemas.microsoft.com/office/drawing/2014/main" id="{B27B3F0A-CBFA-43DD-BA2B-781EA3E0A1B7}"/>
              </a:ext>
            </a:extLst>
          </p:cNvPr>
          <p:cNvSpPr txBox="1"/>
          <p:nvPr/>
        </p:nvSpPr>
        <p:spPr>
          <a:xfrm>
            <a:off x="1484311" y="2123233"/>
            <a:ext cx="10582998" cy="3985706"/>
          </a:xfrm>
          <a:prstGeom prst="rect">
            <a:avLst/>
          </a:prstGeom>
          <a:noFill/>
        </p:spPr>
        <p:txBody>
          <a:bodyPr wrap="square" rtlCol="0">
            <a:spAutoFit/>
          </a:bodyPr>
          <a:lstStyle/>
          <a:p>
            <a:r>
              <a:rPr lang="en-US" sz="2300" i="1" dirty="0">
                <a:solidFill>
                  <a:srgbClr val="00B0F0"/>
                </a:solidFill>
              </a:rPr>
              <a:t>This project can be very helpful like:</a:t>
            </a:r>
          </a:p>
          <a:p>
            <a:endParaRPr lang="en-US" sz="2300" i="1" dirty="0">
              <a:solidFill>
                <a:srgbClr val="00B0F0"/>
              </a:solidFill>
            </a:endParaRPr>
          </a:p>
          <a:p>
            <a:pPr marL="342900" indent="-342900">
              <a:buFont typeface="Wingdings" panose="05000000000000000000" pitchFamily="2" charset="2"/>
              <a:buChar char="v"/>
            </a:pPr>
            <a:r>
              <a:rPr lang="en-US" sz="2300" i="1" dirty="0">
                <a:solidFill>
                  <a:srgbClr val="00B0F0"/>
                </a:solidFill>
              </a:rPr>
              <a:t>	Individually</a:t>
            </a:r>
          </a:p>
          <a:p>
            <a:pPr lvl="1"/>
            <a:r>
              <a:rPr lang="en-US" sz="2300" i="1" dirty="0">
                <a:solidFill>
                  <a:srgbClr val="00B0F0"/>
                </a:solidFill>
              </a:rPr>
              <a:t>o	Helpful in learning new technologies like note JS Mongoose database </a:t>
            </a:r>
            <a:r>
              <a:rPr lang="en-US" sz="2300" i="1" dirty="0" err="1">
                <a:solidFill>
                  <a:srgbClr val="00B0F0"/>
                </a:solidFill>
              </a:rPr>
              <a:t>etc</a:t>
            </a:r>
            <a:endParaRPr lang="en-US" sz="2300" i="1" dirty="0">
              <a:solidFill>
                <a:srgbClr val="00B0F0"/>
              </a:solidFill>
            </a:endParaRPr>
          </a:p>
          <a:p>
            <a:pPr lvl="1"/>
            <a:r>
              <a:rPr lang="en-US" sz="2300" i="1" dirty="0">
                <a:solidFill>
                  <a:srgbClr val="00B0F0"/>
                </a:solidFill>
              </a:rPr>
              <a:t>o	Increases the understanding of a technology by leaps and bounds</a:t>
            </a:r>
          </a:p>
          <a:p>
            <a:pPr lvl="1"/>
            <a:r>
              <a:rPr lang="en-US" sz="2300" i="1" dirty="0">
                <a:solidFill>
                  <a:srgbClr val="00B0F0"/>
                </a:solidFill>
              </a:rPr>
              <a:t>o	A good way to get started in topics like machine learning and image processing</a:t>
            </a:r>
          </a:p>
          <a:p>
            <a:endParaRPr lang="en-US" sz="2300" i="1" dirty="0">
              <a:solidFill>
                <a:srgbClr val="00B0F0"/>
              </a:solidFill>
            </a:endParaRPr>
          </a:p>
          <a:p>
            <a:pPr marL="342900" indent="-342900">
              <a:buFont typeface="Wingdings" panose="05000000000000000000" pitchFamily="2" charset="2"/>
              <a:buChar char="v"/>
            </a:pPr>
            <a:r>
              <a:rPr lang="en-US" sz="2300" i="1" dirty="0">
                <a:solidFill>
                  <a:srgbClr val="00B0F0"/>
                </a:solidFill>
              </a:rPr>
              <a:t>Socially</a:t>
            </a:r>
          </a:p>
          <a:p>
            <a:pPr lvl="1"/>
            <a:r>
              <a:rPr lang="en-US" sz="2300" i="1" dirty="0">
                <a:solidFill>
                  <a:srgbClr val="00B0F0"/>
                </a:solidFill>
              </a:rPr>
              <a:t>o	Providing and online space to read book</a:t>
            </a:r>
          </a:p>
          <a:p>
            <a:pPr lvl="1"/>
            <a:r>
              <a:rPr lang="en-US" sz="2300" i="1" dirty="0">
                <a:solidFill>
                  <a:srgbClr val="00B0F0"/>
                </a:solidFill>
              </a:rPr>
              <a:t>o	Help in strengthening web security</a:t>
            </a:r>
          </a:p>
          <a:p>
            <a:pPr lvl="1"/>
            <a:r>
              <a:rPr lang="en-US" sz="2300" i="1" dirty="0">
                <a:solidFill>
                  <a:srgbClr val="00B0F0"/>
                </a:solidFill>
              </a:rPr>
              <a:t>o	Improving user interface and experience using voice search</a:t>
            </a:r>
          </a:p>
        </p:txBody>
      </p:sp>
    </p:spTree>
    <p:extLst>
      <p:ext uri="{BB962C8B-B14F-4D97-AF65-F5344CB8AC3E}">
        <p14:creationId xmlns:p14="http://schemas.microsoft.com/office/powerpoint/2010/main" val="3412578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5CE5D-BEF4-462E-8CEA-8B493717B59B}"/>
              </a:ext>
            </a:extLst>
          </p:cNvPr>
          <p:cNvSpPr>
            <a:spLocks noGrp="1"/>
          </p:cNvSpPr>
          <p:nvPr>
            <p:ph type="title"/>
          </p:nvPr>
        </p:nvSpPr>
        <p:spPr>
          <a:xfrm>
            <a:off x="1484312" y="685801"/>
            <a:ext cx="8809870" cy="1156252"/>
          </a:xfrm>
        </p:spPr>
        <p:txBody>
          <a:bodyPr/>
          <a:lstStyle/>
          <a:p>
            <a:r>
              <a:rPr lang="en-US" sz="4800" b="1" dirty="0">
                <a:solidFill>
                  <a:schemeClr val="accent3">
                    <a:lumMod val="75000"/>
                  </a:schemeClr>
                </a:solidFill>
                <a:effectLst>
                  <a:outerShdw blurRad="38100" dist="38100" dir="2700000" algn="tl">
                    <a:srgbClr val="000000">
                      <a:alpha val="43137"/>
                    </a:srgbClr>
                  </a:outerShdw>
                </a:effectLst>
                <a:latin typeface="Algerian" panose="04020705040A02060702" pitchFamily="82" charset="0"/>
              </a:rPr>
              <a:t>Things I learned ???</a:t>
            </a:r>
            <a:endParaRPr lang="en-IN" b="1" dirty="0">
              <a:solidFill>
                <a:schemeClr val="accent3">
                  <a:lumMod val="75000"/>
                </a:schemeClr>
              </a:solidFill>
              <a:effectLst>
                <a:outerShdw blurRad="38100" dist="38100" dir="2700000" algn="tl">
                  <a:srgbClr val="000000">
                    <a:alpha val="43137"/>
                  </a:srgbClr>
                </a:outerShdw>
              </a:effectLst>
              <a:latin typeface="Algerian" panose="04020705040A02060702" pitchFamily="82" charset="0"/>
            </a:endParaRPr>
          </a:p>
        </p:txBody>
      </p:sp>
      <p:sp>
        <p:nvSpPr>
          <p:cNvPr id="3" name="Text Placeholder 2">
            <a:extLst>
              <a:ext uri="{FF2B5EF4-FFF2-40B4-BE49-F238E27FC236}">
                <a16:creationId xmlns:a16="http://schemas.microsoft.com/office/drawing/2014/main" id="{324C2F7B-03B2-4258-BFE7-47217F535311}"/>
              </a:ext>
            </a:extLst>
          </p:cNvPr>
          <p:cNvSpPr>
            <a:spLocks noGrp="1"/>
          </p:cNvSpPr>
          <p:nvPr>
            <p:ph type="body" sz="quarter" idx="13"/>
          </p:nvPr>
        </p:nvSpPr>
        <p:spPr>
          <a:xfrm>
            <a:off x="1484312" y="2027582"/>
            <a:ext cx="10323374" cy="4327725"/>
          </a:xfrm>
        </p:spPr>
        <p:txBody>
          <a:bodyPr>
            <a:noAutofit/>
          </a:bodyPr>
          <a:lstStyle/>
          <a:p>
            <a:pPr marL="342900" indent="-342900" algn="l">
              <a:buFont typeface="Wingdings" panose="05000000000000000000" pitchFamily="2" charset="2"/>
              <a:buChar char="v"/>
            </a:pPr>
            <a:r>
              <a:rPr lang="en-US" sz="20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Technologies</a:t>
            </a:r>
          </a:p>
          <a:p>
            <a:pPr marL="1085850" lvl="1" indent="-342900">
              <a:buFont typeface="Wingdings" panose="05000000000000000000" pitchFamily="2" charset="2"/>
              <a:buChar char="Ø"/>
            </a:pPr>
            <a:r>
              <a:rPr lang="en-US"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Node.JS</a:t>
            </a:r>
            <a:endParaRPr lang="en-US" sz="20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endParaRPr>
          </a:p>
          <a:p>
            <a:pPr marL="1085850" lvl="1" indent="-342900">
              <a:buFont typeface="Wingdings" panose="05000000000000000000" pitchFamily="2" charset="2"/>
              <a:buChar char="Ø"/>
            </a:pPr>
            <a:r>
              <a:rPr lang="en-US"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Mongoose Database</a:t>
            </a:r>
            <a:endParaRPr lang="en-US" sz="20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endParaRPr>
          </a:p>
          <a:p>
            <a:pPr marL="1085850" lvl="1" indent="-342900">
              <a:buFont typeface="Wingdings" panose="05000000000000000000" pitchFamily="2" charset="2"/>
              <a:buChar char="Ø"/>
            </a:pPr>
            <a:r>
              <a:rPr lang="en-US"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JavaScript</a:t>
            </a:r>
            <a:endParaRPr lang="en-US" sz="20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endParaRPr>
          </a:p>
          <a:p>
            <a:pPr marL="1085850" lvl="1" indent="-342900">
              <a:buFont typeface="Wingdings" panose="05000000000000000000" pitchFamily="2" charset="2"/>
              <a:buChar char="Ø"/>
            </a:pPr>
            <a:r>
              <a:rPr lang="en-US"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View Engine: EJS &amp; HBS</a:t>
            </a:r>
            <a:endParaRPr lang="en-US" sz="20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l">
              <a:buFont typeface="Wingdings" panose="05000000000000000000" pitchFamily="2" charset="2"/>
              <a:buChar char="v"/>
            </a:pPr>
            <a:r>
              <a:rPr lang="en-US" sz="20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Validation And Verification For Security</a:t>
            </a:r>
          </a:p>
          <a:p>
            <a:pPr marL="342900" indent="-342900" algn="l">
              <a:buFont typeface="Wingdings" panose="05000000000000000000" pitchFamily="2" charset="2"/>
              <a:buChar char="v"/>
            </a:pPr>
            <a:r>
              <a:rPr lang="en-US" sz="20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Got Familiar with Face Recognition Technologies </a:t>
            </a:r>
          </a:p>
          <a:p>
            <a:pPr marL="342900" indent="-342900" algn="l">
              <a:buFont typeface="Wingdings" panose="05000000000000000000" pitchFamily="2" charset="2"/>
              <a:buChar char="v"/>
            </a:pPr>
            <a:r>
              <a:rPr lang="en-US" sz="20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Got Familiar with Speech TO Text Technologies</a:t>
            </a:r>
          </a:p>
          <a:p>
            <a:pPr marL="342900" indent="-342900" algn="l">
              <a:buFont typeface="Wingdings" panose="05000000000000000000" pitchFamily="2" charset="2"/>
              <a:buChar char="v"/>
            </a:pPr>
            <a:r>
              <a:rPr lang="en-US" sz="20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Handling Server Side Requests And Responses</a:t>
            </a:r>
          </a:p>
          <a:p>
            <a:pPr marL="342900" indent="-342900" algn="l">
              <a:buFont typeface="Wingdings" panose="05000000000000000000" pitchFamily="2" charset="2"/>
              <a:buChar char="v"/>
            </a:pPr>
            <a:endParaRPr lang="en-US" sz="1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98307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1AC9140-9BCB-4781-B808-FC48E6321C9A}"/>
              </a:ext>
            </a:extLst>
          </p:cNvPr>
          <p:cNvSpPr>
            <a:spLocks noGrp="1"/>
          </p:cNvSpPr>
          <p:nvPr>
            <p:ph type="body" sz="half" idx="2"/>
          </p:nvPr>
        </p:nvSpPr>
        <p:spPr>
          <a:xfrm>
            <a:off x="1596150" y="1233054"/>
            <a:ext cx="10277798" cy="5142446"/>
          </a:xfrm>
        </p:spPr>
        <p:txBody>
          <a:bodyPr>
            <a:normAutofit/>
          </a:bodyPr>
          <a:lstStyle/>
          <a:p>
            <a:r>
              <a:rPr lang="en-US" sz="1800" dirty="0">
                <a:solidFill>
                  <a:schemeClr val="accent1">
                    <a:lumMod val="50000"/>
                  </a:schemeClr>
                </a:solidFill>
                <a:effectLst/>
                <a:latin typeface="Lucida Bright" panose="02040602050505020304" pitchFamily="18" charset="0"/>
                <a:ea typeface="Verdana" panose="020B0604030504040204" pitchFamily="34" charset="0"/>
                <a:cs typeface="Tahoma" panose="020B0604030504040204" pitchFamily="34" charset="0"/>
              </a:rPr>
              <a:t>Automated facial recognition was pioneered in the 1960s. Woody Bledsoe, Helen Chan Wolf, and Charles Bisson worked on using the computer to recognize human faces. Their early facial recognition project was dubbed "man-machine" because the coordinates of the facial features in a photograph had to be established by a human before they could be used by the computer for recognition.</a:t>
            </a:r>
          </a:p>
          <a:p>
            <a:r>
              <a:rPr lang="en-US" sz="1800" dirty="0">
                <a:solidFill>
                  <a:schemeClr val="accent1">
                    <a:lumMod val="50000"/>
                  </a:schemeClr>
                </a:solidFill>
                <a:effectLst/>
                <a:latin typeface="Lucida Bright" panose="02040602050505020304" pitchFamily="18" charset="0"/>
                <a:ea typeface="Verdana" panose="020B0604030504040204" pitchFamily="34" charset="0"/>
                <a:cs typeface="Tahoma" panose="020B0604030504040204" pitchFamily="34" charset="0"/>
              </a:rPr>
              <a:t>It analyses mathematically the incoming image with some margin of error, and it verifies that the biometric data matches the person who must use the service or is requesting access to an application, system or even building. </a:t>
            </a:r>
          </a:p>
          <a:p>
            <a:r>
              <a:rPr lang="en-US" sz="1800" dirty="0">
                <a:solidFill>
                  <a:schemeClr val="accent1">
                    <a:lumMod val="50000"/>
                  </a:schemeClr>
                </a:solidFill>
                <a:effectLst/>
                <a:latin typeface="Lucida Bright" panose="02040602050505020304" pitchFamily="18" charset="0"/>
                <a:ea typeface="Verdana" panose="020B0604030504040204" pitchFamily="34" charset="0"/>
                <a:cs typeface="Tahoma" panose="020B0604030504040204" pitchFamily="34" charset="0"/>
              </a:rPr>
              <a:t>Face recognition make use of artificial intelligence (AI) and machine learning technologies.</a:t>
            </a:r>
          </a:p>
          <a:p>
            <a:r>
              <a:rPr lang="en-US" sz="1800" dirty="0">
                <a:solidFill>
                  <a:schemeClr val="accent1">
                    <a:lumMod val="50000"/>
                  </a:schemeClr>
                </a:solidFill>
                <a:effectLst/>
                <a:latin typeface="Lucida Bright" panose="02040602050505020304" pitchFamily="18" charset="0"/>
                <a:ea typeface="Verdana" panose="020B0604030504040204" pitchFamily="34" charset="0"/>
                <a:cs typeface="Tahoma" panose="020B0604030504040204" pitchFamily="34" charset="0"/>
              </a:rPr>
              <a:t>Major Algorithms Used Nowadays:</a:t>
            </a:r>
          </a:p>
          <a:p>
            <a:pPr marL="742950" lvl="1" indent="-285750">
              <a:buFont typeface="Wingdings" panose="05000000000000000000" pitchFamily="2" charset="2"/>
              <a:buChar char="v"/>
            </a:pPr>
            <a:r>
              <a:rPr lang="en-US" sz="1800" dirty="0">
                <a:solidFill>
                  <a:schemeClr val="accent1">
                    <a:lumMod val="50000"/>
                  </a:schemeClr>
                </a:solidFill>
                <a:effectLst/>
                <a:latin typeface="Lucida Bright" panose="02040602050505020304" pitchFamily="18" charset="0"/>
                <a:ea typeface="Verdana" panose="020B0604030504040204" pitchFamily="34" charset="0"/>
                <a:cs typeface="Tahoma" panose="020B0604030504040204" pitchFamily="34" charset="0"/>
              </a:rPr>
              <a:t>Local Binary Patterns Histograms (LBPH) (1996)</a:t>
            </a:r>
          </a:p>
          <a:p>
            <a:pPr marL="742950" lvl="1" indent="-285750">
              <a:buFont typeface="Wingdings" panose="05000000000000000000" pitchFamily="2" charset="2"/>
              <a:buChar char="v"/>
            </a:pPr>
            <a:r>
              <a:rPr lang="en-US" sz="1800" dirty="0" err="1">
                <a:solidFill>
                  <a:schemeClr val="accent1">
                    <a:lumMod val="50000"/>
                  </a:schemeClr>
                </a:solidFill>
                <a:effectLst/>
                <a:latin typeface="Lucida Bright" panose="02040602050505020304" pitchFamily="18" charset="0"/>
                <a:ea typeface="Verdana" panose="020B0604030504040204" pitchFamily="34" charset="0"/>
                <a:cs typeface="Tahoma" panose="020B0604030504040204" pitchFamily="34" charset="0"/>
              </a:rPr>
              <a:t>Fisherfaces</a:t>
            </a:r>
            <a:r>
              <a:rPr lang="en-US" sz="1800" dirty="0">
                <a:solidFill>
                  <a:schemeClr val="accent1">
                    <a:lumMod val="50000"/>
                  </a:schemeClr>
                </a:solidFill>
                <a:effectLst/>
                <a:latin typeface="Lucida Bright" panose="02040602050505020304" pitchFamily="18" charset="0"/>
                <a:ea typeface="Verdana" panose="020B0604030504040204" pitchFamily="34" charset="0"/>
                <a:cs typeface="Tahoma" panose="020B0604030504040204" pitchFamily="34" charset="0"/>
              </a:rPr>
              <a:t> (1997)</a:t>
            </a:r>
          </a:p>
          <a:p>
            <a:pPr marL="742950" lvl="1" indent="-285750">
              <a:buFont typeface="Wingdings" panose="05000000000000000000" pitchFamily="2" charset="2"/>
              <a:buChar char="v"/>
            </a:pPr>
            <a:r>
              <a:rPr lang="en-US" sz="1800" dirty="0">
                <a:solidFill>
                  <a:schemeClr val="accent1">
                    <a:lumMod val="50000"/>
                  </a:schemeClr>
                </a:solidFill>
                <a:effectLst/>
                <a:latin typeface="Lucida Bright" panose="02040602050505020304" pitchFamily="18" charset="0"/>
                <a:ea typeface="Verdana" panose="020B0604030504040204" pitchFamily="34" charset="0"/>
                <a:cs typeface="Tahoma" panose="020B0604030504040204" pitchFamily="34" charset="0"/>
              </a:rPr>
              <a:t>Scale Invariant Feature Transform (SIFT) (1999)</a:t>
            </a:r>
          </a:p>
          <a:p>
            <a:pPr marL="742950" lvl="1" indent="-285750">
              <a:buFont typeface="Wingdings" panose="05000000000000000000" pitchFamily="2" charset="2"/>
              <a:buChar char="v"/>
            </a:pPr>
            <a:r>
              <a:rPr lang="en-US" sz="1800" dirty="0">
                <a:solidFill>
                  <a:schemeClr val="accent1">
                    <a:lumMod val="50000"/>
                  </a:schemeClr>
                </a:solidFill>
                <a:effectLst/>
                <a:latin typeface="Lucida Bright" panose="02040602050505020304" pitchFamily="18" charset="0"/>
                <a:ea typeface="Verdana" panose="020B0604030504040204" pitchFamily="34" charset="0"/>
                <a:cs typeface="Tahoma" panose="020B0604030504040204" pitchFamily="34" charset="0"/>
              </a:rPr>
              <a:t>Speed Up Robust Features (SURF) (2006)</a:t>
            </a:r>
          </a:p>
        </p:txBody>
      </p:sp>
      <p:sp>
        <p:nvSpPr>
          <p:cNvPr id="2" name="TextBox 1">
            <a:extLst>
              <a:ext uri="{FF2B5EF4-FFF2-40B4-BE49-F238E27FC236}">
                <a16:creationId xmlns:a16="http://schemas.microsoft.com/office/drawing/2014/main" id="{6A996FE1-23C5-48EE-A017-3FCB4AF6A3C6}"/>
              </a:ext>
            </a:extLst>
          </p:cNvPr>
          <p:cNvSpPr txBox="1"/>
          <p:nvPr/>
        </p:nvSpPr>
        <p:spPr>
          <a:xfrm>
            <a:off x="1596150" y="274681"/>
            <a:ext cx="9515061" cy="769441"/>
          </a:xfrm>
          <a:prstGeom prst="rect">
            <a:avLst/>
          </a:prstGeom>
          <a:noFill/>
        </p:spPr>
        <p:txBody>
          <a:bodyPr wrap="square" rtlCol="0">
            <a:spAutoFit/>
          </a:bodyPr>
          <a:lstStyle/>
          <a:p>
            <a:pPr algn="ctr"/>
            <a:r>
              <a:rPr lang="en-IN" sz="4400" u="sng" dirty="0">
                <a:solidFill>
                  <a:schemeClr val="accent3">
                    <a:lumMod val="75000"/>
                  </a:schemeClr>
                </a:solidFill>
                <a:latin typeface="Algerian" panose="04020705040A02060702" pitchFamily="82" charset="0"/>
                <a:cs typeface="Times New Roman" panose="02020603050405020304" pitchFamily="18" charset="0"/>
              </a:rPr>
              <a:t>Face recognition</a:t>
            </a:r>
          </a:p>
        </p:txBody>
      </p:sp>
    </p:spTree>
    <p:extLst>
      <p:ext uri="{BB962C8B-B14F-4D97-AF65-F5344CB8AC3E}">
        <p14:creationId xmlns:p14="http://schemas.microsoft.com/office/powerpoint/2010/main" val="467463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9409168F-A44A-1171-7D58-3EADDFAFD030}"/>
              </a:ext>
            </a:extLst>
          </p:cNvPr>
          <p:cNvPicPr>
            <a:picLocks noChangeAspect="1"/>
          </p:cNvPicPr>
          <p:nvPr/>
        </p:nvPicPr>
        <p:blipFill>
          <a:blip r:embed="rId2"/>
          <a:stretch>
            <a:fillRect/>
          </a:stretch>
        </p:blipFill>
        <p:spPr>
          <a:xfrm>
            <a:off x="2295064" y="363681"/>
            <a:ext cx="9578282" cy="5769506"/>
          </a:xfrm>
          <a:prstGeom prst="rect">
            <a:avLst/>
          </a:prstGeom>
        </p:spPr>
      </p:pic>
    </p:spTree>
    <p:extLst>
      <p:ext uri="{BB962C8B-B14F-4D97-AF65-F5344CB8AC3E}">
        <p14:creationId xmlns:p14="http://schemas.microsoft.com/office/powerpoint/2010/main" val="1699298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05FBD4-7801-437D-95C4-9A8F249C3498}"/>
              </a:ext>
            </a:extLst>
          </p:cNvPr>
          <p:cNvSpPr txBox="1"/>
          <p:nvPr/>
        </p:nvSpPr>
        <p:spPr>
          <a:xfrm>
            <a:off x="1620982" y="473118"/>
            <a:ext cx="10133696" cy="5866671"/>
          </a:xfrm>
          <a:prstGeom prst="rect">
            <a:avLst/>
          </a:prstGeom>
          <a:noFill/>
        </p:spPr>
        <p:txBody>
          <a:bodyPr wrap="square" rtlCol="0">
            <a:spAutoFit/>
          </a:bodyPr>
          <a:lstStyle/>
          <a:p>
            <a:pPr algn="ctr"/>
            <a:r>
              <a:rPr lang="en-US" sz="2800" b="1" u="sng" dirty="0">
                <a:solidFill>
                  <a:schemeClr val="accent3">
                    <a:lumMod val="60000"/>
                    <a:lumOff val="40000"/>
                  </a:schemeClr>
                </a:solidFill>
                <a:latin typeface="Algerian" panose="04020705040A02060702" pitchFamily="82" charset="0"/>
                <a:cs typeface="Times New Roman" panose="02020603050405020304" pitchFamily="18" charset="0"/>
              </a:rPr>
              <a:t>Speech to text conversion</a:t>
            </a:r>
          </a:p>
          <a:p>
            <a:pPr algn="ctr"/>
            <a:endParaRPr lang="en-US" sz="2800" u="sng" dirty="0">
              <a:solidFill>
                <a:schemeClr val="accent3">
                  <a:lumMod val="75000"/>
                </a:schemeClr>
              </a:solidFill>
              <a:latin typeface="Times New Roman" panose="02020603050405020304" pitchFamily="18" charset="0"/>
              <a:cs typeface="Times New Roman" panose="02020603050405020304" pitchFamily="18" charset="0"/>
            </a:endParaRPr>
          </a:p>
          <a:p>
            <a:pPr algn="just">
              <a:lnSpc>
                <a:spcPct val="150000"/>
              </a:lnSpc>
              <a:spcAft>
                <a:spcPts val="1000"/>
              </a:spcAft>
            </a:pPr>
            <a:r>
              <a:rPr lang="en-US" sz="1600" b="1" dirty="0">
                <a:solidFill>
                  <a:schemeClr val="accent1">
                    <a:lumMod val="50000"/>
                  </a:schemeClr>
                </a:solidFill>
                <a:effectLst/>
                <a:latin typeface="Lucida Bright" panose="02040602050505020304" pitchFamily="18" charset="0"/>
                <a:ea typeface="Tahoma" panose="020B0604030504040204" pitchFamily="34" charset="0"/>
                <a:cs typeface="Tahoma" panose="020B0604030504040204" pitchFamily="34" charset="0"/>
              </a:rPr>
              <a:t>Speech to text is a speech recognition software that enables the recognition and translation of spoken language into text through computational linguistics. It is also known as speech recognition or computer speech recognition. Specific applications, tools, and devices can transcribe audio streams in real-time to display text and act on it.</a:t>
            </a:r>
          </a:p>
          <a:p>
            <a:pPr algn="just">
              <a:lnSpc>
                <a:spcPct val="150000"/>
              </a:lnSpc>
              <a:spcAft>
                <a:spcPts val="1000"/>
              </a:spcAft>
            </a:pPr>
            <a:r>
              <a:rPr lang="en-US" sz="1600" b="1" dirty="0">
                <a:solidFill>
                  <a:schemeClr val="accent1">
                    <a:lumMod val="50000"/>
                  </a:schemeClr>
                </a:solidFill>
                <a:effectLst/>
                <a:latin typeface="Lucida Bright" panose="02040602050505020304" pitchFamily="18" charset="0"/>
                <a:ea typeface="Tahoma" panose="020B0604030504040204" pitchFamily="34" charset="0"/>
                <a:cs typeface="Tahoma" panose="020B0604030504040204" pitchFamily="34" charset="0"/>
              </a:rPr>
              <a:t>Major Algorithms Used Nowadays:</a:t>
            </a:r>
          </a:p>
          <a:p>
            <a:pPr marL="742950" lvl="1" indent="-285750" algn="just">
              <a:lnSpc>
                <a:spcPct val="150000"/>
              </a:lnSpc>
              <a:spcAft>
                <a:spcPts val="1000"/>
              </a:spcAft>
              <a:buFont typeface="Wingdings" panose="05000000000000000000" pitchFamily="2" charset="2"/>
              <a:buChar char="v"/>
            </a:pPr>
            <a:r>
              <a:rPr lang="en-US" sz="1600" b="1" dirty="0">
                <a:solidFill>
                  <a:schemeClr val="accent1">
                    <a:lumMod val="50000"/>
                  </a:schemeClr>
                </a:solidFill>
                <a:effectLst/>
                <a:latin typeface="Lucida Bright" panose="02040602050505020304" pitchFamily="18" charset="0"/>
                <a:ea typeface="Tahoma" panose="020B0604030504040204" pitchFamily="34" charset="0"/>
                <a:cs typeface="Tahoma" panose="020B0604030504040204" pitchFamily="34" charset="0"/>
              </a:rPr>
              <a:t>Mel frequency cepstral coefficients (MFCC) </a:t>
            </a:r>
          </a:p>
          <a:p>
            <a:pPr marL="742950" lvl="1" indent="-285750" algn="just">
              <a:lnSpc>
                <a:spcPct val="150000"/>
              </a:lnSpc>
              <a:spcAft>
                <a:spcPts val="1000"/>
              </a:spcAft>
              <a:buFont typeface="Wingdings" panose="05000000000000000000" pitchFamily="2" charset="2"/>
              <a:buChar char="v"/>
            </a:pPr>
            <a:r>
              <a:rPr lang="en-US" sz="1600" b="1" dirty="0">
                <a:solidFill>
                  <a:schemeClr val="accent1">
                    <a:lumMod val="50000"/>
                  </a:schemeClr>
                </a:solidFill>
                <a:effectLst/>
                <a:latin typeface="Lucida Bright" panose="02040602050505020304" pitchFamily="18" charset="0"/>
                <a:ea typeface="Tahoma" panose="020B0604030504040204" pitchFamily="34" charset="0"/>
                <a:cs typeface="Tahoma" panose="020B0604030504040204" pitchFamily="34" charset="0"/>
              </a:rPr>
              <a:t>Linear prediction cepstral coefficients (LPCC). </a:t>
            </a:r>
          </a:p>
          <a:p>
            <a:pPr marL="742950" lvl="1" indent="-285750" algn="just">
              <a:lnSpc>
                <a:spcPct val="150000"/>
              </a:lnSpc>
              <a:spcAft>
                <a:spcPts val="1000"/>
              </a:spcAft>
              <a:buFont typeface="Wingdings" panose="05000000000000000000" pitchFamily="2" charset="2"/>
              <a:buChar char="v"/>
            </a:pPr>
            <a:r>
              <a:rPr lang="en-US" sz="1600" b="1" dirty="0">
                <a:solidFill>
                  <a:schemeClr val="accent1">
                    <a:lumMod val="50000"/>
                  </a:schemeClr>
                </a:solidFill>
                <a:effectLst/>
                <a:latin typeface="Lucida Bright" panose="02040602050505020304" pitchFamily="18" charset="0"/>
                <a:ea typeface="Tahoma" panose="020B0604030504040204" pitchFamily="34" charset="0"/>
                <a:cs typeface="Tahoma" panose="020B0604030504040204" pitchFamily="34" charset="0"/>
              </a:rPr>
              <a:t>Most popular recognition models are </a:t>
            </a:r>
          </a:p>
          <a:p>
            <a:pPr marL="742950" lvl="1" indent="-285750" algn="just">
              <a:lnSpc>
                <a:spcPct val="150000"/>
              </a:lnSpc>
              <a:spcAft>
                <a:spcPts val="1000"/>
              </a:spcAft>
              <a:buFont typeface="Wingdings" panose="05000000000000000000" pitchFamily="2" charset="2"/>
              <a:buChar char="v"/>
            </a:pPr>
            <a:r>
              <a:rPr lang="en-US" sz="1600" b="1" dirty="0">
                <a:solidFill>
                  <a:schemeClr val="accent1">
                    <a:lumMod val="50000"/>
                  </a:schemeClr>
                </a:solidFill>
                <a:effectLst/>
                <a:latin typeface="Lucida Bright" panose="02040602050505020304" pitchFamily="18" charset="0"/>
                <a:ea typeface="Tahoma" panose="020B0604030504040204" pitchFamily="34" charset="0"/>
                <a:cs typeface="Tahoma" panose="020B0604030504040204" pitchFamily="34" charset="0"/>
              </a:rPr>
              <a:t>Vector quantization (VQ)</a:t>
            </a:r>
          </a:p>
          <a:p>
            <a:pPr marL="742950" lvl="1" indent="-285750" algn="just">
              <a:lnSpc>
                <a:spcPct val="150000"/>
              </a:lnSpc>
              <a:spcAft>
                <a:spcPts val="1000"/>
              </a:spcAft>
              <a:buFont typeface="Wingdings" panose="05000000000000000000" pitchFamily="2" charset="2"/>
              <a:buChar char="v"/>
            </a:pPr>
            <a:r>
              <a:rPr lang="en-US" sz="1600" b="1" dirty="0">
                <a:solidFill>
                  <a:schemeClr val="accent1">
                    <a:lumMod val="50000"/>
                  </a:schemeClr>
                </a:solidFill>
                <a:effectLst/>
                <a:latin typeface="Lucida Bright" panose="02040602050505020304" pitchFamily="18" charset="0"/>
                <a:ea typeface="Tahoma" panose="020B0604030504040204" pitchFamily="34" charset="0"/>
                <a:cs typeface="Tahoma" panose="020B0604030504040204" pitchFamily="34" charset="0"/>
              </a:rPr>
              <a:t>Dynamic time warping (DTW) </a:t>
            </a:r>
          </a:p>
          <a:p>
            <a:pPr marL="742950" lvl="1" indent="-285750" algn="just">
              <a:lnSpc>
                <a:spcPct val="150000"/>
              </a:lnSpc>
              <a:spcAft>
                <a:spcPts val="1000"/>
              </a:spcAft>
              <a:buFont typeface="Wingdings" panose="05000000000000000000" pitchFamily="2" charset="2"/>
              <a:buChar char="v"/>
            </a:pPr>
            <a:r>
              <a:rPr lang="en-US" sz="1600" b="1" dirty="0">
                <a:solidFill>
                  <a:schemeClr val="accent1">
                    <a:lumMod val="50000"/>
                  </a:schemeClr>
                </a:solidFill>
                <a:effectLst/>
                <a:latin typeface="Lucida Bright" panose="02040602050505020304" pitchFamily="18" charset="0"/>
                <a:ea typeface="Tahoma" panose="020B0604030504040204" pitchFamily="34" charset="0"/>
                <a:cs typeface="Tahoma" panose="020B0604030504040204" pitchFamily="34" charset="0"/>
              </a:rPr>
              <a:t>And artificial neural network (ANN)</a:t>
            </a:r>
            <a:endParaRPr lang="en-US" sz="2000" b="1" dirty="0">
              <a:solidFill>
                <a:schemeClr val="accent1">
                  <a:lumMod val="50000"/>
                </a:schemeClr>
              </a:solidFill>
              <a:effectLst/>
              <a:latin typeface="Lucida Bright" panose="02040602050505020304" pitchFamily="18"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2167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4AD511-E7EC-BBFB-A178-21CFF2F97BD6}"/>
              </a:ext>
            </a:extLst>
          </p:cNvPr>
          <p:cNvSpPr txBox="1"/>
          <p:nvPr/>
        </p:nvSpPr>
        <p:spPr>
          <a:xfrm>
            <a:off x="1939637" y="3429000"/>
            <a:ext cx="10764982" cy="3170099"/>
          </a:xfrm>
          <a:prstGeom prst="rect">
            <a:avLst/>
          </a:prstGeom>
          <a:noFill/>
        </p:spPr>
        <p:txBody>
          <a:bodyPr wrap="square" rtlCol="0">
            <a:spAutoFit/>
          </a:bodyPr>
          <a:lstStyle/>
          <a:p>
            <a:r>
              <a:rPr lang="en-IN" sz="2000" i="1" dirty="0">
                <a:solidFill>
                  <a:srgbClr val="0070C0"/>
                </a:solidFill>
                <a:latin typeface="Lucida Bright" panose="02040602050505020304" pitchFamily="18" charset="0"/>
              </a:rPr>
              <a:t>var </a:t>
            </a:r>
            <a:r>
              <a:rPr lang="en-IN" sz="2000" i="1" dirty="0" err="1">
                <a:solidFill>
                  <a:srgbClr val="0070C0"/>
                </a:solidFill>
                <a:latin typeface="Lucida Bright" panose="02040602050505020304" pitchFamily="18" charset="0"/>
              </a:rPr>
              <a:t>speehToText</a:t>
            </a:r>
            <a:r>
              <a:rPr lang="en-IN" sz="2000" i="1" dirty="0">
                <a:solidFill>
                  <a:srgbClr val="0070C0"/>
                </a:solidFill>
                <a:latin typeface="Lucida Bright" panose="02040602050505020304" pitchFamily="18" charset="0"/>
              </a:rPr>
              <a:t> = new webkitSpeechRecognition();</a:t>
            </a:r>
          </a:p>
          <a:p>
            <a:r>
              <a:rPr lang="en-IN" sz="2000" i="1" dirty="0">
                <a:solidFill>
                  <a:srgbClr val="0070C0"/>
                </a:solidFill>
                <a:latin typeface="Lucida Bright" panose="02040602050505020304" pitchFamily="18" charset="0"/>
              </a:rPr>
              <a:t>    </a:t>
            </a:r>
            <a:r>
              <a:rPr lang="en-IN" sz="2000" i="1" dirty="0" err="1">
                <a:solidFill>
                  <a:srgbClr val="0070C0"/>
                </a:solidFill>
                <a:latin typeface="Lucida Bright" panose="02040602050505020304" pitchFamily="18" charset="0"/>
              </a:rPr>
              <a:t>speehToText.lang</a:t>
            </a:r>
            <a:r>
              <a:rPr lang="en-IN" sz="2000" i="1" dirty="0">
                <a:solidFill>
                  <a:srgbClr val="0070C0"/>
                </a:solidFill>
                <a:latin typeface="Lucida Bright" panose="02040602050505020304" pitchFamily="18" charset="0"/>
              </a:rPr>
              <a:t> = '</a:t>
            </a:r>
            <a:r>
              <a:rPr lang="en-IN" sz="2000" i="1" dirty="0" err="1">
                <a:solidFill>
                  <a:srgbClr val="0070C0"/>
                </a:solidFill>
                <a:latin typeface="Lucida Bright" panose="02040602050505020304" pitchFamily="18" charset="0"/>
              </a:rPr>
              <a:t>en</a:t>
            </a:r>
            <a:r>
              <a:rPr lang="en-IN" sz="2000" i="1" dirty="0">
                <a:solidFill>
                  <a:srgbClr val="0070C0"/>
                </a:solidFill>
                <a:latin typeface="Lucida Bright" panose="02040602050505020304" pitchFamily="18" charset="0"/>
              </a:rPr>
              <a:t>-US';</a:t>
            </a:r>
          </a:p>
          <a:p>
            <a:r>
              <a:rPr lang="en-IN" sz="2000" i="1" dirty="0">
                <a:solidFill>
                  <a:srgbClr val="0070C0"/>
                </a:solidFill>
                <a:latin typeface="Lucida Bright" panose="02040602050505020304" pitchFamily="18" charset="0"/>
              </a:rPr>
              <a:t>    </a:t>
            </a:r>
            <a:r>
              <a:rPr lang="en-IN" sz="2000" i="1" dirty="0" err="1">
                <a:solidFill>
                  <a:srgbClr val="0070C0"/>
                </a:solidFill>
                <a:latin typeface="Lucida Bright" panose="02040602050505020304" pitchFamily="18" charset="0"/>
              </a:rPr>
              <a:t>speehToText.continuous</a:t>
            </a:r>
            <a:r>
              <a:rPr lang="en-IN" sz="2000" i="1" dirty="0">
                <a:solidFill>
                  <a:srgbClr val="0070C0"/>
                </a:solidFill>
                <a:latin typeface="Lucida Bright" panose="02040602050505020304" pitchFamily="18" charset="0"/>
              </a:rPr>
              <a:t> = </a:t>
            </a:r>
            <a:r>
              <a:rPr lang="en-IN" sz="2000" i="1" dirty="0" err="1">
                <a:solidFill>
                  <a:srgbClr val="0070C0"/>
                </a:solidFill>
                <a:latin typeface="Lucida Bright" panose="02040602050505020304" pitchFamily="18" charset="0"/>
              </a:rPr>
              <a:t>false;speehToText.interimResults</a:t>
            </a:r>
            <a:r>
              <a:rPr lang="en-IN" sz="2000" i="1" dirty="0">
                <a:solidFill>
                  <a:srgbClr val="0070C0"/>
                </a:solidFill>
                <a:latin typeface="Lucida Bright" panose="02040602050505020304" pitchFamily="18" charset="0"/>
              </a:rPr>
              <a:t> = false;</a:t>
            </a:r>
          </a:p>
          <a:p>
            <a:r>
              <a:rPr lang="en-IN" sz="2000" i="1" dirty="0" err="1">
                <a:solidFill>
                  <a:srgbClr val="0070C0"/>
                </a:solidFill>
                <a:latin typeface="Lucida Bright" panose="02040602050505020304" pitchFamily="18" charset="0"/>
              </a:rPr>
              <a:t>speehToText.start</a:t>
            </a:r>
            <a:r>
              <a:rPr lang="en-IN" sz="2000" i="1" dirty="0">
                <a:solidFill>
                  <a:srgbClr val="0070C0"/>
                </a:solidFill>
                <a:latin typeface="Lucida Bright" panose="02040602050505020304" pitchFamily="18" charset="0"/>
              </a:rPr>
              <a:t>();</a:t>
            </a:r>
          </a:p>
          <a:p>
            <a:r>
              <a:rPr lang="en-IN" sz="2000" i="1" dirty="0">
                <a:solidFill>
                  <a:srgbClr val="0070C0"/>
                </a:solidFill>
                <a:latin typeface="Lucida Bright" panose="02040602050505020304" pitchFamily="18" charset="0"/>
              </a:rPr>
              <a:t>    </a:t>
            </a:r>
            <a:r>
              <a:rPr lang="en-IN" sz="2000" i="1" dirty="0" err="1">
                <a:solidFill>
                  <a:srgbClr val="0070C0"/>
                </a:solidFill>
                <a:latin typeface="Lucida Bright" panose="02040602050505020304" pitchFamily="18" charset="0"/>
              </a:rPr>
              <a:t>speehToText.onresult</a:t>
            </a:r>
            <a:r>
              <a:rPr lang="en-IN" sz="2000" i="1" dirty="0">
                <a:solidFill>
                  <a:srgbClr val="0070C0"/>
                </a:solidFill>
                <a:latin typeface="Lucida Bright" panose="02040602050505020304" pitchFamily="18" charset="0"/>
              </a:rPr>
              <a:t> = function ( e ) {</a:t>
            </a:r>
          </a:p>
          <a:p>
            <a:r>
              <a:rPr lang="en-IN" sz="2000" i="1" dirty="0">
                <a:solidFill>
                  <a:srgbClr val="0070C0"/>
                </a:solidFill>
                <a:latin typeface="Lucida Bright" panose="02040602050505020304" pitchFamily="18" charset="0"/>
              </a:rPr>
              <a:t>        </a:t>
            </a:r>
            <a:r>
              <a:rPr lang="en-IN" sz="2000" i="1" dirty="0" err="1">
                <a:solidFill>
                  <a:srgbClr val="0070C0"/>
                </a:solidFill>
                <a:latin typeface="Lucida Bright" panose="02040602050505020304" pitchFamily="18" charset="0"/>
              </a:rPr>
              <a:t>document.getElementById</a:t>
            </a:r>
            <a:r>
              <a:rPr lang="en-IN" sz="2000" i="1" dirty="0">
                <a:solidFill>
                  <a:srgbClr val="0070C0"/>
                </a:solidFill>
                <a:latin typeface="Lucida Bright" panose="02040602050505020304" pitchFamily="18" charset="0"/>
              </a:rPr>
              <a:t>('</a:t>
            </a:r>
            <a:r>
              <a:rPr lang="en-IN" sz="2000" i="1" dirty="0" err="1">
                <a:solidFill>
                  <a:srgbClr val="0070C0"/>
                </a:solidFill>
                <a:latin typeface="Lucida Bright" panose="02040602050505020304" pitchFamily="18" charset="0"/>
              </a:rPr>
              <a:t>searchBar</a:t>
            </a:r>
            <a:r>
              <a:rPr lang="en-IN" sz="2000" i="1" dirty="0">
                <a:solidFill>
                  <a:srgbClr val="0070C0"/>
                </a:solidFill>
                <a:latin typeface="Lucida Bright" panose="02040602050505020304" pitchFamily="18" charset="0"/>
              </a:rPr>
              <a:t>').value = </a:t>
            </a:r>
            <a:r>
              <a:rPr lang="en-IN" sz="2000" i="1" dirty="0" err="1">
                <a:solidFill>
                  <a:srgbClr val="0070C0"/>
                </a:solidFill>
                <a:latin typeface="Lucida Bright" panose="02040602050505020304" pitchFamily="18" charset="0"/>
              </a:rPr>
              <a:t>e.results</a:t>
            </a:r>
            <a:r>
              <a:rPr lang="en-IN" sz="2000" i="1" dirty="0">
                <a:solidFill>
                  <a:srgbClr val="0070C0"/>
                </a:solidFill>
                <a:latin typeface="Lucida Bright" panose="02040602050505020304" pitchFamily="18" charset="0"/>
              </a:rPr>
              <a:t>[0][0].transcript;</a:t>
            </a:r>
          </a:p>
          <a:p>
            <a:r>
              <a:rPr lang="en-IN" sz="2000" i="1" dirty="0">
                <a:solidFill>
                  <a:srgbClr val="0070C0"/>
                </a:solidFill>
                <a:latin typeface="Lucida Bright" panose="02040602050505020304" pitchFamily="18" charset="0"/>
              </a:rPr>
              <a:t>        </a:t>
            </a:r>
            <a:r>
              <a:rPr lang="en-IN" sz="2000" i="1" dirty="0" err="1">
                <a:solidFill>
                  <a:srgbClr val="0070C0"/>
                </a:solidFill>
                <a:latin typeface="Lucida Bright" panose="02040602050505020304" pitchFamily="18" charset="0"/>
              </a:rPr>
              <a:t>document.getElementById</a:t>
            </a:r>
            <a:r>
              <a:rPr lang="en-IN" sz="2000" i="1" dirty="0">
                <a:solidFill>
                  <a:srgbClr val="0070C0"/>
                </a:solidFill>
                <a:latin typeface="Lucida Bright" panose="02040602050505020304" pitchFamily="18" charset="0"/>
              </a:rPr>
              <a:t>('</a:t>
            </a:r>
            <a:r>
              <a:rPr lang="en-IN" sz="2000" i="1" dirty="0" err="1">
                <a:solidFill>
                  <a:srgbClr val="0070C0"/>
                </a:solidFill>
                <a:latin typeface="Lucida Bright" panose="02040602050505020304" pitchFamily="18" charset="0"/>
              </a:rPr>
              <a:t>searchBar</a:t>
            </a:r>
            <a:r>
              <a:rPr lang="en-IN" sz="2000" i="1" dirty="0">
                <a:solidFill>
                  <a:srgbClr val="0070C0"/>
                </a:solidFill>
                <a:latin typeface="Lucida Bright" panose="02040602050505020304" pitchFamily="18" charset="0"/>
              </a:rPr>
              <a:t>').</a:t>
            </a:r>
            <a:r>
              <a:rPr lang="en-IN" sz="2000" i="1" dirty="0" err="1">
                <a:solidFill>
                  <a:srgbClr val="0070C0"/>
                </a:solidFill>
                <a:latin typeface="Lucida Bright" panose="02040602050505020304" pitchFamily="18" charset="0"/>
              </a:rPr>
              <a:t>innerHTML</a:t>
            </a:r>
            <a:r>
              <a:rPr lang="en-IN" sz="2000" i="1" dirty="0">
                <a:solidFill>
                  <a:srgbClr val="0070C0"/>
                </a:solidFill>
                <a:latin typeface="Lucida Bright" panose="02040602050505020304" pitchFamily="18" charset="0"/>
              </a:rPr>
              <a:t> = </a:t>
            </a:r>
            <a:r>
              <a:rPr lang="en-IN" sz="2000" i="1" dirty="0" err="1">
                <a:solidFill>
                  <a:srgbClr val="0070C0"/>
                </a:solidFill>
                <a:latin typeface="Lucida Bright" panose="02040602050505020304" pitchFamily="18" charset="0"/>
              </a:rPr>
              <a:t>e.results</a:t>
            </a:r>
            <a:r>
              <a:rPr lang="en-IN" sz="2000" i="1" dirty="0">
                <a:solidFill>
                  <a:srgbClr val="0070C0"/>
                </a:solidFill>
                <a:latin typeface="Lucida Bright" panose="02040602050505020304" pitchFamily="18" charset="0"/>
              </a:rPr>
              <a:t>[0][0].transcript;</a:t>
            </a:r>
          </a:p>
          <a:p>
            <a:r>
              <a:rPr lang="en-IN" sz="2000" i="1" dirty="0">
                <a:solidFill>
                  <a:srgbClr val="0070C0"/>
                </a:solidFill>
                <a:latin typeface="Lucida Bright" panose="02040602050505020304" pitchFamily="18" charset="0"/>
              </a:rPr>
              <a:t>        </a:t>
            </a:r>
            <a:r>
              <a:rPr lang="en-IN" sz="2000" i="1" dirty="0" err="1">
                <a:solidFill>
                  <a:srgbClr val="0070C0"/>
                </a:solidFill>
                <a:latin typeface="Lucida Bright" panose="02040602050505020304" pitchFamily="18" charset="0"/>
              </a:rPr>
              <a:t>speehToText.stop</a:t>
            </a:r>
            <a:r>
              <a:rPr lang="en-IN" sz="2000" i="1" dirty="0">
                <a:solidFill>
                  <a:srgbClr val="0070C0"/>
                </a:solidFill>
                <a:latin typeface="Lucida Bright" panose="02040602050505020304" pitchFamily="18" charset="0"/>
              </a:rPr>
              <a:t>();</a:t>
            </a:r>
          </a:p>
          <a:p>
            <a:r>
              <a:rPr lang="en-IN" sz="2000" i="1" dirty="0">
                <a:solidFill>
                  <a:srgbClr val="0070C0"/>
                </a:solidFill>
                <a:latin typeface="Lucida Bright" panose="02040602050505020304" pitchFamily="18" charset="0"/>
              </a:rPr>
              <a:t>    };</a:t>
            </a:r>
          </a:p>
          <a:p>
            <a:r>
              <a:rPr lang="en-IN" sz="2000" i="1" dirty="0">
                <a:solidFill>
                  <a:srgbClr val="0070C0"/>
                </a:solidFill>
                <a:latin typeface="Lucida Bright" panose="02040602050505020304" pitchFamily="18" charset="0"/>
              </a:rPr>
              <a:t>    </a:t>
            </a:r>
            <a:r>
              <a:rPr lang="en-IN" sz="2000" i="1" dirty="0" err="1">
                <a:solidFill>
                  <a:srgbClr val="0070C0"/>
                </a:solidFill>
                <a:latin typeface="Lucida Bright" panose="02040602050505020304" pitchFamily="18" charset="0"/>
              </a:rPr>
              <a:t>speehToText.onerror</a:t>
            </a:r>
            <a:r>
              <a:rPr lang="en-IN" sz="2000" i="1" dirty="0">
                <a:solidFill>
                  <a:srgbClr val="0070C0"/>
                </a:solidFill>
                <a:latin typeface="Lucida Bright" panose="02040602050505020304" pitchFamily="18" charset="0"/>
              </a:rPr>
              <a:t> = function (e) {   </a:t>
            </a:r>
            <a:r>
              <a:rPr lang="en-IN" sz="2000" i="1" dirty="0" err="1">
                <a:solidFill>
                  <a:srgbClr val="0070C0"/>
                </a:solidFill>
                <a:latin typeface="Lucida Bright" panose="02040602050505020304" pitchFamily="18" charset="0"/>
              </a:rPr>
              <a:t>speehToText.stop</a:t>
            </a:r>
            <a:r>
              <a:rPr lang="en-IN" sz="2000" i="1" dirty="0">
                <a:solidFill>
                  <a:srgbClr val="0070C0"/>
                </a:solidFill>
                <a:latin typeface="Lucida Bright" panose="02040602050505020304" pitchFamily="18" charset="0"/>
              </a:rPr>
              <a:t>();  };</a:t>
            </a:r>
          </a:p>
        </p:txBody>
      </p:sp>
      <p:pic>
        <p:nvPicPr>
          <p:cNvPr id="5" name="Picture 4" descr="Diagram&#10;&#10;Description automatically generated">
            <a:extLst>
              <a:ext uri="{FF2B5EF4-FFF2-40B4-BE49-F238E27FC236}">
                <a16:creationId xmlns:a16="http://schemas.microsoft.com/office/drawing/2014/main" id="{60984B3D-067C-9232-6409-CB7D1FE9A364}"/>
              </a:ext>
            </a:extLst>
          </p:cNvPr>
          <p:cNvPicPr>
            <a:picLocks noChangeAspect="1"/>
          </p:cNvPicPr>
          <p:nvPr/>
        </p:nvPicPr>
        <p:blipFill>
          <a:blip r:embed="rId2"/>
          <a:stretch>
            <a:fillRect/>
          </a:stretch>
        </p:blipFill>
        <p:spPr>
          <a:xfrm>
            <a:off x="1939637" y="258901"/>
            <a:ext cx="5375563" cy="2683956"/>
          </a:xfrm>
          <a:prstGeom prst="rect">
            <a:avLst/>
          </a:prstGeom>
        </p:spPr>
      </p:pic>
    </p:spTree>
    <p:extLst>
      <p:ext uri="{BB962C8B-B14F-4D97-AF65-F5344CB8AC3E}">
        <p14:creationId xmlns:p14="http://schemas.microsoft.com/office/powerpoint/2010/main" val="528108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703E6-E3F9-4DAD-BC27-7D58DAEC9B9F}"/>
              </a:ext>
            </a:extLst>
          </p:cNvPr>
          <p:cNvSpPr>
            <a:spLocks noGrp="1"/>
          </p:cNvSpPr>
          <p:nvPr>
            <p:ph type="title"/>
          </p:nvPr>
        </p:nvSpPr>
        <p:spPr>
          <a:xfrm>
            <a:off x="1484311" y="685800"/>
            <a:ext cx="8892141" cy="1209261"/>
          </a:xfrm>
        </p:spPr>
        <p:txBody>
          <a:bodyPr>
            <a:normAutofit/>
          </a:bodyPr>
          <a:lstStyle/>
          <a:p>
            <a:r>
              <a:rPr lang="en-IN" sz="4400" dirty="0">
                <a:solidFill>
                  <a:schemeClr val="accent3">
                    <a:lumMod val="75000"/>
                  </a:schemeClr>
                </a:solidFill>
                <a:latin typeface="Algerian" panose="04020705040A02060702" pitchFamily="82" charset="0"/>
              </a:rPr>
              <a:t>Project details</a:t>
            </a:r>
          </a:p>
        </p:txBody>
      </p:sp>
      <p:sp>
        <p:nvSpPr>
          <p:cNvPr id="4" name="TextBox 3">
            <a:extLst>
              <a:ext uri="{FF2B5EF4-FFF2-40B4-BE49-F238E27FC236}">
                <a16:creationId xmlns:a16="http://schemas.microsoft.com/office/drawing/2014/main" id="{B27B3F0A-CBFA-43DD-BA2B-781EA3E0A1B7}"/>
              </a:ext>
            </a:extLst>
          </p:cNvPr>
          <p:cNvSpPr txBox="1"/>
          <p:nvPr/>
        </p:nvSpPr>
        <p:spPr>
          <a:xfrm>
            <a:off x="5375565" y="2206439"/>
            <a:ext cx="6622471" cy="3431709"/>
          </a:xfrm>
          <a:prstGeom prst="rect">
            <a:avLst/>
          </a:prstGeom>
          <a:noFill/>
        </p:spPr>
        <p:txBody>
          <a:bodyPr wrap="square" rtlCol="0">
            <a:spAutoFit/>
          </a:bodyPr>
          <a:lstStyle/>
          <a:p>
            <a:r>
              <a:rPr lang="en-US" sz="2800" i="1" dirty="0">
                <a:solidFill>
                  <a:srgbClr val="00B0F0"/>
                </a:solidFill>
              </a:rPr>
              <a:t>Technologies Used</a:t>
            </a:r>
          </a:p>
          <a:p>
            <a:endParaRPr lang="en-US" sz="2800" i="1" dirty="0">
              <a:solidFill>
                <a:srgbClr val="00B0F0"/>
              </a:solidFill>
            </a:endParaRPr>
          </a:p>
          <a:p>
            <a:pPr marL="342900" indent="-342900">
              <a:buFont typeface="Wingdings" panose="05000000000000000000" pitchFamily="2" charset="2"/>
              <a:buChar char="v"/>
            </a:pPr>
            <a:r>
              <a:rPr lang="en-US" sz="2300" i="1" dirty="0">
                <a:solidFill>
                  <a:srgbClr val="00B0F0"/>
                </a:solidFill>
              </a:rPr>
              <a:t>	Front End: HTML5, CSS3, Bootstrap</a:t>
            </a:r>
          </a:p>
          <a:p>
            <a:pPr marL="342900" indent="-342900">
              <a:buFont typeface="Wingdings" panose="05000000000000000000" pitchFamily="2" charset="2"/>
              <a:buChar char="v"/>
            </a:pPr>
            <a:r>
              <a:rPr lang="en-US" sz="2300" i="1" dirty="0">
                <a:solidFill>
                  <a:srgbClr val="00B0F0"/>
                </a:solidFill>
              </a:rPr>
              <a:t>	Back End: Node.js, Express.js</a:t>
            </a:r>
          </a:p>
          <a:p>
            <a:pPr marL="342900" indent="-342900">
              <a:buFont typeface="Wingdings" panose="05000000000000000000" pitchFamily="2" charset="2"/>
              <a:buChar char="v"/>
            </a:pPr>
            <a:r>
              <a:rPr lang="en-US" sz="2300" i="1" dirty="0">
                <a:solidFill>
                  <a:srgbClr val="00B0F0"/>
                </a:solidFill>
              </a:rPr>
              <a:t>	Database: Mongoose Database</a:t>
            </a:r>
          </a:p>
          <a:p>
            <a:pPr marL="342900" indent="-342900">
              <a:buFont typeface="Wingdings" panose="05000000000000000000" pitchFamily="2" charset="2"/>
              <a:buChar char="v"/>
            </a:pPr>
            <a:r>
              <a:rPr lang="en-US" sz="2300" i="1" dirty="0">
                <a:solidFill>
                  <a:srgbClr val="00B0F0"/>
                </a:solidFill>
              </a:rPr>
              <a:t>	Scripting: JavaScript</a:t>
            </a:r>
          </a:p>
          <a:p>
            <a:pPr marL="342900" indent="-342900">
              <a:buFont typeface="Wingdings" panose="05000000000000000000" pitchFamily="2" charset="2"/>
              <a:buChar char="v"/>
            </a:pPr>
            <a:r>
              <a:rPr lang="en-US" sz="2300" i="1" dirty="0">
                <a:solidFill>
                  <a:srgbClr val="00B0F0"/>
                </a:solidFill>
              </a:rPr>
              <a:t>	Platform: Windows OS, Mozilla Firefox, Google Chrome, VS Code, </a:t>
            </a:r>
            <a:r>
              <a:rPr lang="en-US" sz="2300" i="1" dirty="0" err="1">
                <a:solidFill>
                  <a:srgbClr val="00B0F0"/>
                </a:solidFill>
              </a:rPr>
              <a:t>MongoDBCompass</a:t>
            </a:r>
            <a:endParaRPr lang="en-US" sz="2300" i="1" dirty="0">
              <a:solidFill>
                <a:srgbClr val="00B0F0"/>
              </a:solidFill>
            </a:endParaRPr>
          </a:p>
          <a:p>
            <a:pPr marL="342900" indent="-342900">
              <a:buFont typeface="Wingdings" panose="05000000000000000000" pitchFamily="2" charset="2"/>
              <a:buChar char="v"/>
            </a:pPr>
            <a:r>
              <a:rPr lang="en-US" sz="2300" i="1" dirty="0">
                <a:solidFill>
                  <a:srgbClr val="00B0F0"/>
                </a:solidFill>
              </a:rPr>
              <a:t>	Others: JSON</a:t>
            </a:r>
          </a:p>
        </p:txBody>
      </p:sp>
    </p:spTree>
    <p:extLst>
      <p:ext uri="{BB962C8B-B14F-4D97-AF65-F5344CB8AC3E}">
        <p14:creationId xmlns:p14="http://schemas.microsoft.com/office/powerpoint/2010/main" val="24147781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8699A2-1304-4DB0-887E-96D5B04746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CF1D2AC-2735-457E-B639-07E13F9A629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2AB9FA-5EE8-4111-B873-E09ACA2BC39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2742</TotalTime>
  <Words>839</Words>
  <Application>Microsoft Office PowerPoint</Application>
  <PresentationFormat>Widescreen</PresentationFormat>
  <Paragraphs>94</Paragraphs>
  <Slides>13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Algerian</vt:lpstr>
      <vt:lpstr>Arial</vt:lpstr>
      <vt:lpstr>Arial Nova</vt:lpstr>
      <vt:lpstr>Calibri</vt:lpstr>
      <vt:lpstr>Castellar</vt:lpstr>
      <vt:lpstr>Corbel</vt:lpstr>
      <vt:lpstr>Lucida Bright</vt:lpstr>
      <vt:lpstr>Monotype Corsiva</vt:lpstr>
      <vt:lpstr>Tahoma</vt:lpstr>
      <vt:lpstr>Times New Roman</vt:lpstr>
      <vt:lpstr>Wingdings</vt:lpstr>
      <vt:lpstr>Parallax</vt:lpstr>
      <vt:lpstr>MINI project   PRESENTATION</vt:lpstr>
      <vt:lpstr>About Project :</vt:lpstr>
      <vt:lpstr>why this???</vt:lpstr>
      <vt:lpstr>Things I learned ???</vt:lpstr>
      <vt:lpstr>PowerPoint Presentation</vt:lpstr>
      <vt:lpstr>PowerPoint Presentation</vt:lpstr>
      <vt:lpstr>PowerPoint Presentation</vt:lpstr>
      <vt:lpstr>PowerPoint Presentation</vt:lpstr>
      <vt:lpstr>Project details</vt:lpstr>
      <vt:lpstr>Project details</vt:lpstr>
      <vt:lpstr>PowerPoint Presentation</vt:lpstr>
      <vt:lpstr>Future Works &gt;&gt;&gt;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MOOCS Course Info</dc:title>
  <dc:creator>Bst Prince</dc:creator>
  <cp:lastModifiedBy>PRIYANSU BISHT</cp:lastModifiedBy>
  <cp:revision>98</cp:revision>
  <dcterms:created xsi:type="dcterms:W3CDTF">2020-09-23T17:45:22Z</dcterms:created>
  <dcterms:modified xsi:type="dcterms:W3CDTF">2022-06-28T11:47:48Z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