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A375D1F-4CF9-441F-99C1-64DA79EB3636}" type="datetimeFigureOut">
              <a:rPr lang="en-US" smtClean="0"/>
              <a:pPr/>
              <a:t>1/21/2023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4FE2C13-FE0A-4237-886D-888BA7AC78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FE2C13-FE0A-4237-886D-888BA7AC78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FE2C13-FE0A-4237-886D-888BA7AC78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FE2C13-FE0A-4237-886D-888BA7AC78B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4FE2C13-FE0A-4237-886D-888BA7AC78B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4FE2C13-FE0A-4237-886D-888BA7AC78B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4FE2C13-FE0A-4237-886D-888BA7AC78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4FE2C13-FE0A-4237-886D-888BA7AC78B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A375D1F-4CF9-441F-99C1-64DA79EB3636}" type="datetimeFigureOut">
              <a:rPr lang="en-US" smtClean="0"/>
              <a:pPr/>
              <a:t>1/21/2023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4FE2C13-FE0A-4237-886D-888BA7AC78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A375D1F-4CF9-441F-99C1-64DA79EB3636}" type="datetimeFigureOut">
              <a:rPr lang="en-US" smtClean="0"/>
              <a:pPr/>
              <a:t>1/21/2023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4FE2C13-FE0A-4237-886D-888BA7AC78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A375D1F-4CF9-441F-99C1-64DA79EB3636}" type="datetimeFigureOut">
              <a:rPr lang="en-US" smtClean="0"/>
              <a:pPr/>
              <a:t>1/21/2023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4FE2C13-FE0A-4237-886D-888BA7AC78B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375D1F-4CF9-441F-99C1-64DA79EB3636}" type="datetimeFigureOut">
              <a:rPr lang="en-US" smtClean="0"/>
              <a:pPr/>
              <a:t>1/21/2023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4FE2C13-FE0A-4237-886D-888BA7AC78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8"/>
            <a:ext cx="7772400" cy="4071965"/>
          </a:xfrm>
        </p:spPr>
        <p:txBody>
          <a:bodyPr anchor="ctr"/>
          <a:lstStyle/>
          <a:p>
            <a:pPr algn="l"/>
            <a:r>
              <a:rPr lang="en-IN" dirty="0" smtClean="0"/>
              <a:t>           SQL JOINS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t">
            <a:normAutofit fontScale="90000"/>
          </a:bodyPr>
          <a:lstStyle/>
          <a:p>
            <a:pPr algn="l"/>
            <a:r>
              <a:rPr lang="en-IN" dirty="0" smtClean="0"/>
              <a:t>     </a:t>
            </a:r>
            <a:r>
              <a:rPr lang="en-IN" sz="5400" dirty="0" smtClean="0"/>
              <a:t>SQL  SELF  JOIN</a:t>
            </a:r>
            <a:endParaRPr lang="en-US" sz="5400" dirty="0"/>
          </a:p>
        </p:txBody>
      </p:sp>
      <p:sp>
        <p:nvSpPr>
          <p:cNvPr id="6" name="Subtitle 5"/>
          <p:cNvSpPr>
            <a:spLocks noGrp="1"/>
          </p:cNvSpPr>
          <p:nvPr>
            <p:ph type="subTitle" idx="1"/>
          </p:nvPr>
        </p:nvSpPr>
        <p:spPr>
          <a:xfrm>
            <a:off x="500034" y="1571613"/>
            <a:ext cx="8358246" cy="3357586"/>
          </a:xfrm>
        </p:spPr>
        <p:txBody>
          <a:bodyPr>
            <a:normAutofit/>
          </a:bodyPr>
          <a:lstStyle/>
          <a:p>
            <a:pPr algn="l"/>
            <a:r>
              <a:rPr lang="en-IN" sz="2400" dirty="0" smtClean="0"/>
              <a:t>        IN SQL, a SELF JOIN can be used to join a table with itself. Hence it is a unary relation.  </a:t>
            </a:r>
          </a:p>
          <a:p>
            <a:pPr algn="l"/>
            <a:endParaRPr lang="en-IN" sz="2400" dirty="0" smtClean="0"/>
          </a:p>
          <a:p>
            <a:pPr algn="l"/>
            <a:r>
              <a:rPr lang="en-IN" sz="2400" b="1" dirty="0" smtClean="0"/>
              <a:t>Syntax:</a:t>
            </a:r>
          </a:p>
          <a:p>
            <a:pPr algn="l"/>
            <a:r>
              <a:rPr lang="en-IN" sz="2400" dirty="0" smtClean="0"/>
              <a:t>	</a:t>
            </a:r>
            <a:r>
              <a:rPr lang="en-IN" sz="2400" b="1" dirty="0" smtClean="0"/>
              <a:t>SELECT</a:t>
            </a:r>
            <a:r>
              <a:rPr lang="en-IN" sz="2400" dirty="0" smtClean="0"/>
              <a:t>* </a:t>
            </a:r>
            <a:r>
              <a:rPr lang="en-IN" sz="2400" b="1" dirty="0" smtClean="0"/>
              <a:t>FROM</a:t>
            </a:r>
            <a:r>
              <a:rPr lang="en-IN" sz="2400" dirty="0" smtClean="0"/>
              <a:t> table1 T1, table1 T2 </a:t>
            </a:r>
          </a:p>
          <a:p>
            <a:pPr algn="l"/>
            <a:r>
              <a:rPr lang="en-IN" sz="2400" dirty="0" smtClean="0"/>
              <a:t>	</a:t>
            </a:r>
            <a:r>
              <a:rPr lang="en-IN" sz="2400" b="1" dirty="0" smtClean="0"/>
              <a:t>WHERE</a:t>
            </a:r>
            <a:r>
              <a:rPr lang="en-IN" sz="2400" dirty="0" smtClean="0"/>
              <a:t> condition;</a:t>
            </a:r>
          </a:p>
          <a:p>
            <a:pPr algn="l"/>
            <a:endParaRPr lang="en-IN"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214414" y="1571612"/>
            <a:ext cx="6715204" cy="1643074"/>
          </a:xfrm>
        </p:spPr>
        <p:txBody>
          <a:bodyPr anchor="ctr">
            <a:normAutofit fontScale="85000" lnSpcReduction="20000"/>
          </a:bodyPr>
          <a:lstStyle/>
          <a:p>
            <a:pPr algn="l"/>
            <a:endParaRPr lang="en-IN" sz="6600" b="1" dirty="0" smtClean="0"/>
          </a:p>
          <a:p>
            <a:pPr algn="l"/>
            <a:r>
              <a:rPr lang="en-IN" sz="6600" b="1" dirty="0" smtClean="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00109"/>
            <a:ext cx="7772400" cy="1785949"/>
          </a:xfrm>
        </p:spPr>
        <p:txBody>
          <a:bodyPr anchor="ctr"/>
          <a:lstStyle/>
          <a:p>
            <a:pPr algn="l"/>
            <a:r>
              <a:rPr lang="en-IN" dirty="0" smtClean="0"/>
              <a:t>    </a:t>
            </a:r>
            <a:r>
              <a:rPr lang="en-IN" sz="5400" dirty="0" smtClean="0"/>
              <a:t>What is SQL JOINS</a:t>
            </a:r>
            <a:endParaRPr lang="en-US" sz="5400" dirty="0"/>
          </a:p>
        </p:txBody>
      </p:sp>
      <p:sp>
        <p:nvSpPr>
          <p:cNvPr id="6" name="Subtitle 5"/>
          <p:cNvSpPr>
            <a:spLocks noGrp="1"/>
          </p:cNvSpPr>
          <p:nvPr>
            <p:ph type="subTitle" idx="1"/>
          </p:nvPr>
        </p:nvSpPr>
        <p:spPr>
          <a:xfrm>
            <a:off x="685800" y="3000372"/>
            <a:ext cx="7772400" cy="1810939"/>
          </a:xfrm>
        </p:spPr>
        <p:txBody>
          <a:bodyPr>
            <a:normAutofit/>
          </a:bodyPr>
          <a:lstStyle/>
          <a:p>
            <a:pPr algn="l">
              <a:buFont typeface="Wingdings" pitchFamily="2" charset="2"/>
              <a:buChar char="v"/>
            </a:pPr>
            <a:r>
              <a:rPr lang="en-IN" dirty="0" smtClean="0"/>
              <a:t>  JOIN Clause combines rows from two or more tables.</a:t>
            </a:r>
          </a:p>
          <a:p>
            <a:pPr algn="l">
              <a:buFont typeface="Wingdings" pitchFamily="2" charset="2"/>
              <a:buChar char="v"/>
            </a:pPr>
            <a:r>
              <a:rPr lang="en-IN" dirty="0" smtClean="0"/>
              <a:t>  Creates a set of rows in a temporary table.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ctr">
            <a:normAutofit fontScale="90000"/>
          </a:bodyPr>
          <a:lstStyle/>
          <a:p>
            <a:pPr algn="l"/>
            <a:r>
              <a:rPr lang="en-IN" dirty="0" smtClean="0"/>
              <a:t>      </a:t>
            </a:r>
            <a:r>
              <a:rPr lang="en-IN" sz="5400" dirty="0" smtClean="0"/>
              <a:t>List of SQL JOINS</a:t>
            </a:r>
            <a:endParaRPr lang="en-US" sz="5400" dirty="0"/>
          </a:p>
        </p:txBody>
      </p:sp>
      <p:sp>
        <p:nvSpPr>
          <p:cNvPr id="6" name="Subtitle 5"/>
          <p:cNvSpPr>
            <a:spLocks noGrp="1"/>
          </p:cNvSpPr>
          <p:nvPr>
            <p:ph type="subTitle" idx="1"/>
          </p:nvPr>
        </p:nvSpPr>
        <p:spPr>
          <a:xfrm>
            <a:off x="642910" y="1571612"/>
            <a:ext cx="7772400" cy="3239699"/>
          </a:xfrm>
        </p:spPr>
        <p:txBody>
          <a:bodyPr>
            <a:normAutofit lnSpcReduction="10000"/>
          </a:bodyPr>
          <a:lstStyle/>
          <a:p>
            <a:pPr algn="l">
              <a:buFont typeface="Wingdings" pitchFamily="2" charset="2"/>
              <a:buChar char="v"/>
            </a:pPr>
            <a:r>
              <a:rPr lang="en-IN" dirty="0" smtClean="0"/>
              <a:t>  INNER JOIN</a:t>
            </a:r>
          </a:p>
          <a:p>
            <a:pPr algn="l">
              <a:buFont typeface="Wingdings" pitchFamily="2" charset="2"/>
              <a:buChar char="v"/>
            </a:pPr>
            <a:r>
              <a:rPr lang="en-IN" dirty="0" smtClean="0"/>
              <a:t>  LEFT JOIN OR LEFT OUTER JOIN</a:t>
            </a:r>
          </a:p>
          <a:p>
            <a:pPr algn="l">
              <a:buFont typeface="Wingdings" pitchFamily="2" charset="2"/>
              <a:buChar char="v"/>
            </a:pPr>
            <a:r>
              <a:rPr lang="en-IN" dirty="0" smtClean="0"/>
              <a:t>  RIGHT JOIN OR RIGHT OUTER JOIN</a:t>
            </a:r>
          </a:p>
          <a:p>
            <a:pPr algn="l">
              <a:buFont typeface="Wingdings" pitchFamily="2" charset="2"/>
              <a:buChar char="v"/>
            </a:pPr>
            <a:r>
              <a:rPr lang="en-IN" dirty="0" smtClean="0"/>
              <a:t>  FULL OUTER JOIN</a:t>
            </a:r>
          </a:p>
          <a:p>
            <a:pPr algn="l">
              <a:buFont typeface="Wingdings" pitchFamily="2" charset="2"/>
              <a:buChar char="v"/>
            </a:pPr>
            <a:r>
              <a:rPr lang="en-IN" dirty="0" smtClean="0"/>
              <a:t>  NATURAL JOIN</a:t>
            </a:r>
          </a:p>
          <a:p>
            <a:pPr algn="l">
              <a:buFont typeface="Wingdings" pitchFamily="2" charset="2"/>
              <a:buChar char="v"/>
            </a:pPr>
            <a:r>
              <a:rPr lang="en-IN" dirty="0" smtClean="0"/>
              <a:t>  CROSS JOIN</a:t>
            </a:r>
          </a:p>
          <a:p>
            <a:pPr algn="l">
              <a:buFont typeface="Wingdings" pitchFamily="2" charset="2"/>
              <a:buChar char="v"/>
            </a:pPr>
            <a:r>
              <a:rPr lang="en-IN" dirty="0" smtClean="0"/>
              <a:t>  SELF JOIN</a:t>
            </a:r>
          </a:p>
          <a:p>
            <a:pPr algn="l"/>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ctr">
            <a:normAutofit fontScale="90000"/>
          </a:bodyPr>
          <a:lstStyle/>
          <a:p>
            <a:pPr algn="l"/>
            <a:r>
              <a:rPr lang="en-IN" dirty="0" smtClean="0"/>
              <a:t>        </a:t>
            </a:r>
            <a:r>
              <a:rPr lang="en-IN" sz="5400" dirty="0" smtClean="0"/>
              <a:t>SQL INNER JOIN</a:t>
            </a:r>
            <a:endParaRPr lang="en-US" sz="5400" dirty="0"/>
          </a:p>
        </p:txBody>
      </p:sp>
      <p:sp>
        <p:nvSpPr>
          <p:cNvPr id="6" name="Subtitle 5"/>
          <p:cNvSpPr>
            <a:spLocks noGrp="1"/>
          </p:cNvSpPr>
          <p:nvPr>
            <p:ph type="subTitle" idx="1"/>
          </p:nvPr>
        </p:nvSpPr>
        <p:spPr>
          <a:xfrm>
            <a:off x="500034" y="1500174"/>
            <a:ext cx="8286808" cy="3357586"/>
          </a:xfrm>
        </p:spPr>
        <p:txBody>
          <a:bodyPr>
            <a:normAutofit/>
          </a:bodyPr>
          <a:lstStyle/>
          <a:p>
            <a:pPr algn="l"/>
            <a:r>
              <a:rPr lang="en-IN" sz="2400" dirty="0" smtClean="0"/>
              <a:t>	The INNER JOIN will select all rows from  both participating  tables as long as there is a match between the columns. It means returns matching values in both tables.</a:t>
            </a:r>
          </a:p>
          <a:p>
            <a:pPr algn="l"/>
            <a:endParaRPr lang="en-IN" sz="2400" dirty="0" smtClean="0"/>
          </a:p>
          <a:p>
            <a:pPr algn="l"/>
            <a:r>
              <a:rPr lang="en-IN" sz="2400" b="1" dirty="0" smtClean="0"/>
              <a:t>Syntax:</a:t>
            </a:r>
          </a:p>
          <a:p>
            <a:pPr algn="l"/>
            <a:r>
              <a:rPr lang="en-IN" sz="2400" dirty="0" smtClean="0"/>
              <a:t>	</a:t>
            </a:r>
            <a:r>
              <a:rPr lang="en-IN" sz="2400" b="1" dirty="0" smtClean="0"/>
              <a:t>SELECT</a:t>
            </a:r>
            <a:r>
              <a:rPr lang="en-IN" sz="2400" dirty="0" smtClean="0"/>
              <a:t> * </a:t>
            </a:r>
            <a:r>
              <a:rPr lang="en-IN" sz="2400" b="1" dirty="0" smtClean="0"/>
              <a:t>FROM</a:t>
            </a:r>
            <a:r>
              <a:rPr lang="en-IN" sz="2400" dirty="0" smtClean="0"/>
              <a:t> table INNER JOIN table 2</a:t>
            </a:r>
          </a:p>
          <a:p>
            <a:pPr algn="l"/>
            <a:r>
              <a:rPr lang="en-IN" sz="2400" dirty="0" smtClean="0"/>
              <a:t>	</a:t>
            </a:r>
            <a:r>
              <a:rPr lang="en-IN" sz="2400" b="1" dirty="0" smtClean="0"/>
              <a:t>ON</a:t>
            </a:r>
            <a:r>
              <a:rPr lang="en-IN" sz="2400" dirty="0" smtClean="0"/>
              <a:t> table1.column name= table2.column 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ctr">
            <a:normAutofit fontScale="90000"/>
          </a:bodyPr>
          <a:lstStyle/>
          <a:p>
            <a:pPr algn="l"/>
            <a:r>
              <a:rPr lang="en-IN" dirty="0" smtClean="0"/>
              <a:t>        </a:t>
            </a:r>
            <a:r>
              <a:rPr lang="en-IN" sz="5400" dirty="0" smtClean="0"/>
              <a:t>SQL  LEFT JOIN</a:t>
            </a:r>
            <a:endParaRPr lang="en-US" sz="5400" dirty="0"/>
          </a:p>
        </p:txBody>
      </p:sp>
      <p:sp>
        <p:nvSpPr>
          <p:cNvPr id="6" name="Subtitle 5"/>
          <p:cNvSpPr>
            <a:spLocks noGrp="1"/>
          </p:cNvSpPr>
          <p:nvPr>
            <p:ph type="subTitle" idx="1"/>
          </p:nvPr>
        </p:nvSpPr>
        <p:spPr>
          <a:xfrm>
            <a:off x="500034" y="1571613"/>
            <a:ext cx="8358246" cy="3357586"/>
          </a:xfrm>
        </p:spPr>
        <p:txBody>
          <a:bodyPr>
            <a:normAutofit/>
          </a:bodyPr>
          <a:lstStyle/>
          <a:p>
            <a:pPr algn="l"/>
            <a:r>
              <a:rPr lang="en-IN" sz="2400" dirty="0" smtClean="0"/>
              <a:t>        The SQL LEFT JOIN, joins two tables and fetches rows based on a condition, which are matching in both tables and the unwanted rows is available from the table before JOIN clause.</a:t>
            </a:r>
          </a:p>
          <a:p>
            <a:pPr algn="l"/>
            <a:endParaRPr lang="en-IN" sz="2400" dirty="0" smtClean="0"/>
          </a:p>
          <a:p>
            <a:pPr algn="l"/>
            <a:r>
              <a:rPr lang="en-IN" sz="2400" b="1" dirty="0" smtClean="0"/>
              <a:t>Syntax:</a:t>
            </a:r>
          </a:p>
          <a:p>
            <a:pPr algn="l"/>
            <a:r>
              <a:rPr lang="en-IN" sz="2400" dirty="0" smtClean="0"/>
              <a:t>	</a:t>
            </a:r>
            <a:r>
              <a:rPr lang="en-IN" sz="2400" b="1" dirty="0" smtClean="0"/>
              <a:t>SELECT</a:t>
            </a:r>
            <a:r>
              <a:rPr lang="en-IN" sz="2400" dirty="0" smtClean="0"/>
              <a:t> * </a:t>
            </a:r>
            <a:r>
              <a:rPr lang="en-IN" sz="2400" b="1" dirty="0" smtClean="0"/>
              <a:t>FROM</a:t>
            </a:r>
            <a:r>
              <a:rPr lang="en-IN" sz="2400" dirty="0" smtClean="0"/>
              <a:t> table LEFT OUTER JOIN table 2</a:t>
            </a:r>
          </a:p>
          <a:p>
            <a:pPr algn="l"/>
            <a:r>
              <a:rPr lang="en-IN" sz="2400" dirty="0" smtClean="0"/>
              <a:t>	</a:t>
            </a:r>
            <a:r>
              <a:rPr lang="en-IN" sz="2400" b="1" dirty="0" smtClean="0"/>
              <a:t>ON</a:t>
            </a:r>
            <a:r>
              <a:rPr lang="en-IN" sz="2400" dirty="0" smtClean="0"/>
              <a:t> table1.column name= table2.column name;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ctr">
            <a:normAutofit fontScale="90000"/>
          </a:bodyPr>
          <a:lstStyle/>
          <a:p>
            <a:pPr algn="l"/>
            <a:r>
              <a:rPr lang="en-IN" dirty="0" smtClean="0"/>
              <a:t>       </a:t>
            </a:r>
            <a:r>
              <a:rPr lang="en-IN" sz="5400" dirty="0" smtClean="0"/>
              <a:t>SQL  RIGHT JOIN</a:t>
            </a:r>
            <a:endParaRPr lang="en-US" sz="5400" dirty="0"/>
          </a:p>
        </p:txBody>
      </p:sp>
      <p:sp>
        <p:nvSpPr>
          <p:cNvPr id="6" name="Subtitle 5"/>
          <p:cNvSpPr>
            <a:spLocks noGrp="1"/>
          </p:cNvSpPr>
          <p:nvPr>
            <p:ph type="subTitle" idx="1"/>
          </p:nvPr>
        </p:nvSpPr>
        <p:spPr>
          <a:xfrm>
            <a:off x="500034" y="1571613"/>
            <a:ext cx="8358246" cy="3357586"/>
          </a:xfrm>
        </p:spPr>
        <p:txBody>
          <a:bodyPr>
            <a:normAutofit/>
          </a:bodyPr>
          <a:lstStyle/>
          <a:p>
            <a:pPr algn="l"/>
            <a:r>
              <a:rPr lang="en-IN" sz="2400" dirty="0" smtClean="0"/>
              <a:t>        The SQL RIGHT JOIN, joins two tables and fetches rows based on a condition, which are matching in both tables and the unwanted rows is available from the table after JOIN clause.</a:t>
            </a:r>
          </a:p>
          <a:p>
            <a:pPr algn="l"/>
            <a:endParaRPr lang="en-IN" sz="2400" dirty="0" smtClean="0"/>
          </a:p>
          <a:p>
            <a:pPr algn="l"/>
            <a:r>
              <a:rPr lang="en-IN" sz="2400" b="1" dirty="0" smtClean="0"/>
              <a:t>Syntax:</a:t>
            </a:r>
          </a:p>
          <a:p>
            <a:pPr algn="l"/>
            <a:r>
              <a:rPr lang="en-IN" sz="2400" dirty="0" smtClean="0"/>
              <a:t>	</a:t>
            </a:r>
            <a:r>
              <a:rPr lang="en-IN" sz="2400" b="1" dirty="0" smtClean="0"/>
              <a:t>SELECT</a:t>
            </a:r>
            <a:r>
              <a:rPr lang="en-IN" sz="2400" dirty="0" smtClean="0"/>
              <a:t> * </a:t>
            </a:r>
            <a:r>
              <a:rPr lang="en-IN" sz="2400" b="1" dirty="0" smtClean="0"/>
              <a:t>FROM</a:t>
            </a:r>
            <a:r>
              <a:rPr lang="en-IN" sz="2400" dirty="0" smtClean="0"/>
              <a:t> table RIGHT JOIN Table 2</a:t>
            </a:r>
          </a:p>
          <a:p>
            <a:pPr algn="l"/>
            <a:r>
              <a:rPr lang="en-IN" sz="2400" dirty="0" smtClean="0"/>
              <a:t>	</a:t>
            </a:r>
            <a:r>
              <a:rPr lang="en-IN" sz="2400" b="1" dirty="0" smtClean="0"/>
              <a:t>ON</a:t>
            </a:r>
            <a:r>
              <a:rPr lang="en-IN" sz="2400" dirty="0" smtClean="0"/>
              <a:t> table1.column name= table2.column 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t">
            <a:normAutofit fontScale="90000"/>
          </a:bodyPr>
          <a:lstStyle/>
          <a:p>
            <a:pPr algn="l"/>
            <a:r>
              <a:rPr lang="en-IN" dirty="0" smtClean="0"/>
              <a:t>   </a:t>
            </a:r>
            <a:r>
              <a:rPr lang="en-IN" sz="5400" dirty="0" smtClean="0"/>
              <a:t>SQL FULL OUTER JOIN</a:t>
            </a:r>
            <a:endParaRPr lang="en-US" sz="5400" dirty="0"/>
          </a:p>
        </p:txBody>
      </p:sp>
      <p:sp>
        <p:nvSpPr>
          <p:cNvPr id="6" name="Subtitle 5"/>
          <p:cNvSpPr>
            <a:spLocks noGrp="1"/>
          </p:cNvSpPr>
          <p:nvPr>
            <p:ph type="subTitle" idx="1"/>
          </p:nvPr>
        </p:nvSpPr>
        <p:spPr>
          <a:xfrm>
            <a:off x="500034" y="1571613"/>
            <a:ext cx="8358246" cy="3357586"/>
          </a:xfrm>
        </p:spPr>
        <p:txBody>
          <a:bodyPr>
            <a:normAutofit/>
          </a:bodyPr>
          <a:lstStyle/>
          <a:p>
            <a:pPr algn="l"/>
            <a:r>
              <a:rPr lang="en-IN" sz="2400" dirty="0" smtClean="0"/>
              <a:t>        The SQL FULL OUTER JOIN combines the results of both left and right outer joins and returns all matched rows or unmatched rows from the tables on both sides of the join clause.</a:t>
            </a:r>
          </a:p>
          <a:p>
            <a:pPr algn="l"/>
            <a:endParaRPr lang="en-IN" sz="2400" dirty="0" smtClean="0"/>
          </a:p>
          <a:p>
            <a:pPr algn="l"/>
            <a:r>
              <a:rPr lang="en-IN" sz="2400" b="1" dirty="0" smtClean="0"/>
              <a:t>Syntax:</a:t>
            </a:r>
          </a:p>
          <a:p>
            <a:pPr algn="l"/>
            <a:r>
              <a:rPr lang="en-IN" sz="2400" dirty="0" smtClean="0"/>
              <a:t>	</a:t>
            </a:r>
            <a:r>
              <a:rPr lang="en-IN" sz="2400" b="1" dirty="0" smtClean="0"/>
              <a:t>SELECT</a:t>
            </a:r>
            <a:r>
              <a:rPr lang="en-IN" sz="2400" dirty="0" smtClean="0"/>
              <a:t> * </a:t>
            </a:r>
            <a:r>
              <a:rPr lang="en-IN" sz="2400" b="1" dirty="0" smtClean="0"/>
              <a:t>FROM</a:t>
            </a:r>
            <a:r>
              <a:rPr lang="en-IN" sz="2400" dirty="0" smtClean="0"/>
              <a:t> table1 </a:t>
            </a:r>
            <a:r>
              <a:rPr lang="en-IN" sz="2400" b="1" dirty="0" smtClean="0"/>
              <a:t>FULL</a:t>
            </a:r>
            <a:r>
              <a:rPr lang="en-IN" sz="2400" dirty="0" smtClean="0"/>
              <a:t> OUTER JOIN Table 2</a:t>
            </a:r>
          </a:p>
          <a:p>
            <a:pPr algn="l"/>
            <a:r>
              <a:rPr lang="en-IN" sz="2400" dirty="0" smtClean="0"/>
              <a:t>	</a:t>
            </a:r>
            <a:r>
              <a:rPr lang="en-IN" sz="2400" b="1" dirty="0" smtClean="0"/>
              <a:t>ON</a:t>
            </a:r>
            <a:r>
              <a:rPr lang="en-IN" sz="2400" dirty="0" smtClean="0"/>
              <a:t> table1.column name= table2.column name;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t">
            <a:normAutofit fontScale="90000"/>
          </a:bodyPr>
          <a:lstStyle/>
          <a:p>
            <a:pPr algn="l"/>
            <a:r>
              <a:rPr lang="en-IN" dirty="0" smtClean="0"/>
              <a:t>    </a:t>
            </a:r>
            <a:r>
              <a:rPr lang="en-IN" sz="5400" dirty="0" smtClean="0"/>
              <a:t>SQL  NATURAL  JOIN</a:t>
            </a:r>
            <a:endParaRPr lang="en-US" sz="5400" dirty="0"/>
          </a:p>
        </p:txBody>
      </p:sp>
      <p:sp>
        <p:nvSpPr>
          <p:cNvPr id="6" name="Subtitle 5"/>
          <p:cNvSpPr>
            <a:spLocks noGrp="1"/>
          </p:cNvSpPr>
          <p:nvPr>
            <p:ph type="subTitle" idx="1"/>
          </p:nvPr>
        </p:nvSpPr>
        <p:spPr>
          <a:xfrm>
            <a:off x="500034" y="1571613"/>
            <a:ext cx="8358246" cy="3357586"/>
          </a:xfrm>
        </p:spPr>
        <p:txBody>
          <a:bodyPr>
            <a:normAutofit/>
          </a:bodyPr>
          <a:lstStyle/>
          <a:p>
            <a:pPr algn="l"/>
            <a:r>
              <a:rPr lang="en-IN" sz="2400" dirty="0" smtClean="0"/>
              <a:t>        The SQL NATURAL JOIN  is a join operation that creates an implicit join clause for you based on the common clause in the two tables being joined. A NATURAL JOIN  can be an INNER JOIN, a LEFT JOIN or a RIGHT JOIN.</a:t>
            </a:r>
          </a:p>
          <a:p>
            <a:pPr algn="l"/>
            <a:endParaRPr lang="en-IN" sz="2400" dirty="0" smtClean="0"/>
          </a:p>
          <a:p>
            <a:pPr algn="l"/>
            <a:r>
              <a:rPr lang="en-IN" sz="2400" b="1" dirty="0" smtClean="0"/>
              <a:t>Syntax:</a:t>
            </a:r>
          </a:p>
          <a:p>
            <a:pPr algn="l"/>
            <a:r>
              <a:rPr lang="en-IN" sz="2400" dirty="0" smtClean="0"/>
              <a:t>	</a:t>
            </a:r>
            <a:r>
              <a:rPr lang="en-IN" sz="2400" b="1" dirty="0" smtClean="0"/>
              <a:t>SELECT</a:t>
            </a:r>
            <a:r>
              <a:rPr lang="en-IN" sz="2400" dirty="0" smtClean="0"/>
              <a:t> * </a:t>
            </a:r>
            <a:r>
              <a:rPr lang="en-IN" sz="2400" b="1" dirty="0" smtClean="0"/>
              <a:t>FROM</a:t>
            </a:r>
            <a:r>
              <a:rPr lang="en-IN" sz="2400" dirty="0" smtClean="0"/>
              <a:t> table1 NATURAL  JOIN Table 2;</a:t>
            </a:r>
          </a:p>
          <a:p>
            <a:pPr algn="l"/>
            <a:endParaRPr lang="en-IN"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57167"/>
            <a:ext cx="7529538" cy="857255"/>
          </a:xfrm>
        </p:spPr>
        <p:txBody>
          <a:bodyPr anchor="t">
            <a:normAutofit fontScale="90000"/>
          </a:bodyPr>
          <a:lstStyle/>
          <a:p>
            <a:pPr algn="l"/>
            <a:r>
              <a:rPr lang="en-IN" dirty="0" smtClean="0"/>
              <a:t>     </a:t>
            </a:r>
            <a:r>
              <a:rPr lang="en-IN" sz="5400" dirty="0" smtClean="0"/>
              <a:t>SQL  CROSS JOIN</a:t>
            </a:r>
            <a:endParaRPr lang="en-US" sz="5400" dirty="0"/>
          </a:p>
        </p:txBody>
      </p:sp>
      <p:sp>
        <p:nvSpPr>
          <p:cNvPr id="6" name="Subtitle 5"/>
          <p:cNvSpPr>
            <a:spLocks noGrp="1"/>
          </p:cNvSpPr>
          <p:nvPr>
            <p:ph type="subTitle" idx="1"/>
          </p:nvPr>
        </p:nvSpPr>
        <p:spPr>
          <a:xfrm>
            <a:off x="500034" y="1571613"/>
            <a:ext cx="8358246" cy="3357586"/>
          </a:xfrm>
        </p:spPr>
        <p:txBody>
          <a:bodyPr>
            <a:normAutofit/>
          </a:bodyPr>
          <a:lstStyle/>
          <a:p>
            <a:pPr algn="l"/>
            <a:r>
              <a:rPr lang="en-IN" sz="2400" dirty="0" smtClean="0"/>
              <a:t>        IN SQL, the CROSS JOIN is used to combine each row  of the first table with each row of the second table.</a:t>
            </a:r>
          </a:p>
          <a:p>
            <a:pPr algn="l"/>
            <a:endParaRPr lang="en-IN" sz="2400" dirty="0" smtClean="0"/>
          </a:p>
          <a:p>
            <a:pPr algn="l"/>
            <a:r>
              <a:rPr lang="en-IN" sz="2400" b="1" dirty="0" smtClean="0"/>
              <a:t>Syntax:</a:t>
            </a:r>
          </a:p>
          <a:p>
            <a:pPr algn="l"/>
            <a:r>
              <a:rPr lang="en-IN" sz="2400" dirty="0" smtClean="0"/>
              <a:t>	</a:t>
            </a:r>
            <a:r>
              <a:rPr lang="en-IN" sz="2400" b="1" dirty="0" smtClean="0"/>
              <a:t>SELECT</a:t>
            </a:r>
            <a:r>
              <a:rPr lang="en-IN" sz="2400" dirty="0" smtClean="0"/>
              <a:t> * </a:t>
            </a:r>
            <a:r>
              <a:rPr lang="en-IN" sz="2400" b="1" dirty="0" smtClean="0"/>
              <a:t>FROM</a:t>
            </a:r>
            <a:r>
              <a:rPr lang="en-IN" sz="2400" dirty="0" smtClean="0"/>
              <a:t> table1 CROSS  JOIN Table 2;</a:t>
            </a:r>
          </a:p>
          <a:p>
            <a:pPr algn="l"/>
            <a:endParaRPr lang="en-IN" sz="24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TotalTime>
  <Words>308</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SQL JOINS</vt:lpstr>
      <vt:lpstr>    What is SQL JOINS</vt:lpstr>
      <vt:lpstr>      List of SQL JOINS</vt:lpstr>
      <vt:lpstr>        SQL INNER JOIN</vt:lpstr>
      <vt:lpstr>        SQL  LEFT JOIN</vt:lpstr>
      <vt:lpstr>       SQL  RIGHT JOIN</vt:lpstr>
      <vt:lpstr>   SQL FULL OUTER JOIN</vt:lpstr>
      <vt:lpstr>    SQL  NATURAL  JOIN</vt:lpstr>
      <vt:lpstr>     SQL  CROSS JOIN</vt:lpstr>
      <vt:lpstr>     SQL  SELF  JOIN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ELCOT</dc:creator>
  <cp:lastModifiedBy>ELCOT</cp:lastModifiedBy>
  <cp:revision>9</cp:revision>
  <dcterms:created xsi:type="dcterms:W3CDTF">2022-10-07T02:19:26Z</dcterms:created>
  <dcterms:modified xsi:type="dcterms:W3CDTF">2023-01-22T05:49:09Z</dcterms:modified>
</cp:coreProperties>
</file>