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35793" y="4811596"/>
            <a:ext cx="4594615" cy="924523"/>
          </a:xfrm>
        </p:spPr>
        <p:txBody>
          <a:bodyPr>
            <a:normAutofit fontScale="92500"/>
          </a:bodyPr>
          <a:lstStyle/>
          <a:p>
            <a:pPr algn="r"/>
            <a:r>
              <a:rPr lang="en-US" b="0" dirty="0">
                <a:solidFill>
                  <a:schemeClr val="tx1"/>
                </a:solidFill>
              </a:rPr>
              <a:t>Priyaranjan Jana</a:t>
            </a:r>
          </a:p>
          <a:p>
            <a:pPr algn="r"/>
            <a:r>
              <a:rPr lang="en-US" b="0" dirty="0">
                <a:solidFill>
                  <a:schemeClr val="tx1"/>
                </a:solidFill>
              </a:rPr>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812267" y="1881153"/>
            <a:ext cx="6414084" cy="2017595"/>
          </a:xfrm>
        </p:spPr>
        <p:txBody>
          <a:bodyPr>
            <a:normAutofit/>
          </a:bodyPr>
          <a:lstStyle/>
          <a:p>
            <a:r>
              <a:rPr lang="en-GB" sz="3200" dirty="0"/>
              <a:t>Project Title -</a:t>
            </a:r>
            <a:r>
              <a:rPr lang="en-US" sz="3200" b="1" dirty="0"/>
              <a:t> Netflix Dataset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34782" y="90671"/>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B4A56CA5-83DF-1C7E-8E25-77DAFCFAA7C8}"/>
              </a:ext>
            </a:extLst>
          </p:cNvPr>
          <p:cNvPicPr>
            <a:picLocks noChangeAspect="1"/>
          </p:cNvPicPr>
          <p:nvPr/>
        </p:nvPicPr>
        <p:blipFill>
          <a:blip r:embed="rId3"/>
          <a:stretch>
            <a:fillRect/>
          </a:stretch>
        </p:blipFill>
        <p:spPr>
          <a:xfrm>
            <a:off x="439351" y="901472"/>
            <a:ext cx="8335027" cy="595652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153443" y="0"/>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68CFCDA4-5B2F-443D-DD20-E52AC53E0FAB}"/>
              </a:ext>
            </a:extLst>
          </p:cNvPr>
          <p:cNvPicPr>
            <a:picLocks noChangeAspect="1"/>
          </p:cNvPicPr>
          <p:nvPr/>
        </p:nvPicPr>
        <p:blipFill>
          <a:blip r:embed="rId3"/>
          <a:stretch>
            <a:fillRect/>
          </a:stretch>
        </p:blipFill>
        <p:spPr>
          <a:xfrm>
            <a:off x="320982" y="746449"/>
            <a:ext cx="8553348" cy="611155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560" y="314974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9357953" y="3509331"/>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3" name="Text Placeholder 1">
            <a:extLst>
              <a:ext uri="{FF2B5EF4-FFF2-40B4-BE49-F238E27FC236}">
                <a16:creationId xmlns:a16="http://schemas.microsoft.com/office/drawing/2014/main" id="{72D127C3-04D9-4E76-5976-93AC0956BC5C}"/>
              </a:ext>
            </a:extLst>
          </p:cNvPr>
          <p:cNvSpPr>
            <a:spLocks noGrp="1"/>
          </p:cNvSpPr>
          <p:nvPr>
            <p:ph type="body" sz="quarter" idx="12"/>
          </p:nvPr>
        </p:nvSpPr>
        <p:spPr>
          <a:xfrm>
            <a:off x="754602" y="1565313"/>
            <a:ext cx="7650049" cy="4223687"/>
          </a:xfrm>
        </p:spPr>
        <p:txBody>
          <a:bodyPr>
            <a:normAutofit lnSpcReduction="10000"/>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dirty="0"/>
          </a:p>
          <a:p>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dirty="0"/>
          </a:p>
          <a:p>
            <a:pPr>
              <a:lnSpc>
                <a:spcPct val="150000"/>
              </a:lnSpc>
            </a:pPr>
            <a:endParaRPr lang="en-IN" sz="2800" dirty="0"/>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249852" y="193040"/>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D2AB0C49-9AA3-41CF-CCCF-E10D7D4A3678}"/>
              </a:ext>
            </a:extLst>
          </p:cNvPr>
          <p:cNvSpPr txBox="1"/>
          <p:nvPr/>
        </p:nvSpPr>
        <p:spPr>
          <a:xfrm>
            <a:off x="467359" y="1384270"/>
            <a:ext cx="7767216" cy="2585323"/>
          </a:xfrm>
          <a:prstGeom prst="rect">
            <a:avLst/>
          </a:prstGeom>
          <a:noFill/>
        </p:spPr>
        <p:txBody>
          <a:bodyPr wrap="square">
            <a:spAutoFit/>
          </a:bodyPr>
          <a:lstStyle/>
          <a:p>
            <a:r>
              <a:rPr lang="en-US" dirty="0"/>
              <a:t>The project </a:t>
            </a:r>
            <a:r>
              <a:rPr lang="en-US" i="1" dirty="0"/>
              <a:t>“Netflix Dataset Analysis”</a:t>
            </a:r>
            <a:r>
              <a:rPr lang="en-US" dirty="0"/>
              <a:t> aims to explore and </a:t>
            </a:r>
            <a:r>
              <a:rPr lang="en-US" dirty="0" err="1"/>
              <a:t>analyse</a:t>
            </a:r>
            <a:r>
              <a:rPr lang="en-US" dirty="0"/>
              <a:t> a dataset of 7,789 records containing details of Movies and TV Shows on Netflix. The focus is on identifying content trends such as the evolution of Movies vs. TV Shows, popular and underrepresented genres, and country-wise contributions. By applying data analytics and visualization techniques, the study uncovers how Netflix’s catalogue has evolved over time and provides strategic recommendations for content acquisition and production, helping Netflix strengthen its global presence in the highly competitive OTT industry.</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565F38A6-1274-EC3D-40D8-8CC9E551DE79}"/>
              </a:ext>
            </a:extLst>
          </p:cNvPr>
          <p:cNvSpPr>
            <a:spLocks noGrp="1" noChangeArrowheads="1"/>
          </p:cNvSpPr>
          <p:nvPr>
            <p:ph type="body" sz="quarter" idx="12"/>
          </p:nvPr>
        </p:nvSpPr>
        <p:spPr bwMode="auto">
          <a:xfrm>
            <a:off x="1096917" y="1997839"/>
            <a:ext cx="598999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Netflix Management &amp; Strategy Teams</a:t>
            </a:r>
            <a:r>
              <a:rPr kumimoji="0" lang="en-US" altLang="en-US" sz="1800" b="0" i="0" u="none" strike="noStrike" cap="none" normalizeH="0" baseline="0" dirty="0">
                <a:ln>
                  <a:noFill/>
                </a:ln>
                <a:solidFill>
                  <a:schemeClr val="tx1"/>
                </a:solidFill>
                <a:effectLst/>
                <a:latin typeface="Arial" panose="020B0604020202020204" pitchFamily="34" charset="0"/>
              </a:rPr>
              <a:t> – to use insights for decision-making on content acquisition, production, and expansion.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Content Creators &amp; Producers</a:t>
            </a:r>
            <a:r>
              <a:rPr kumimoji="0" lang="en-US" altLang="en-US" sz="1800" b="0" i="0" u="none" strike="noStrike" cap="none" normalizeH="0" baseline="0" dirty="0">
                <a:ln>
                  <a:noFill/>
                </a:ln>
                <a:solidFill>
                  <a:schemeClr val="tx1"/>
                </a:solidFill>
                <a:effectLst/>
                <a:latin typeface="Arial" panose="020B0604020202020204" pitchFamily="34" charset="0"/>
              </a:rPr>
              <a:t> – to understand trends in genres and audience preferences for aligning future productions.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Market Analysts &amp; Researchers</a:t>
            </a:r>
            <a:r>
              <a:rPr kumimoji="0" lang="en-US" altLang="en-US" sz="1800" b="0" i="0" u="none" strike="noStrike" cap="none" normalizeH="0" baseline="0" dirty="0">
                <a:ln>
                  <a:noFill/>
                </a:ln>
                <a:solidFill>
                  <a:schemeClr val="tx1"/>
                </a:solidFill>
                <a:effectLst/>
                <a:latin typeface="Arial" panose="020B0604020202020204" pitchFamily="34" charset="0"/>
              </a:rPr>
              <a:t> – to study OTT content distribution patterns and industry competition.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Students &amp; Academics</a:t>
            </a:r>
            <a:r>
              <a:rPr kumimoji="0" lang="en-US" altLang="en-US" sz="1800" b="0" i="0" u="none" strike="noStrike" cap="none" normalizeH="0" baseline="0" dirty="0">
                <a:ln>
                  <a:noFill/>
                </a:ln>
                <a:solidFill>
                  <a:schemeClr val="tx1"/>
                </a:solidFill>
                <a:effectLst/>
                <a:latin typeface="Arial" panose="020B0604020202020204" pitchFamily="34" charset="0"/>
              </a:rPr>
              <a:t> – as a case study for applying data analytics in real-world business scenarios.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230374" y="1777793"/>
            <a:ext cx="9027702" cy="5243448"/>
          </a:xfrm>
        </p:spPr>
        <p:txBody>
          <a:bodyPr/>
          <a:lstStyle/>
          <a:p>
            <a:pPr marL="0" lvl="0" indent="0" defTabSz="914400" eaLnBrk="0" fontAlgn="base" hangingPunct="0">
              <a:spcBef>
                <a:spcPct val="0"/>
              </a:spcBef>
              <a:spcAft>
                <a:spcPct val="0"/>
              </a:spcAft>
              <a:buClrTx/>
              <a:buSzTx/>
              <a:buFontTx/>
              <a:buChar char="•"/>
            </a:pPr>
            <a:r>
              <a:rPr lang="en-US" altLang="en-US" sz="1800" b="1" dirty="0">
                <a:solidFill>
                  <a:schemeClr val="tx1"/>
                </a:solidFill>
                <a:latin typeface="Arial" panose="020B0604020202020204" pitchFamily="34" charset="0"/>
              </a:rPr>
              <a:t>Programming Language</a:t>
            </a:r>
            <a:r>
              <a:rPr lang="en-US" altLang="en-US" sz="1800" dirty="0">
                <a:solidFill>
                  <a:schemeClr val="tx1"/>
                </a:solidFill>
                <a:latin typeface="Arial" panose="020B0604020202020204" pitchFamily="34" charset="0"/>
              </a:rPr>
              <a:t>: Python</a:t>
            </a:r>
          </a:p>
          <a:p>
            <a:pPr marL="0" lvl="0" indent="0" defTabSz="914400" eaLnBrk="0" fontAlgn="base" hangingPunct="0">
              <a:spcBef>
                <a:spcPct val="0"/>
              </a:spcBef>
              <a:spcAft>
                <a:spcPct val="0"/>
              </a:spcAft>
              <a:buClrTx/>
              <a:buSzTx/>
              <a:buFontTx/>
              <a:buChar char="•"/>
            </a:pPr>
            <a:r>
              <a:rPr lang="en-US" altLang="en-US" sz="1800" b="1" dirty="0">
                <a:solidFill>
                  <a:schemeClr val="tx1"/>
                </a:solidFill>
                <a:latin typeface="Arial" panose="020B0604020202020204" pitchFamily="34" charset="0"/>
              </a:rPr>
              <a:t>Libraries for Data Analysis &amp; Cleaning</a:t>
            </a:r>
            <a:r>
              <a:rPr lang="en-US" altLang="en-US" sz="1800" dirty="0">
                <a:solidFill>
                  <a:schemeClr val="tx1"/>
                </a:solidFill>
                <a:latin typeface="Arial" panose="020B0604020202020204" pitchFamily="34" charset="0"/>
              </a:rPr>
              <a:t>: Pandas, NumPy</a:t>
            </a:r>
          </a:p>
          <a:p>
            <a:pPr marL="0" lvl="0" indent="0" defTabSz="914400" eaLnBrk="0" fontAlgn="base" hangingPunct="0">
              <a:spcBef>
                <a:spcPct val="0"/>
              </a:spcBef>
              <a:spcAft>
                <a:spcPct val="0"/>
              </a:spcAft>
              <a:buClrTx/>
              <a:buSzTx/>
              <a:buFontTx/>
              <a:buChar char="•"/>
            </a:pPr>
            <a:r>
              <a:rPr lang="en-US" altLang="en-US" sz="1800" b="1" dirty="0">
                <a:solidFill>
                  <a:schemeClr val="tx1"/>
                </a:solidFill>
                <a:latin typeface="Arial" panose="020B0604020202020204" pitchFamily="34" charset="0"/>
              </a:rPr>
              <a:t>Data Visualization</a:t>
            </a:r>
            <a:r>
              <a:rPr lang="en-US" altLang="en-US" sz="1800" dirty="0">
                <a:solidFill>
                  <a:schemeClr val="tx1"/>
                </a:solidFill>
                <a:latin typeface="Arial" panose="020B0604020202020204" pitchFamily="34" charset="0"/>
              </a:rPr>
              <a:t>: Matplotlib, Seaborn, </a:t>
            </a:r>
            <a:r>
              <a:rPr lang="en-US" altLang="en-US" sz="1800" dirty="0" err="1">
                <a:solidFill>
                  <a:schemeClr val="tx1"/>
                </a:solidFill>
                <a:latin typeface="Arial" panose="020B0604020202020204" pitchFamily="34" charset="0"/>
              </a:rPr>
              <a:t>Plotly</a:t>
            </a:r>
            <a:endParaRPr lang="en-US" altLang="en-US" sz="1800"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800" b="1" dirty="0">
                <a:solidFill>
                  <a:schemeClr val="tx1"/>
                </a:solidFill>
                <a:latin typeface="Arial" panose="020B0604020202020204" pitchFamily="34" charset="0"/>
              </a:rPr>
              <a:t>Exploratory Data Analysis (EDA)</a:t>
            </a: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Jupyter</a:t>
            </a:r>
            <a:r>
              <a:rPr lang="en-US" altLang="en-US" sz="1800" dirty="0">
                <a:solidFill>
                  <a:schemeClr val="tx1"/>
                </a:solidFill>
                <a:latin typeface="Arial" panose="020B0604020202020204" pitchFamily="34" charset="0"/>
              </a:rPr>
              <a:t> Notebook</a:t>
            </a:r>
          </a:p>
          <a:p>
            <a:pPr marL="0" lvl="0" indent="0" defTabSz="914400" eaLnBrk="0" fontAlgn="base" hangingPunct="0">
              <a:spcBef>
                <a:spcPct val="0"/>
              </a:spcBef>
              <a:spcAft>
                <a:spcPct val="0"/>
              </a:spcAft>
              <a:buClrTx/>
              <a:buSzTx/>
              <a:buFontTx/>
              <a:buChar char="•"/>
            </a:pPr>
            <a:r>
              <a:rPr lang="en-US" altLang="en-US" sz="1800" b="1" dirty="0">
                <a:solidFill>
                  <a:schemeClr val="tx1"/>
                </a:solidFill>
                <a:latin typeface="Arial" panose="020B0604020202020204" pitchFamily="34" charset="0"/>
              </a:rPr>
              <a:t>Data Storage/Handling</a:t>
            </a:r>
            <a:r>
              <a:rPr lang="en-US" altLang="en-US" sz="1800" dirty="0">
                <a:solidFill>
                  <a:schemeClr val="tx1"/>
                </a:solidFill>
                <a:latin typeface="Arial" panose="020B0604020202020204" pitchFamily="34" charset="0"/>
              </a:rPr>
              <a:t>: CSV (Netflix dataset)</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7978A9A1-D5C4-B195-6FA0-F9172879D6C2}"/>
              </a:ext>
            </a:extLst>
          </p:cNvPr>
          <p:cNvPicPr>
            <a:picLocks noChangeAspect="1"/>
          </p:cNvPicPr>
          <p:nvPr/>
        </p:nvPicPr>
        <p:blipFill>
          <a:blip r:embed="rId3"/>
          <a:stretch>
            <a:fillRect/>
          </a:stretch>
        </p:blipFill>
        <p:spPr>
          <a:xfrm>
            <a:off x="675957" y="1332729"/>
            <a:ext cx="7059010" cy="552527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8B0D1B7A-88F0-B36D-8860-DA30A7BC559E}"/>
              </a:ext>
            </a:extLst>
          </p:cNvPr>
          <p:cNvPicPr>
            <a:picLocks noChangeAspect="1"/>
          </p:cNvPicPr>
          <p:nvPr/>
        </p:nvPicPr>
        <p:blipFill>
          <a:blip r:embed="rId3"/>
          <a:stretch>
            <a:fillRect/>
          </a:stretch>
        </p:blipFill>
        <p:spPr>
          <a:xfrm>
            <a:off x="111601" y="1073020"/>
            <a:ext cx="10096130" cy="578498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F1C4F7A9-C46D-0F8F-C0D3-372718DA57C3}"/>
              </a:ext>
            </a:extLst>
          </p:cNvPr>
          <p:cNvPicPr>
            <a:picLocks noChangeAspect="1"/>
          </p:cNvPicPr>
          <p:nvPr/>
        </p:nvPicPr>
        <p:blipFill>
          <a:blip r:embed="rId3"/>
          <a:stretch>
            <a:fillRect/>
          </a:stretch>
        </p:blipFill>
        <p:spPr>
          <a:xfrm>
            <a:off x="320982" y="1201586"/>
            <a:ext cx="9877377" cy="5550319"/>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247328" y="2068580"/>
            <a:ext cx="10986730" cy="1952914"/>
          </a:xfrm>
        </p:spPr>
        <p:txBody>
          <a:bodyPr vert="horz" lIns="91440" tIns="45720" rIns="91440" bIns="45720" rtlCol="0" anchor="t">
            <a:normAutofit/>
          </a:bodyPr>
          <a:lstStyle/>
          <a:p>
            <a:pPr marL="0" indent="0">
              <a:buNone/>
            </a:pPr>
            <a:r>
              <a:rPr lang="en-US" dirty="0"/>
              <a:t>https://github.com/Priyaranjan25/VOIS_AICTE_Oct2025_MajorProject_PriyaranjanJana.git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646</TotalTime>
  <Words>394</Words>
  <Application>Microsoft Office PowerPoint</Application>
  <PresentationFormat>Widescreen</PresentationFormat>
  <Paragraphs>30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Dataset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Priyaranjanjana</dc:creator>
  <cp:lastModifiedBy>Priyaranjan Jana</cp:lastModifiedBy>
  <cp:revision>108</cp:revision>
  <dcterms:created xsi:type="dcterms:W3CDTF">2021-07-11T13:13:15Z</dcterms:created>
  <dcterms:modified xsi:type="dcterms:W3CDTF">2025-10-04T12:33:55Z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