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27" r:id="rId6"/>
    <p:sldId id="315" r:id="rId7"/>
    <p:sldId id="329" r:id="rId8"/>
    <p:sldId id="302" r:id="rId9"/>
    <p:sldId id="339" r:id="rId10"/>
    <p:sldId id="345" r:id="rId11"/>
    <p:sldId id="340" r:id="rId12"/>
    <p:sldId id="341" r:id="rId13"/>
    <p:sldId id="344" r:id="rId14"/>
    <p:sldId id="342" r:id="rId15"/>
    <p:sldId id="343"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9/28/2025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9/28/2025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9/28/2025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9/28/2025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449078" y="4398946"/>
            <a:ext cx="4842587" cy="861497"/>
          </a:xfrm>
        </p:spPr>
        <p:txBody>
          <a:bodyPr/>
          <a:lstStyle/>
          <a:p>
            <a:pPr algn="r"/>
            <a:r>
              <a:rPr lang="en-US" b="0" dirty="0">
                <a:solidFill>
                  <a:schemeClr val="tx1"/>
                </a:solidFill>
              </a:rPr>
              <a:t>PRIYARANJAN JANA</a:t>
            </a:r>
          </a:p>
          <a:p>
            <a:pPr algn="r"/>
            <a:r>
              <a:rPr lang="en-IN" b="0" dirty="0"/>
              <a:t>STU679b11869a7031738215814</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339695" y="2087330"/>
            <a:ext cx="5434370" cy="743448"/>
          </a:xfrm>
        </p:spPr>
        <p:txBody>
          <a:bodyPr>
            <a:normAutofit fontScale="90000"/>
          </a:bodyPr>
          <a:lstStyle/>
          <a:p>
            <a:r>
              <a:rPr lang="en-IN" b="1" dirty="0"/>
              <a:t>AIRBNB HOTEL BOOKING ANALYSIS</a:t>
            </a:r>
            <a:endParaRPr lang="en-IN"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422959" y="2268586"/>
            <a:ext cx="9409856" cy="878622"/>
          </a:xfrm>
        </p:spPr>
        <p:txBody>
          <a:bodyPr vert="horz" lIns="91440" tIns="45720" rIns="91440" bIns="45720" rtlCol="0" anchor="t">
            <a:normAutofit/>
          </a:bodyPr>
          <a:lstStyle/>
          <a:p>
            <a:pPr marL="0" indent="0">
              <a:buNone/>
            </a:pPr>
            <a:r>
              <a:rPr lang="en-US" dirty="0"/>
              <a:t>https://github.com/Priyaranjan25/VOIS_AICTE_Oct2025_PriyaranjanJana.git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62773" y="177551"/>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AA5C562B-3559-C54B-EDA4-C91A9A84ED0B}"/>
              </a:ext>
            </a:extLst>
          </p:cNvPr>
          <p:cNvPicPr>
            <a:picLocks noChangeAspect="1"/>
          </p:cNvPicPr>
          <p:nvPr/>
        </p:nvPicPr>
        <p:blipFill>
          <a:blip r:embed="rId3"/>
          <a:stretch>
            <a:fillRect/>
          </a:stretch>
        </p:blipFill>
        <p:spPr>
          <a:xfrm>
            <a:off x="504665" y="933062"/>
            <a:ext cx="8335027" cy="5956528"/>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320982" y="0"/>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330969B2-3BBF-0E84-4F5A-F5CDB99F7F66}"/>
              </a:ext>
            </a:extLst>
          </p:cNvPr>
          <p:cNvPicPr>
            <a:picLocks noChangeAspect="1"/>
          </p:cNvPicPr>
          <p:nvPr/>
        </p:nvPicPr>
        <p:blipFill>
          <a:blip r:embed="rId3"/>
          <a:stretch>
            <a:fillRect/>
          </a:stretch>
        </p:blipFill>
        <p:spPr>
          <a:xfrm>
            <a:off x="602637" y="746449"/>
            <a:ext cx="8553348" cy="6111551"/>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597158" y="2670905"/>
            <a:ext cx="10055167"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8919414" y="2854878"/>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
        <p:nvSpPr>
          <p:cNvPr id="7" name="TextBox 6">
            <a:extLst>
              <a:ext uri="{FF2B5EF4-FFF2-40B4-BE49-F238E27FC236}">
                <a16:creationId xmlns:a16="http://schemas.microsoft.com/office/drawing/2014/main" id="{D9DC0FFA-E356-DC23-481A-D2C72A5E95DC}"/>
              </a:ext>
            </a:extLst>
          </p:cNvPr>
          <p:cNvSpPr txBox="1"/>
          <p:nvPr/>
        </p:nvSpPr>
        <p:spPr>
          <a:xfrm>
            <a:off x="1067842" y="1624760"/>
            <a:ext cx="7451007" cy="2862322"/>
          </a:xfrm>
          <a:prstGeom prst="rect">
            <a:avLst/>
          </a:prstGeom>
          <a:noFill/>
        </p:spPr>
        <p:txBody>
          <a:bodyPr wrap="square">
            <a:spAutoFit/>
          </a:bodyPr>
          <a:lstStyle/>
          <a:p>
            <a:pPr algn="just"/>
            <a:r>
              <a:rPr lang="en-US" dirty="0"/>
              <a:t>Airbnb is a popular platform where property owners rent out their homes or apartments for </a:t>
            </a:r>
            <a:r>
              <a:rPr lang="en-US" dirty="0" err="1"/>
              <a:t>travellers</a:t>
            </a:r>
            <a:r>
              <a:rPr lang="en-US" dirty="0"/>
              <a:t>.</a:t>
            </a:r>
            <a:r>
              <a:rPr lang="en-IN" dirty="0"/>
              <a:t> Unlike traditional hospitality providers, Airbnb operates on a commission-based model, facilitating transactions between hosts and guests without owning the properties listed on its platform. </a:t>
            </a:r>
          </a:p>
          <a:p>
            <a:pPr algn="just"/>
            <a:r>
              <a:rPr lang="en-US" dirty="0"/>
              <a:t>One of the biggest challenges for hosts is determining the right price for their listings, as prices vary depending on several factors, including the number of bedrooms, bathrooms, cleanliness, accuracy of descriptions, and communication quality with guests. </a:t>
            </a:r>
          </a:p>
          <a:p>
            <a:pPr algn="just"/>
            <a:endParaRPr lang="en-IN" dirty="0"/>
          </a:p>
        </p:txBody>
      </p:sp>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305835" y="401611"/>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AD5E5D7F-D7AD-835A-30D7-6FAE09DA9954}"/>
              </a:ext>
            </a:extLst>
          </p:cNvPr>
          <p:cNvSpPr txBox="1"/>
          <p:nvPr/>
        </p:nvSpPr>
        <p:spPr>
          <a:xfrm>
            <a:off x="305835" y="1294067"/>
            <a:ext cx="8502262" cy="3693319"/>
          </a:xfrm>
          <a:prstGeom prst="rect">
            <a:avLst/>
          </a:prstGeom>
          <a:noFill/>
        </p:spPr>
        <p:txBody>
          <a:bodyPr wrap="square">
            <a:spAutoFit/>
          </a:bodyPr>
          <a:lstStyle/>
          <a:p>
            <a:pPr algn="just"/>
            <a:r>
              <a:rPr lang="en-IN" dirty="0"/>
              <a:t>This project focuses on building a machine learning model to predict the price of Airbnb listings. Pricing an Airbnb property correctly is crucial for both hosts and travellers</a:t>
            </a:r>
          </a:p>
          <a:p>
            <a:pPr algn="just"/>
            <a:endParaRPr lang="en-US" dirty="0"/>
          </a:p>
          <a:p>
            <a:pPr algn="just"/>
            <a:r>
              <a:rPr lang="en-US" dirty="0"/>
              <a:t>This research analysis delves into the New York City Airbnb dataset to extract meaningful insights. Through rigorous data cleaning, exploratory analysis and </a:t>
            </a:r>
            <a:r>
              <a:rPr lang="en-US" dirty="0" err="1"/>
              <a:t>visualisation</a:t>
            </a:r>
            <a:r>
              <a:rPr lang="en-US" dirty="0"/>
              <a:t> techniques, the study aims to illuminate the dynamics of the city's lodging market. By discerning factors influencing listing availability. pricing strategies, and overall customer satisfaction. the research contributes to a deeper understanding of Airbnb's operations in one of the world's most dynamic urban environments. These insights hold significance for stakeholders and enthusiasts seeking to navigate the evolving landscape of short-term accommodation.</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5" name="TextBox 4">
            <a:extLst>
              <a:ext uri="{FF2B5EF4-FFF2-40B4-BE49-F238E27FC236}">
                <a16:creationId xmlns:a16="http://schemas.microsoft.com/office/drawing/2014/main" id="{4C1D2E5E-77ED-A4D7-DA09-3672D3974689}"/>
              </a:ext>
            </a:extLst>
          </p:cNvPr>
          <p:cNvSpPr txBox="1"/>
          <p:nvPr/>
        </p:nvSpPr>
        <p:spPr>
          <a:xfrm>
            <a:off x="839754" y="2041976"/>
            <a:ext cx="9489234" cy="3139321"/>
          </a:xfrm>
          <a:prstGeom prst="rect">
            <a:avLst/>
          </a:prstGeom>
          <a:noFill/>
        </p:spPr>
        <p:txBody>
          <a:bodyPr wrap="square">
            <a:spAutoFit/>
          </a:bodyPr>
          <a:lstStyle/>
          <a:p>
            <a:pPr marL="285750" indent="-285750">
              <a:buFont typeface="Wingdings" panose="05000000000000000000" pitchFamily="2" charset="2"/>
              <a:buChar char="Ø"/>
            </a:pPr>
            <a:r>
              <a:rPr lang="en-US" dirty="0"/>
              <a:t>Airbnb Hosts </a:t>
            </a:r>
          </a:p>
          <a:p>
            <a:r>
              <a:rPr lang="en-US" dirty="0"/>
              <a:t>	•To </a:t>
            </a:r>
            <a:r>
              <a:rPr lang="en-US" dirty="0" err="1"/>
              <a:t>optimise</a:t>
            </a:r>
            <a:r>
              <a:rPr lang="en-US" dirty="0"/>
              <a:t> pricing of their listings based on property features and guest reviews. </a:t>
            </a:r>
          </a:p>
          <a:p>
            <a:endParaRPr lang="en-US" dirty="0"/>
          </a:p>
          <a:p>
            <a:pPr marL="285750" indent="-285750">
              <a:buFont typeface="Wingdings" panose="05000000000000000000" pitchFamily="2" charset="2"/>
              <a:buChar char="Ø"/>
            </a:pPr>
            <a:r>
              <a:rPr lang="en-US" dirty="0"/>
              <a:t>Travelers </a:t>
            </a:r>
          </a:p>
          <a:p>
            <a:r>
              <a:rPr lang="en-US" dirty="0"/>
              <a:t>	•To evaluate whether a listing is overpriced or reasonably priced. </a:t>
            </a:r>
          </a:p>
          <a:p>
            <a:endParaRPr lang="en-US" dirty="0"/>
          </a:p>
          <a:p>
            <a:pPr marL="285750" indent="-285750">
              <a:buFont typeface="Wingdings" panose="05000000000000000000" pitchFamily="2" charset="2"/>
              <a:buChar char="Ø"/>
            </a:pPr>
            <a:r>
              <a:rPr lang="en-US" dirty="0"/>
              <a:t>Airbnb Platform Analysts </a:t>
            </a:r>
          </a:p>
          <a:p>
            <a:r>
              <a:rPr lang="en-US" dirty="0"/>
              <a:t>	•To improve automated pricing suggestions and increase platform trust.</a:t>
            </a:r>
          </a:p>
          <a:p>
            <a:r>
              <a:rPr lang="en-US" dirty="0"/>
              <a:t> </a:t>
            </a:r>
          </a:p>
          <a:p>
            <a:pPr marL="285750" indent="-285750">
              <a:buFont typeface="Wingdings" panose="05000000000000000000" pitchFamily="2" charset="2"/>
              <a:buChar char="Ø"/>
            </a:pPr>
            <a:r>
              <a:rPr lang="en-US" dirty="0"/>
              <a:t>Researchers/Students </a:t>
            </a:r>
          </a:p>
          <a:p>
            <a:r>
              <a:rPr lang="en-US" dirty="0"/>
              <a:t>	•To study the impact of property features and reviews on rental pricing.</a:t>
            </a:r>
            <a:endParaRPr lang="en-IN" dirty="0"/>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4" name="TextBox 3">
            <a:extLst>
              <a:ext uri="{FF2B5EF4-FFF2-40B4-BE49-F238E27FC236}">
                <a16:creationId xmlns:a16="http://schemas.microsoft.com/office/drawing/2014/main" id="{B37D19F3-C921-27AA-0103-205B9BA2F297}"/>
              </a:ext>
            </a:extLst>
          </p:cNvPr>
          <p:cNvSpPr txBox="1"/>
          <p:nvPr/>
        </p:nvSpPr>
        <p:spPr>
          <a:xfrm>
            <a:off x="2052733" y="1601286"/>
            <a:ext cx="8126965" cy="2534476"/>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IN" dirty="0"/>
              <a:t>Python — Core programming language </a:t>
            </a:r>
          </a:p>
          <a:p>
            <a:pPr marL="285750" indent="-285750">
              <a:lnSpc>
                <a:spcPct val="150000"/>
              </a:lnSpc>
              <a:buFont typeface="Wingdings" panose="05000000000000000000" pitchFamily="2" charset="2"/>
              <a:buChar char="§"/>
            </a:pPr>
            <a:r>
              <a:rPr lang="en-IN" dirty="0"/>
              <a:t>Pandas &amp; NumPy — Data cleaning and preprocessing </a:t>
            </a:r>
          </a:p>
          <a:p>
            <a:pPr marL="285750" indent="-285750">
              <a:lnSpc>
                <a:spcPct val="150000"/>
              </a:lnSpc>
              <a:buFont typeface="Wingdings" panose="05000000000000000000" pitchFamily="2" charset="2"/>
              <a:buChar char="§"/>
            </a:pPr>
            <a:r>
              <a:rPr lang="en-IN" dirty="0"/>
              <a:t>Scikit-learn — Machine learning (model training, regression, evaluation) </a:t>
            </a:r>
          </a:p>
          <a:p>
            <a:pPr marL="285750" indent="-285750">
              <a:lnSpc>
                <a:spcPct val="150000"/>
              </a:lnSpc>
              <a:buFont typeface="Wingdings" panose="05000000000000000000" pitchFamily="2" charset="2"/>
              <a:buChar char="§"/>
            </a:pPr>
            <a:r>
              <a:rPr lang="en-IN" dirty="0"/>
              <a:t>Matplotlib/Seaborn— Data visualisation and feature importance </a:t>
            </a:r>
          </a:p>
          <a:p>
            <a:pPr marL="285750" indent="-285750">
              <a:lnSpc>
                <a:spcPct val="150000"/>
              </a:lnSpc>
              <a:buFont typeface="Wingdings" panose="05000000000000000000" pitchFamily="2" charset="2"/>
              <a:buChar char="§"/>
            </a:pPr>
            <a:r>
              <a:rPr lang="en-IN" dirty="0"/>
              <a:t>Google </a:t>
            </a:r>
            <a:r>
              <a:rPr lang="en-IN" dirty="0" err="1"/>
              <a:t>Colab</a:t>
            </a:r>
            <a:r>
              <a:rPr lang="en-IN" dirty="0"/>
              <a:t> — Cloud-based environment for running the project </a:t>
            </a:r>
          </a:p>
          <a:p>
            <a:pPr marL="285750" indent="-285750">
              <a:lnSpc>
                <a:spcPct val="150000"/>
              </a:lnSpc>
              <a:buFont typeface="Wingdings" panose="05000000000000000000" pitchFamily="2" charset="2"/>
              <a:buChar char="§"/>
            </a:pPr>
            <a:r>
              <a:rPr lang="en-IN" dirty="0"/>
              <a:t>File handling libraries — </a:t>
            </a:r>
            <a:r>
              <a:rPr lang="en-IN" dirty="0" err="1"/>
              <a:t>openpyxl</a:t>
            </a:r>
            <a:r>
              <a:rPr lang="en-IN" dirty="0"/>
              <a:t> (for Excel) and built-in CSV handling </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320982" y="193040"/>
            <a:ext cx="5808819" cy="830997"/>
          </a:xfrm>
        </p:spPr>
        <p:txBody>
          <a:bodyPr>
            <a:normAutofit/>
          </a:bodyPr>
          <a:lstStyle/>
          <a:p>
            <a:r>
              <a:rPr lang="en-GB" dirty="0"/>
              <a:t>Python code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13" name="Picture 12">
            <a:extLst>
              <a:ext uri="{FF2B5EF4-FFF2-40B4-BE49-F238E27FC236}">
                <a16:creationId xmlns:a16="http://schemas.microsoft.com/office/drawing/2014/main" id="{A7DD1842-22D9-1E10-9D32-7FE2C53C08FE}"/>
              </a:ext>
            </a:extLst>
          </p:cNvPr>
          <p:cNvPicPr>
            <a:picLocks noChangeAspect="1"/>
          </p:cNvPicPr>
          <p:nvPr/>
        </p:nvPicPr>
        <p:blipFill>
          <a:blip r:embed="rId4"/>
          <a:stretch>
            <a:fillRect/>
          </a:stretch>
        </p:blipFill>
        <p:spPr>
          <a:xfrm>
            <a:off x="65315" y="1075351"/>
            <a:ext cx="6176482" cy="5589609"/>
          </a:xfrm>
          <a:prstGeom prst="rect">
            <a:avLst/>
          </a:prstGeom>
        </p:spPr>
      </p:pic>
      <p:pic>
        <p:nvPicPr>
          <p:cNvPr id="15" name="Picture 14">
            <a:extLst>
              <a:ext uri="{FF2B5EF4-FFF2-40B4-BE49-F238E27FC236}">
                <a16:creationId xmlns:a16="http://schemas.microsoft.com/office/drawing/2014/main" id="{A6B8AFE4-CFCD-81C1-C0C9-9D43783A886D}"/>
              </a:ext>
            </a:extLst>
          </p:cNvPr>
          <p:cNvPicPr>
            <a:picLocks noChangeAspect="1"/>
          </p:cNvPicPr>
          <p:nvPr/>
        </p:nvPicPr>
        <p:blipFill>
          <a:blip r:embed="rId5"/>
          <a:stretch>
            <a:fillRect/>
          </a:stretch>
        </p:blipFill>
        <p:spPr>
          <a:xfrm>
            <a:off x="6129801" y="28678"/>
            <a:ext cx="5592465" cy="4632020"/>
          </a:xfrm>
          <a:prstGeom prst="rect">
            <a:avLst/>
          </a:prstGeom>
        </p:spPr>
      </p:pic>
      <p:pic>
        <p:nvPicPr>
          <p:cNvPr id="17" name="Picture 16">
            <a:extLst>
              <a:ext uri="{FF2B5EF4-FFF2-40B4-BE49-F238E27FC236}">
                <a16:creationId xmlns:a16="http://schemas.microsoft.com/office/drawing/2014/main" id="{D709444F-2C04-1A5E-6C1B-F2E08D42F6D0}"/>
              </a:ext>
            </a:extLst>
          </p:cNvPr>
          <p:cNvPicPr>
            <a:picLocks noChangeAspect="1"/>
          </p:cNvPicPr>
          <p:nvPr/>
        </p:nvPicPr>
        <p:blipFill>
          <a:blip r:embed="rId6"/>
          <a:stretch>
            <a:fillRect/>
          </a:stretch>
        </p:blipFill>
        <p:spPr>
          <a:xfrm>
            <a:off x="6241797" y="4668637"/>
            <a:ext cx="5274246" cy="2137612"/>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44645-9F92-5909-1B2B-8A64DBC0E45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3DE966C-8A93-582C-2510-06FA815825AF}"/>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C7AF89B-63E3-904F-D3BF-9C32579202F9}"/>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E3061D7-4CD9-DBE2-5466-906AD17E3B94}"/>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FBB7F7AE-669B-A27D-E7EE-B92EB18FB4F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55D6188A-D7A0-20B2-7369-803EF0DD5081}"/>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11" name="Picture 10">
            <a:extLst>
              <a:ext uri="{FF2B5EF4-FFF2-40B4-BE49-F238E27FC236}">
                <a16:creationId xmlns:a16="http://schemas.microsoft.com/office/drawing/2014/main" id="{F82474EA-87BF-E793-7A66-EDE7D784A049}"/>
              </a:ext>
            </a:extLst>
          </p:cNvPr>
          <p:cNvPicPr>
            <a:picLocks noChangeAspect="1"/>
          </p:cNvPicPr>
          <p:nvPr/>
        </p:nvPicPr>
        <p:blipFill>
          <a:blip r:embed="rId4"/>
          <a:stretch>
            <a:fillRect/>
          </a:stretch>
        </p:blipFill>
        <p:spPr>
          <a:xfrm>
            <a:off x="573581" y="1233615"/>
            <a:ext cx="7301456" cy="5512417"/>
          </a:xfrm>
          <a:prstGeom prst="rect">
            <a:avLst/>
          </a:prstGeom>
        </p:spPr>
      </p:pic>
    </p:spTree>
    <p:extLst>
      <p:ext uri="{BB962C8B-B14F-4D97-AF65-F5344CB8AC3E}">
        <p14:creationId xmlns:p14="http://schemas.microsoft.com/office/powerpoint/2010/main" val="152848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501940" y="77135"/>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11" name="Picture 10">
            <a:extLst>
              <a:ext uri="{FF2B5EF4-FFF2-40B4-BE49-F238E27FC236}">
                <a16:creationId xmlns:a16="http://schemas.microsoft.com/office/drawing/2014/main" id="{AB64E54F-1F64-E6F5-4CEB-4BA6D50AB259}"/>
              </a:ext>
            </a:extLst>
          </p:cNvPr>
          <p:cNvPicPr>
            <a:picLocks noChangeAspect="1"/>
          </p:cNvPicPr>
          <p:nvPr/>
        </p:nvPicPr>
        <p:blipFill>
          <a:blip r:embed="rId4"/>
          <a:stretch>
            <a:fillRect/>
          </a:stretch>
        </p:blipFill>
        <p:spPr>
          <a:xfrm>
            <a:off x="320982" y="1052861"/>
            <a:ext cx="7647361" cy="5733128"/>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501940" y="193040"/>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11" name="Picture 10">
            <a:extLst>
              <a:ext uri="{FF2B5EF4-FFF2-40B4-BE49-F238E27FC236}">
                <a16:creationId xmlns:a16="http://schemas.microsoft.com/office/drawing/2014/main" id="{6D98360E-95BB-A14D-9D8F-3FFE626CDCA1}"/>
              </a:ext>
            </a:extLst>
          </p:cNvPr>
          <p:cNvPicPr>
            <a:picLocks noChangeAspect="1"/>
          </p:cNvPicPr>
          <p:nvPr/>
        </p:nvPicPr>
        <p:blipFill>
          <a:blip r:embed="rId4"/>
          <a:stretch>
            <a:fillRect/>
          </a:stretch>
        </p:blipFill>
        <p:spPr>
          <a:xfrm>
            <a:off x="198742" y="1024037"/>
            <a:ext cx="10266871" cy="5640923"/>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1285</TotalTime>
  <Words>407</Words>
  <Application>Microsoft Office PowerPoint</Application>
  <PresentationFormat>Widescreen</PresentationFormat>
  <Paragraphs>46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AIRBNB HOTEL BOOKING ANALYSIS</vt:lpstr>
      <vt:lpstr>PROBLEM  STATEMENT</vt:lpstr>
      <vt:lpstr>Project Description  </vt:lpstr>
      <vt:lpstr>WHO ARE THE END USERS?</vt:lpstr>
      <vt:lpstr>Technology Used</vt:lpstr>
      <vt:lpstr>Python code </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Priyaranjan</dc:creator>
  <cp:lastModifiedBy>Priyaranjan Jana</cp:lastModifiedBy>
  <cp:revision>107</cp:revision>
  <dcterms:created xsi:type="dcterms:W3CDTF">2021-07-11T13:13:15Z</dcterms:created>
  <dcterms:modified xsi:type="dcterms:W3CDTF">2025-09-28T04:25:24Z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