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D4A066-E8FE-FB70-F2A2-C51AD47EA82B}" v="10" dt="2024-04-25T11:33:16.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4/25/2024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79264" y="3348379"/>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79967" y="3609868"/>
            <a:ext cx="2618068" cy="1041311"/>
          </a:xfrm>
          <a:prstGeom prst="rect">
            <a:avLst/>
          </a:prstGeom>
          <a:noFill/>
        </p:spPr>
        <p:txBody>
          <a:bodyPr wrap="square" lIns="91440" tIns="45720" rIns="91440" bIns="45720" anchor="t">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PRIYADHARSHINI.S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110321104037</a:t>
            </a:r>
          </a:p>
          <a:p>
            <a:pPr>
              <a:spcAft>
                <a:spcPts val="200"/>
              </a:spcAft>
            </a:pPr>
            <a:r>
              <a:rPr lang="en-US" sz="1100" dirty="0">
                <a:solidFill>
                  <a:schemeClr val="tx1"/>
                </a:solidFill>
              </a:rPr>
              <a:t>NM Id:au110321104037</a:t>
            </a:r>
          </a:p>
          <a:p>
            <a:pPr>
              <a:spcAft>
                <a:spcPts val="200"/>
              </a:spcAft>
            </a:pPr>
            <a:r>
              <a:rPr lang="en-US" sz="1100" dirty="0">
                <a:solidFill>
                  <a:schemeClr val="tx1"/>
                </a:solidFill>
              </a:rPr>
              <a:t>Email: priya2004madhi@gmail.com</a:t>
            </a:r>
          </a:p>
          <a:p>
            <a:pPr>
              <a:spcAft>
                <a:spcPts val="200"/>
              </a:spcAft>
            </a:pPr>
            <a:endParaRPr lang="en-US" sz="1100" dirty="0">
              <a:solidFill>
                <a:schemeClr val="tx1"/>
              </a:solidFil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202278" y="359020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445198" y="3585271"/>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541786" y="3860661"/>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441224" y="3964472"/>
            <a:ext cx="2347686" cy="430887"/>
          </a:xfrm>
          <a:prstGeom prst="rect">
            <a:avLst/>
          </a:prstGeom>
          <a:noFill/>
        </p:spPr>
        <p:txBody>
          <a:bodyPr wrap="square" lIns="91440" tIns="45720" rIns="91440" bIns="45720" anchor="t">
            <a:spAutoFit/>
          </a:bodyPr>
          <a:lstStyle/>
          <a:p>
            <a:pPr>
              <a:spcAft>
                <a:spcPts val="200"/>
              </a:spcAft>
              <a:buClr>
                <a:schemeClr val="bg1"/>
              </a:buClr>
            </a:pPr>
            <a:r>
              <a:rPr lang="en-US" sz="1100" dirty="0"/>
              <a:t>1103-GRT Institute of Engineering and </a:t>
            </a:r>
            <a:r>
              <a:rPr lang="en-US" sz="1100" dirty="0" err="1"/>
              <a:t>Technology,Tiruttani</a:t>
            </a:r>
            <a:endParaRPr lang="en-US" sz="1100" dirty="0"/>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3300" y="616680"/>
            <a:ext cx="7886430" cy="993870"/>
          </a:xfrm>
          <a:prstGeom prst="rect">
            <a:avLst/>
          </a:prstGeom>
          <a:noFill/>
          <a:ln>
            <a:noFill/>
          </a:ln>
        </p:spPr>
        <p:txBody>
          <a:bodyPr spcFirstLastPara="1" wrap="square" lIns="91425" tIns="91425" rIns="91425" bIns="91425" anchor="t" anchorCtr="0">
            <a:noAutofit/>
          </a:bodyPr>
          <a:lstStyle/>
          <a:p>
            <a:pPr>
              <a:buSzPts val="2800"/>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Subtitle 2">
            <a:extLst>
              <a:ext uri="{FF2B5EF4-FFF2-40B4-BE49-F238E27FC236}">
                <a16:creationId xmlns:a16="http://schemas.microsoft.com/office/drawing/2014/main" id="{0BD6CF2D-F865-9FAF-8F49-634E811A51E9}"/>
              </a:ext>
            </a:extLst>
          </p:cNvPr>
          <p:cNvSpPr>
            <a:spLocks noGrp="1"/>
          </p:cNvSpPr>
          <p:nvPr>
            <p:ph type="subTitle"/>
          </p:nvPr>
        </p:nvSpPr>
        <p:spPr>
          <a:xfrm>
            <a:off x="452067" y="2069886"/>
            <a:ext cx="7886430" cy="993870"/>
          </a:xfrm>
        </p:spPr>
        <p:txBody>
          <a:bodyPr lIns="0" tIns="0" rIns="0" bIns="0" anchor="ctr">
            <a:noAutofit/>
          </a:bodyPr>
          <a:lstStyle/>
          <a:p>
            <a:pPr marL="285750" indent="-285750">
              <a:buFont typeface="Arial"/>
              <a:buChar char="•"/>
            </a:pPr>
            <a:r>
              <a:rPr lang="en-US" dirty="0">
                <a:solidFill>
                  <a:schemeClr val="tx1"/>
                </a:solidFill>
              </a:rPr>
              <a:t>In the development of a music web application using the Django framework, the modeling phase involves designing the database schema and defining Django models to represent the various entities involved in the application, such as</a:t>
            </a:r>
          </a:p>
          <a:p>
            <a:endParaRPr lang="en-US">
              <a:solidFill>
                <a:schemeClr val="tx1"/>
              </a:solidFill>
            </a:endParaRPr>
          </a:p>
          <a:p>
            <a:pPr marL="285750" indent="-285750">
              <a:buFont typeface="Arial"/>
              <a:buChar char="•"/>
            </a:pPr>
            <a:r>
              <a:rPr lang="en-US" b="1" dirty="0">
                <a:solidFill>
                  <a:schemeClr val="tx1"/>
                </a:solidFill>
              </a:rPr>
              <a:t>Users Model</a:t>
            </a:r>
          </a:p>
          <a:p>
            <a:pPr marL="285750" lvl="8" indent="-285750">
              <a:buFont typeface="Arial"/>
              <a:buChar char="•"/>
            </a:pPr>
            <a:r>
              <a:rPr lang="en-US" b="1" dirty="0">
                <a:solidFill>
                  <a:schemeClr val="tx1"/>
                </a:solidFill>
              </a:rPr>
              <a:t>Artists Model</a:t>
            </a:r>
          </a:p>
          <a:p>
            <a:pPr marL="285750" lvl="8" indent="-285750">
              <a:buFont typeface="Arial"/>
              <a:buChar char="•"/>
            </a:pPr>
            <a:r>
              <a:rPr lang="en-US" b="1" dirty="0">
                <a:solidFill>
                  <a:schemeClr val="tx1"/>
                </a:solidFill>
              </a:rPr>
              <a:t>Albums Model</a:t>
            </a:r>
          </a:p>
          <a:p>
            <a:pPr marL="285750" lvl="8" indent="-285750">
              <a:buFont typeface="Arial"/>
              <a:buChar char="•"/>
            </a:pPr>
            <a:r>
              <a:rPr lang="en-US" b="1" dirty="0">
                <a:solidFill>
                  <a:schemeClr val="tx1"/>
                </a:solidFill>
              </a:rPr>
              <a:t>Songs Model</a:t>
            </a:r>
          </a:p>
          <a:p>
            <a:pPr marL="285750" lvl="8" indent="-285750">
              <a:buFont typeface="Arial"/>
              <a:buChar char="•"/>
            </a:pPr>
            <a:r>
              <a:rPr lang="en-US" b="1" dirty="0">
                <a:solidFill>
                  <a:schemeClr val="tx1"/>
                </a:solidFill>
              </a:rPr>
              <a:t>Playlists Model</a:t>
            </a:r>
          </a:p>
          <a:p>
            <a:pPr marL="285750" lvl="8" indent="-285750">
              <a:buFont typeface="Arial"/>
              <a:buChar char="•"/>
            </a:pPr>
            <a:r>
              <a:rPr lang="en-US" b="1" dirty="0">
                <a:solidFill>
                  <a:schemeClr val="tx1"/>
                </a:solidFill>
              </a:rPr>
              <a:t>Interaction Model</a:t>
            </a:r>
          </a:p>
          <a:p>
            <a:pPr lvl="8"/>
            <a:endParaRPr lang="en-US" dirty="0">
              <a:solidFill>
                <a:schemeClr val="tx1"/>
              </a:solidFill>
            </a:endParaRPr>
          </a:p>
          <a:p>
            <a:pPr marL="285750" lvl="8" indent="-285750">
              <a:buFont typeface="Arial"/>
              <a:buChar char="•"/>
            </a:pPr>
            <a:r>
              <a:rPr lang="en-US" dirty="0">
                <a:solidFill>
                  <a:schemeClr val="tx1"/>
                </a:solidFill>
              </a:rPr>
              <a:t>Once the models are defined, the application can be built, and results can be observed through testing, user interaction, and performance evaluation.</a:t>
            </a:r>
          </a:p>
          <a:p>
            <a:pPr marL="285750" lvl="8" indent="-285750">
              <a:buFont typeface="Arial"/>
              <a:buChar char="•"/>
            </a:pPr>
            <a:endParaRPr lang="en-US" dirty="0">
              <a:solidFill>
                <a:schemeClr val="tx1"/>
              </a:solidFill>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71090" y="826502"/>
            <a:ext cx="2020020" cy="451933"/>
          </a:xfrm>
        </p:spPr>
        <p:txBody>
          <a:bodyPr/>
          <a:lstStyle/>
          <a:p>
            <a:pPr algn="ctr"/>
            <a:r>
              <a:rPr lang="en-US" sz="1600" b="1" dirty="0">
                <a:solidFill>
                  <a:schemeClr val="tx1"/>
                </a:solidFill>
              </a:rPr>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400" indent="0">
              <a:buNone/>
            </a:pPr>
            <a:r>
              <a:rPr lang="en-US" sz="1400" dirty="0">
                <a:solidFill>
                  <a:schemeClr val="tx1"/>
                </a:solidFill>
              </a:rPr>
              <a:t>A simplified version of the homepage for a music web application using Django:</a:t>
            </a:r>
          </a:p>
          <a:p>
            <a:pPr marL="456565" indent="-304165">
              <a:lnSpc>
                <a:spcPct val="114999"/>
              </a:lnSpc>
            </a:pPr>
            <a:r>
              <a:rPr lang="en-US" sz="1400" dirty="0">
                <a:solidFill>
                  <a:schemeClr val="tx1"/>
                </a:solidFill>
              </a:rPr>
              <a:t>Logo and Navigation Links </a:t>
            </a:r>
            <a:r>
              <a:rPr lang="en-US" sz="1400" b="1" dirty="0">
                <a:solidFill>
                  <a:schemeClr val="tx1"/>
                </a:solidFill>
              </a:rPr>
              <a:t>(Home, Artists, Albums, Playlists, Login/Register).</a:t>
            </a:r>
          </a:p>
          <a:p>
            <a:pPr marL="456565" indent="-304165">
              <a:lnSpc>
                <a:spcPct val="114999"/>
              </a:lnSpc>
            </a:pPr>
            <a:r>
              <a:rPr lang="en-US" sz="1400" dirty="0">
                <a:solidFill>
                  <a:schemeClr val="tx1"/>
                </a:solidFill>
              </a:rPr>
              <a:t>Welcome Message: "Welcome to our Music Platform! Explore and Enjoy."</a:t>
            </a:r>
            <a:endParaRPr lang="en-US" sz="1400">
              <a:solidFill>
                <a:schemeClr val="tx1"/>
              </a:solidFill>
            </a:endParaRPr>
          </a:p>
          <a:p>
            <a:pPr marL="456565" indent="-304165">
              <a:lnSpc>
                <a:spcPct val="114999"/>
              </a:lnSpc>
            </a:pPr>
            <a:r>
              <a:rPr lang="en-US" sz="1400" dirty="0">
                <a:solidFill>
                  <a:schemeClr val="tx1"/>
                </a:solidFill>
              </a:rPr>
              <a:t>Call-to-Action Button: "Get Started" or "Explore Now".</a:t>
            </a:r>
          </a:p>
          <a:p>
            <a:pPr marL="456565" indent="-304165">
              <a:lnSpc>
                <a:spcPct val="114999"/>
              </a:lnSpc>
            </a:pPr>
            <a:r>
              <a:rPr lang="en-US" sz="1400" dirty="0">
                <a:solidFill>
                  <a:schemeClr val="tx1"/>
                </a:solidFill>
              </a:rPr>
              <a:t>Spotlight Artists: Display images/thumbnails of top artists.</a:t>
            </a:r>
            <a:endParaRPr lang="en-US" sz="1400">
              <a:solidFill>
                <a:schemeClr val="tx1"/>
              </a:solidFill>
            </a:endParaRPr>
          </a:p>
          <a:p>
            <a:pPr marL="456565" indent="-304165">
              <a:lnSpc>
                <a:spcPct val="114999"/>
              </a:lnSpc>
            </a:pPr>
            <a:r>
              <a:rPr lang="en-US" sz="1400" dirty="0">
                <a:solidFill>
                  <a:schemeClr val="tx1"/>
                </a:solidFill>
              </a:rPr>
              <a:t>Latest Releases: Showcase recent album releases with titles and artists.</a:t>
            </a:r>
          </a:p>
          <a:p>
            <a:pPr marL="456565" indent="-304165">
              <a:lnSpc>
                <a:spcPct val="114999"/>
              </a:lnSpc>
            </a:pPr>
            <a:r>
              <a:rPr lang="en-US" sz="1400" dirty="0">
                <a:solidFill>
                  <a:schemeClr val="tx1"/>
                </a:solidFill>
              </a:rPr>
              <a:t>Popular Playlists: Highlight curated playlists or trending tracks.</a:t>
            </a:r>
            <a:endParaRPr lang="en-US" sz="1400">
              <a:solidFill>
                <a:schemeClr val="tx1"/>
              </a:solidFill>
            </a:endParaRPr>
          </a:p>
          <a:p>
            <a:pPr marL="456565" indent="-304165">
              <a:lnSpc>
                <a:spcPct val="114999"/>
              </a:lnSpc>
            </a:pPr>
            <a:r>
              <a:rPr lang="en-US" sz="1400" dirty="0">
                <a:solidFill>
                  <a:schemeClr val="tx1"/>
                </a:solidFill>
              </a:rPr>
              <a:t>Social Sharing Buttons: Allow users to share favorite music or playlists on social media.</a:t>
            </a:r>
          </a:p>
          <a:p>
            <a:pPr marL="456565" indent="-304165">
              <a:lnSpc>
                <a:spcPct val="114999"/>
              </a:lnSpc>
            </a:pPr>
            <a:r>
              <a:rPr lang="en-US" sz="1400" dirty="0">
                <a:solidFill>
                  <a:schemeClr val="tx1"/>
                </a:solidFill>
              </a:rPr>
              <a:t>Copyright Information: © Year Music Platform. All rights reserved.</a:t>
            </a:r>
            <a:endParaRPr lang="en-US" sz="1400">
              <a:solidFill>
                <a:schemeClr val="tx1"/>
              </a:solidFill>
            </a:endParaRPr>
          </a:p>
          <a:p>
            <a:pPr marL="456565" indent="-304165">
              <a:lnSpc>
                <a:spcPct val="114999"/>
              </a:lnSpc>
            </a:pPr>
            <a:r>
              <a:rPr lang="en-US" sz="1400" dirty="0">
                <a:solidFill>
                  <a:schemeClr val="tx1"/>
                </a:solidFill>
              </a:rPr>
              <a:t>Quick Links: About Us, Contact, Terms of Service, Privacy Policy.</a:t>
            </a:r>
          </a:p>
          <a:p>
            <a:pPr marL="456565" indent="-304165">
              <a:lnSpc>
                <a:spcPct val="114999"/>
              </a:lnSpc>
            </a:pPr>
            <a:endParaRPr lang="en-US" dirty="0"/>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CA00B5-4DC6-07A3-B7A7-1DB3CD647298}"/>
              </a:ext>
            </a:extLst>
          </p:cNvPr>
          <p:cNvSpPr>
            <a:spLocks noGrp="1"/>
          </p:cNvSpPr>
          <p:nvPr>
            <p:ph type="title"/>
          </p:nvPr>
        </p:nvSpPr>
        <p:spPr>
          <a:xfrm>
            <a:off x="460920" y="578580"/>
            <a:ext cx="7886430" cy="993870"/>
          </a:xfrm>
        </p:spPr>
        <p:txBody>
          <a:bodyPr/>
          <a:lstStyle/>
          <a:p>
            <a:r>
              <a:rPr lang="en-US" b="1" dirty="0"/>
              <a:t>ABOUT-US-PAGE:</a:t>
            </a:r>
            <a:endParaRPr lang="en-US" dirty="0"/>
          </a:p>
        </p:txBody>
      </p:sp>
      <p:sp>
        <p:nvSpPr>
          <p:cNvPr id="4" name="Subtitle 3">
            <a:extLst>
              <a:ext uri="{FF2B5EF4-FFF2-40B4-BE49-F238E27FC236}">
                <a16:creationId xmlns:a16="http://schemas.microsoft.com/office/drawing/2014/main" id="{2968CF42-811A-9902-A3B7-7AD14448AC60}"/>
              </a:ext>
            </a:extLst>
          </p:cNvPr>
          <p:cNvSpPr>
            <a:spLocks noGrp="1"/>
          </p:cNvSpPr>
          <p:nvPr>
            <p:ph type="subTitle"/>
          </p:nvPr>
        </p:nvSpPr>
        <p:spPr>
          <a:xfrm>
            <a:off x="464156" y="2246629"/>
            <a:ext cx="7886430" cy="993870"/>
          </a:xfrm>
        </p:spPr>
        <p:txBody>
          <a:bodyPr/>
          <a:lstStyle/>
          <a:p>
            <a:r>
              <a:rPr lang="en-US" b="1" dirty="0"/>
              <a:t>Define URL Pattern:</a:t>
            </a:r>
          </a:p>
          <a:p>
            <a:pPr marL="285750" lvl="1" indent="-285750">
              <a:buChar char="•"/>
            </a:pPr>
            <a:r>
              <a:rPr lang="en-US" dirty="0">
                <a:solidFill>
                  <a:srgbClr val="0D0D0D"/>
                </a:solidFill>
              </a:rPr>
              <a:t>Add a URL pattern in the app's </a:t>
            </a:r>
            <a:r>
              <a:rPr lang="en-US" b="1" dirty="0">
                <a:latin typeface="Consolas"/>
              </a:rPr>
              <a:t>urls.py</a:t>
            </a:r>
            <a:r>
              <a:rPr lang="en-US" dirty="0">
                <a:solidFill>
                  <a:srgbClr val="0D0D0D"/>
                </a:solidFill>
              </a:rPr>
              <a:t> for the "About Us" page.</a:t>
            </a:r>
          </a:p>
          <a:p>
            <a:r>
              <a:rPr lang="en-US" b="1" dirty="0"/>
              <a:t>Create View Function:</a:t>
            </a:r>
          </a:p>
          <a:p>
            <a:pPr marL="285750" lvl="1" indent="-285750">
              <a:buChar char="•"/>
            </a:pPr>
            <a:r>
              <a:rPr lang="en-US" dirty="0">
                <a:solidFill>
                  <a:srgbClr val="0D0D0D"/>
                </a:solidFill>
              </a:rPr>
              <a:t>Define a view function in the </a:t>
            </a:r>
            <a:r>
              <a:rPr lang="en-US" b="1" dirty="0">
                <a:latin typeface="Consolas"/>
              </a:rPr>
              <a:t>views.py</a:t>
            </a:r>
            <a:r>
              <a:rPr lang="en-US" dirty="0">
                <a:solidFill>
                  <a:srgbClr val="0D0D0D"/>
                </a:solidFill>
              </a:rPr>
              <a:t> file to render the "About Us" page.</a:t>
            </a:r>
          </a:p>
          <a:p>
            <a:r>
              <a:rPr lang="en-US" b="1" dirty="0"/>
              <a:t>Design Template:</a:t>
            </a:r>
          </a:p>
          <a:p>
            <a:pPr marL="285750" lvl="1" indent="-285750">
              <a:buChar char="•"/>
            </a:pPr>
            <a:r>
              <a:rPr lang="en-US" dirty="0">
                <a:solidFill>
                  <a:srgbClr val="0D0D0D"/>
                </a:solidFill>
              </a:rPr>
              <a:t>Create an HTML template (</a:t>
            </a:r>
            <a:r>
              <a:rPr lang="en-US" b="1" dirty="0">
                <a:latin typeface="Consolas"/>
              </a:rPr>
              <a:t>about_us.html</a:t>
            </a:r>
            <a:r>
              <a:rPr lang="en-US" dirty="0">
                <a:solidFill>
                  <a:srgbClr val="0D0D0D"/>
                </a:solidFill>
              </a:rPr>
              <a:t>) in the </a:t>
            </a:r>
            <a:r>
              <a:rPr lang="en-US" b="1" dirty="0">
                <a:latin typeface="Consolas"/>
              </a:rPr>
              <a:t>templates</a:t>
            </a:r>
            <a:r>
              <a:rPr lang="en-US" dirty="0">
                <a:solidFill>
                  <a:srgbClr val="0D0D0D"/>
                </a:solidFill>
              </a:rPr>
              <a:t> directory with information about the platform.</a:t>
            </a:r>
          </a:p>
          <a:p>
            <a:r>
              <a:rPr lang="en-US" b="1" dirty="0"/>
              <a:t>Link to the Page:</a:t>
            </a:r>
          </a:p>
          <a:p>
            <a:pPr marL="285750" lvl="1" indent="-285750">
              <a:buChar char="•"/>
            </a:pPr>
            <a:r>
              <a:rPr lang="en-US" dirty="0">
                <a:solidFill>
                  <a:srgbClr val="0D0D0D"/>
                </a:solidFill>
              </a:rPr>
              <a:t>Add a link to the "About Us" page in the navigation menu or footer.</a:t>
            </a:r>
          </a:p>
          <a:p>
            <a:r>
              <a:rPr lang="en-US" b="1" dirty="0"/>
              <a:t>Test and Debug:</a:t>
            </a:r>
          </a:p>
          <a:p>
            <a:pPr marL="285750" lvl="1" indent="-285750">
              <a:buChar char="•"/>
            </a:pPr>
            <a:r>
              <a:rPr lang="en-US" dirty="0">
                <a:solidFill>
                  <a:srgbClr val="0D0D0D"/>
                </a:solidFill>
              </a:rPr>
              <a:t>Ensure the page renders correctly by running the Django server and accessing the URL.</a:t>
            </a:r>
            <a:endParaRPr lang="en-US" dirty="0"/>
          </a:p>
          <a:p>
            <a:endParaRPr lang="en-US"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303510" y="424301"/>
            <a:ext cx="2141993" cy="993870"/>
          </a:xfrm>
          <a:prstGeom prst="rect">
            <a:avLst/>
          </a:prstGeom>
        </p:spPr>
        <p:txBody>
          <a:bodyPr/>
          <a:lstStyle/>
          <a:p>
            <a:pPr algn="ctr"/>
            <a:r>
              <a:rPr lang="en-US" sz="1600" b="1" dirty="0"/>
              <a:t>SERVICE-PAGE</a:t>
            </a:r>
            <a:r>
              <a:rPr lang="en-US" b="1" dirty="0"/>
              <a:t>:</a:t>
            </a:r>
          </a:p>
        </p:txBody>
      </p:sp>
      <p:sp>
        <p:nvSpPr>
          <p:cNvPr id="3" name="Text Placeholder 2">
            <a:extLst>
              <a:ext uri="{FF2B5EF4-FFF2-40B4-BE49-F238E27FC236}">
                <a16:creationId xmlns:a16="http://schemas.microsoft.com/office/drawing/2014/main" id="{06E77B66-B42F-FB7A-9AAB-1A6B31B9D630}"/>
              </a:ext>
            </a:extLst>
          </p:cNvPr>
          <p:cNvSpPr>
            <a:spLocks noGrp="1"/>
          </p:cNvSpPr>
          <p:nvPr>
            <p:ph type="subTitle"/>
          </p:nvPr>
        </p:nvSpPr>
        <p:spPr>
          <a:xfrm>
            <a:off x="617130" y="1287210"/>
            <a:ext cx="8404590" cy="3059160"/>
          </a:xfrm>
        </p:spPr>
        <p:txBody>
          <a:bodyPr lIns="0" tIns="0" rIns="0" bIns="0" anchor="t">
            <a:noAutofit/>
          </a:bodyPr>
          <a:lstStyle/>
          <a:p>
            <a:r>
              <a:rPr lang="en-US" b="1" dirty="0">
                <a:solidFill>
                  <a:schemeClr val="tx1"/>
                </a:solidFill>
              </a:rPr>
              <a:t>Define URL Pattern:</a:t>
            </a:r>
            <a:endParaRPr lang="en-US">
              <a:solidFill>
                <a:schemeClr val="tx1"/>
              </a:solidFill>
            </a:endParaRPr>
          </a:p>
          <a:p>
            <a:pPr marL="285750" lvl="1" indent="-285750">
              <a:buChar char="•"/>
            </a:pPr>
            <a:r>
              <a:rPr lang="en-US" dirty="0">
                <a:solidFill>
                  <a:schemeClr val="tx1"/>
                </a:solidFill>
              </a:rPr>
              <a:t>In the Django app's </a:t>
            </a:r>
            <a:r>
              <a:rPr lang="en-US" b="1" dirty="0">
                <a:solidFill>
                  <a:schemeClr val="tx1"/>
                </a:solidFill>
                <a:latin typeface="Consolas"/>
              </a:rPr>
              <a:t>urls.py</a:t>
            </a:r>
            <a:r>
              <a:rPr lang="en-US" dirty="0">
                <a:solidFill>
                  <a:schemeClr val="tx1"/>
                </a:solidFill>
              </a:rPr>
              <a:t> file, define a URL pattern for the service page.</a:t>
            </a:r>
            <a:endParaRPr lang="en-US">
              <a:solidFill>
                <a:schemeClr val="tx1"/>
              </a:solidFill>
            </a:endParaRPr>
          </a:p>
          <a:p>
            <a:r>
              <a:rPr lang="en-US" b="1" dirty="0">
                <a:solidFill>
                  <a:schemeClr val="tx1"/>
                </a:solidFill>
              </a:rPr>
              <a:t>Create View Function:</a:t>
            </a:r>
            <a:endParaRPr lang="en-US">
              <a:solidFill>
                <a:schemeClr val="tx1"/>
              </a:solidFill>
            </a:endParaRPr>
          </a:p>
          <a:p>
            <a:pPr marL="285750" lvl="1" indent="-285750">
              <a:buChar char="•"/>
            </a:pPr>
            <a:r>
              <a:rPr lang="en-US" dirty="0">
                <a:solidFill>
                  <a:schemeClr val="tx1"/>
                </a:solidFill>
              </a:rPr>
              <a:t>Define a view function in the app's </a:t>
            </a:r>
            <a:r>
              <a:rPr lang="en-US" b="1" dirty="0">
                <a:solidFill>
                  <a:schemeClr val="tx1"/>
                </a:solidFill>
                <a:latin typeface="Consolas"/>
              </a:rPr>
              <a:t>views.py</a:t>
            </a:r>
            <a:r>
              <a:rPr lang="en-US" dirty="0">
                <a:solidFill>
                  <a:schemeClr val="tx1"/>
                </a:solidFill>
              </a:rPr>
              <a:t> file to handle rendering the service page.</a:t>
            </a:r>
            <a:endParaRPr lang="en-US">
              <a:solidFill>
                <a:schemeClr val="tx1"/>
              </a:solidFill>
            </a:endParaRPr>
          </a:p>
          <a:p>
            <a:r>
              <a:rPr lang="en-US" b="1" dirty="0">
                <a:solidFill>
                  <a:schemeClr val="tx1"/>
                </a:solidFill>
              </a:rPr>
              <a:t>Design Service Page Template:</a:t>
            </a:r>
            <a:endParaRPr lang="en-US">
              <a:solidFill>
                <a:schemeClr val="tx1"/>
              </a:solidFill>
            </a:endParaRPr>
          </a:p>
          <a:p>
            <a:pPr marL="285750" lvl="1" indent="-285750">
              <a:buChar char="•"/>
            </a:pPr>
            <a:r>
              <a:rPr lang="en-US" dirty="0">
                <a:solidFill>
                  <a:schemeClr val="tx1"/>
                </a:solidFill>
              </a:rPr>
              <a:t>Create a new HTML template file named </a:t>
            </a:r>
            <a:r>
              <a:rPr lang="en-US" b="1" dirty="0">
                <a:solidFill>
                  <a:schemeClr val="tx1"/>
                </a:solidFill>
                <a:latin typeface="Consolas"/>
              </a:rPr>
              <a:t>service_page.html</a:t>
            </a:r>
            <a:r>
              <a:rPr lang="en-US" dirty="0">
                <a:solidFill>
                  <a:schemeClr val="tx1"/>
                </a:solidFill>
              </a:rPr>
              <a:t> in the app's </a:t>
            </a:r>
            <a:r>
              <a:rPr lang="en-US" b="1" dirty="0">
                <a:solidFill>
                  <a:schemeClr val="tx1"/>
                </a:solidFill>
                <a:latin typeface="Consolas"/>
              </a:rPr>
              <a:t>templates</a:t>
            </a:r>
            <a:r>
              <a:rPr lang="en-US" dirty="0">
                <a:solidFill>
                  <a:schemeClr val="tx1"/>
                </a:solidFill>
              </a:rPr>
              <a:t> directory.</a:t>
            </a:r>
            <a:endParaRPr lang="en-US">
              <a:solidFill>
                <a:schemeClr val="tx1"/>
              </a:solidFill>
            </a:endParaRPr>
          </a:p>
          <a:p>
            <a:pPr marL="285750" lvl="1" indent="-285750">
              <a:buChar char="•"/>
            </a:pPr>
            <a:r>
              <a:rPr lang="en-US" dirty="0">
                <a:solidFill>
                  <a:schemeClr val="tx1"/>
                </a:solidFill>
              </a:rPr>
              <a:t>Design the layout of the service page using HTML and include relevant information about the services offered by the music platform.</a:t>
            </a:r>
            <a:endParaRPr lang="en-US">
              <a:solidFill>
                <a:schemeClr val="tx1"/>
              </a:solidFill>
            </a:endParaRPr>
          </a:p>
          <a:p>
            <a:r>
              <a:rPr lang="en-US" b="1" dirty="0">
                <a:solidFill>
                  <a:schemeClr val="tx1"/>
                </a:solidFill>
              </a:rPr>
              <a:t>Link to Service Page:</a:t>
            </a:r>
            <a:endParaRPr lang="en-US">
              <a:solidFill>
                <a:schemeClr val="tx1"/>
              </a:solidFill>
            </a:endParaRPr>
          </a:p>
          <a:p>
            <a:pPr marL="285750" lvl="1" indent="-285750">
              <a:buChar char="•"/>
            </a:pPr>
            <a:r>
              <a:rPr lang="en-US" dirty="0">
                <a:solidFill>
                  <a:schemeClr val="tx1"/>
                </a:solidFill>
              </a:rPr>
              <a:t>Add a link to the service page in the navigation menu or footer of your music web application.</a:t>
            </a:r>
            <a:endParaRPr lang="en-US">
              <a:solidFill>
                <a:schemeClr val="tx1"/>
              </a:solidFill>
            </a:endParaRPr>
          </a:p>
          <a:p>
            <a:r>
              <a:rPr lang="en-US" b="1" dirty="0">
                <a:solidFill>
                  <a:schemeClr val="tx1"/>
                </a:solidFill>
              </a:rPr>
              <a:t>Test and Debug:</a:t>
            </a:r>
            <a:endParaRPr lang="en-US">
              <a:solidFill>
                <a:schemeClr val="tx1"/>
              </a:solidFill>
            </a:endParaRPr>
          </a:p>
          <a:p>
            <a:pPr marL="285750" lvl="1" indent="-285750">
              <a:buChar char="•"/>
            </a:pPr>
            <a:r>
              <a:rPr lang="en-US" dirty="0">
                <a:solidFill>
                  <a:schemeClr val="tx1"/>
                </a:solidFill>
              </a:rPr>
              <a:t>Test the service page by running the Django development server and accessing the page URL (</a:t>
            </a:r>
            <a:r>
              <a:rPr lang="en-US" b="1" dirty="0">
                <a:solidFill>
                  <a:schemeClr val="tx1"/>
                </a:solidFill>
                <a:latin typeface="Consolas"/>
              </a:rPr>
              <a:t>/services/</a:t>
            </a:r>
            <a:r>
              <a:rPr lang="en-US" dirty="0">
                <a:solidFill>
                  <a:schemeClr val="tx1"/>
                </a:solidFill>
              </a:rPr>
              <a:t>) in a web browser.</a:t>
            </a:r>
            <a:endParaRPr lang="en-US">
              <a:solidFill>
                <a:schemeClr val="tx1"/>
              </a:solidFill>
            </a:endParaRPr>
          </a:p>
          <a:p>
            <a:pPr marL="285750" lvl="1" indent="-285750">
              <a:buChar char="•"/>
            </a:pPr>
            <a:r>
              <a:rPr lang="en-US" dirty="0">
                <a:solidFill>
                  <a:schemeClr val="tx1"/>
                </a:solidFill>
              </a:rPr>
              <a:t>Check for any errors or issues with the layout or content of the page and debug as necessary.</a:t>
            </a:r>
          </a:p>
          <a:p>
            <a:endParaRPr lang="en-US" dirty="0"/>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71ABE-36FB-7053-DC37-A323D2CC3C6B}"/>
              </a:ext>
            </a:extLst>
          </p:cNvPr>
          <p:cNvSpPr>
            <a:spLocks noGrp="1"/>
          </p:cNvSpPr>
          <p:nvPr>
            <p:ph type="title"/>
          </p:nvPr>
        </p:nvSpPr>
        <p:spPr>
          <a:xfrm>
            <a:off x="531588" y="787347"/>
            <a:ext cx="7886430" cy="993870"/>
          </a:xfrm>
        </p:spPr>
        <p:txBody>
          <a:bodyPr/>
          <a:lstStyle/>
          <a:p>
            <a:r>
              <a:rPr lang="en-US" sz="1600" b="1" dirty="0"/>
              <a:t>DEPARTMENTS-PAGE:</a:t>
            </a:r>
            <a:endParaRPr lang="en-US" sz="1600" dirty="0"/>
          </a:p>
        </p:txBody>
      </p:sp>
      <p:sp>
        <p:nvSpPr>
          <p:cNvPr id="4" name="Subtitle 3">
            <a:extLst>
              <a:ext uri="{FF2B5EF4-FFF2-40B4-BE49-F238E27FC236}">
                <a16:creationId xmlns:a16="http://schemas.microsoft.com/office/drawing/2014/main" id="{DFC9C854-5BA6-BA7F-4CF7-3B0756E42B79}"/>
              </a:ext>
            </a:extLst>
          </p:cNvPr>
          <p:cNvSpPr>
            <a:spLocks noGrp="1"/>
          </p:cNvSpPr>
          <p:nvPr>
            <p:ph type="subTitle"/>
          </p:nvPr>
        </p:nvSpPr>
        <p:spPr>
          <a:xfrm>
            <a:off x="534615" y="2418862"/>
            <a:ext cx="7886430" cy="993870"/>
          </a:xfrm>
        </p:spPr>
        <p:txBody>
          <a:bodyPr/>
          <a:lstStyle/>
          <a:p>
            <a:r>
              <a:rPr lang="en-US" b="1" dirty="0">
                <a:solidFill>
                  <a:schemeClr val="tx1"/>
                </a:solidFill>
              </a:rPr>
              <a:t>Define </a:t>
            </a:r>
            <a:r>
              <a:rPr lang="en-US" b="1" dirty="0" err="1">
                <a:solidFill>
                  <a:schemeClr val="tx1"/>
                </a:solidFill>
              </a:rPr>
              <a:t>url</a:t>
            </a:r>
            <a:r>
              <a:rPr lang="en-US" b="1" dirty="0">
                <a:solidFill>
                  <a:schemeClr val="tx1"/>
                </a:solidFill>
              </a:rPr>
              <a:t> pattern:</a:t>
            </a:r>
          </a:p>
          <a:p>
            <a:pPr marL="285750" lvl="1" indent="-285750">
              <a:buChar char="•"/>
            </a:pPr>
            <a:r>
              <a:rPr lang="en-US" dirty="0">
                <a:solidFill>
                  <a:schemeClr val="tx1"/>
                </a:solidFill>
              </a:rPr>
              <a:t>Add A </a:t>
            </a:r>
            <a:r>
              <a:rPr lang="en-US" dirty="0" err="1">
                <a:solidFill>
                  <a:schemeClr val="tx1"/>
                </a:solidFill>
              </a:rPr>
              <a:t>url</a:t>
            </a:r>
            <a:r>
              <a:rPr lang="en-US" dirty="0">
                <a:solidFill>
                  <a:schemeClr val="tx1"/>
                </a:solidFill>
              </a:rPr>
              <a:t> pattern in the app's </a:t>
            </a:r>
            <a:r>
              <a:rPr lang="en-US" b="1" dirty="0" err="1">
                <a:solidFill>
                  <a:schemeClr val="tx1"/>
                </a:solidFill>
                <a:latin typeface="Consolas"/>
              </a:rPr>
              <a:t>urls.Py</a:t>
            </a:r>
            <a:r>
              <a:rPr lang="en-US" dirty="0">
                <a:solidFill>
                  <a:schemeClr val="tx1"/>
                </a:solidFill>
              </a:rPr>
              <a:t> for the departments page.</a:t>
            </a:r>
          </a:p>
          <a:p>
            <a:r>
              <a:rPr lang="en-US" b="1" dirty="0">
                <a:solidFill>
                  <a:schemeClr val="tx1"/>
                </a:solidFill>
              </a:rPr>
              <a:t>Create view function:</a:t>
            </a:r>
          </a:p>
          <a:p>
            <a:pPr marL="285750" lvl="1" indent="-285750">
              <a:buChar char="•"/>
            </a:pPr>
            <a:r>
              <a:rPr lang="en-US" dirty="0">
                <a:solidFill>
                  <a:schemeClr val="tx1"/>
                </a:solidFill>
              </a:rPr>
              <a:t>Define A view function in the </a:t>
            </a:r>
            <a:r>
              <a:rPr lang="en-US" b="1" dirty="0" err="1">
                <a:solidFill>
                  <a:schemeClr val="tx1"/>
                </a:solidFill>
                <a:latin typeface="Consolas"/>
              </a:rPr>
              <a:t>views.Py</a:t>
            </a:r>
            <a:r>
              <a:rPr lang="en-US" dirty="0">
                <a:solidFill>
                  <a:schemeClr val="tx1"/>
                </a:solidFill>
              </a:rPr>
              <a:t> file to render the departments page.</a:t>
            </a:r>
          </a:p>
          <a:p>
            <a:r>
              <a:rPr lang="en-US" b="1" dirty="0">
                <a:solidFill>
                  <a:schemeClr val="tx1"/>
                </a:solidFill>
              </a:rPr>
              <a:t>Design template:</a:t>
            </a:r>
          </a:p>
          <a:p>
            <a:pPr marL="285750" lvl="1" indent="-285750">
              <a:buChar char="•"/>
            </a:pPr>
            <a:r>
              <a:rPr lang="en-US" dirty="0">
                <a:solidFill>
                  <a:schemeClr val="tx1"/>
                </a:solidFill>
              </a:rPr>
              <a:t>Create an html template (</a:t>
            </a:r>
            <a:r>
              <a:rPr lang="en-US" b="1" dirty="0" err="1">
                <a:solidFill>
                  <a:schemeClr val="tx1"/>
                </a:solidFill>
                <a:latin typeface="Consolas"/>
              </a:rPr>
              <a:t>departments_page.Html</a:t>
            </a:r>
            <a:r>
              <a:rPr lang="en-US" dirty="0">
                <a:solidFill>
                  <a:schemeClr val="tx1"/>
                </a:solidFill>
              </a:rPr>
              <a:t>) in the </a:t>
            </a:r>
            <a:r>
              <a:rPr lang="en-US" b="1" dirty="0">
                <a:solidFill>
                  <a:schemeClr val="tx1"/>
                </a:solidFill>
                <a:latin typeface="Consolas"/>
              </a:rPr>
              <a:t>templates</a:t>
            </a:r>
            <a:r>
              <a:rPr lang="en-US" dirty="0">
                <a:solidFill>
                  <a:schemeClr val="tx1"/>
                </a:solidFill>
              </a:rPr>
              <a:t> directory with A list of music departments or genres.</a:t>
            </a:r>
          </a:p>
          <a:p>
            <a:r>
              <a:rPr lang="en-US" b="1" dirty="0">
                <a:solidFill>
                  <a:schemeClr val="tx1"/>
                </a:solidFill>
              </a:rPr>
              <a:t>Link to the page:</a:t>
            </a:r>
          </a:p>
          <a:p>
            <a:pPr marL="285750" lvl="1" indent="-285750">
              <a:buChar char="•"/>
            </a:pPr>
            <a:r>
              <a:rPr lang="en-US" dirty="0">
                <a:solidFill>
                  <a:schemeClr val="tx1"/>
                </a:solidFill>
              </a:rPr>
              <a:t>Add A link to the departments page in the navigation menu or footer.</a:t>
            </a:r>
          </a:p>
          <a:p>
            <a:r>
              <a:rPr lang="en-US" b="1" dirty="0">
                <a:solidFill>
                  <a:schemeClr val="tx1"/>
                </a:solidFill>
              </a:rPr>
              <a:t>Test and debug:</a:t>
            </a:r>
          </a:p>
          <a:p>
            <a:pPr marL="285750" lvl="1" indent="-285750">
              <a:buChar char="•"/>
            </a:pPr>
            <a:r>
              <a:rPr lang="en-US" dirty="0">
                <a:solidFill>
                  <a:schemeClr val="tx1"/>
                </a:solidFill>
              </a:rPr>
              <a:t>Ensure the page renders correctly by running the </a:t>
            </a:r>
            <a:r>
              <a:rPr lang="en-US" dirty="0" err="1">
                <a:solidFill>
                  <a:schemeClr val="tx1"/>
                </a:solidFill>
              </a:rPr>
              <a:t>django</a:t>
            </a:r>
            <a:r>
              <a:rPr lang="en-US" dirty="0">
                <a:solidFill>
                  <a:schemeClr val="tx1"/>
                </a:solidFill>
              </a:rPr>
              <a:t> server and accessing the </a:t>
            </a:r>
            <a:r>
              <a:rPr lang="en-US" dirty="0" err="1">
                <a:solidFill>
                  <a:schemeClr val="tx1"/>
                </a:solidFill>
              </a:rPr>
              <a:t>url</a:t>
            </a:r>
            <a:r>
              <a:rPr lang="en-US" dirty="0">
                <a:solidFill>
                  <a:schemeClr val="tx1"/>
                </a:solidFill>
              </a:rPr>
              <a:t>.</a:t>
            </a:r>
          </a:p>
          <a:p>
            <a:endParaRPr lang="en-US"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329397" y="463445"/>
            <a:ext cx="1683750" cy="993870"/>
          </a:xfrm>
          <a:prstGeom prst="rect">
            <a:avLst/>
          </a:prstGeom>
        </p:spPr>
        <p:txBody>
          <a:bodyPr/>
          <a:lstStyle/>
          <a:p>
            <a:pPr algn="ctr"/>
            <a:r>
              <a:rPr lang="en-US" sz="1600" b="1" dirty="0"/>
              <a:t>BLOG-PAGE:</a:t>
            </a:r>
          </a:p>
        </p:txBody>
      </p:sp>
      <p:sp>
        <p:nvSpPr>
          <p:cNvPr id="3" name="Subtitle 2">
            <a:extLst>
              <a:ext uri="{FF2B5EF4-FFF2-40B4-BE49-F238E27FC236}">
                <a16:creationId xmlns:a16="http://schemas.microsoft.com/office/drawing/2014/main" id="{583A9BF2-4B66-D6F6-8EF9-0BC86E4796BE}"/>
              </a:ext>
            </a:extLst>
          </p:cNvPr>
          <p:cNvSpPr>
            <a:spLocks noGrp="1"/>
          </p:cNvSpPr>
          <p:nvPr>
            <p:ph type="subTitle"/>
          </p:nvPr>
        </p:nvSpPr>
        <p:spPr>
          <a:xfrm>
            <a:off x="551055" y="1456729"/>
            <a:ext cx="8229330" cy="2982960"/>
          </a:xfrm>
        </p:spPr>
        <p:txBody>
          <a:bodyPr/>
          <a:lstStyle/>
          <a:p>
            <a:r>
              <a:rPr lang="en-US" b="1" dirty="0">
                <a:solidFill>
                  <a:schemeClr val="tx1"/>
                </a:solidFill>
              </a:rPr>
              <a:t>Define URL Pattern:</a:t>
            </a:r>
            <a:endParaRPr lang="en-US" dirty="0">
              <a:solidFill>
                <a:schemeClr val="tx1"/>
              </a:solidFill>
            </a:endParaRPr>
          </a:p>
          <a:p>
            <a:pPr marL="285750" lvl="1" indent="-285750">
              <a:buChar char="•"/>
            </a:pPr>
            <a:r>
              <a:rPr lang="en-US" dirty="0">
                <a:solidFill>
                  <a:schemeClr val="tx1"/>
                </a:solidFill>
              </a:rPr>
              <a:t>In the Django app's </a:t>
            </a:r>
            <a:r>
              <a:rPr lang="en-US" b="1" dirty="0">
                <a:solidFill>
                  <a:schemeClr val="tx1"/>
                </a:solidFill>
                <a:latin typeface="Consolas"/>
              </a:rPr>
              <a:t>urls.py</a:t>
            </a:r>
            <a:r>
              <a:rPr lang="en-US" dirty="0">
                <a:solidFill>
                  <a:schemeClr val="tx1"/>
                </a:solidFill>
              </a:rPr>
              <a:t> file, define a URL pattern for the blog page.</a:t>
            </a:r>
          </a:p>
          <a:p>
            <a:r>
              <a:rPr lang="en-US" b="1" dirty="0">
                <a:solidFill>
                  <a:schemeClr val="tx1"/>
                </a:solidFill>
              </a:rPr>
              <a:t>Create View Function:</a:t>
            </a:r>
            <a:endParaRPr lang="en-US" dirty="0">
              <a:solidFill>
                <a:schemeClr val="tx1"/>
              </a:solidFill>
            </a:endParaRPr>
          </a:p>
          <a:p>
            <a:pPr marL="285750" lvl="1" indent="-285750">
              <a:buChar char="•"/>
            </a:pPr>
            <a:r>
              <a:rPr lang="en-US" dirty="0">
                <a:solidFill>
                  <a:schemeClr val="tx1"/>
                </a:solidFill>
              </a:rPr>
              <a:t>Define a view function in the app's </a:t>
            </a:r>
            <a:r>
              <a:rPr lang="en-US" b="1" dirty="0">
                <a:solidFill>
                  <a:schemeClr val="tx1"/>
                </a:solidFill>
                <a:latin typeface="Consolas"/>
              </a:rPr>
              <a:t>views.py</a:t>
            </a:r>
            <a:r>
              <a:rPr lang="en-US" dirty="0">
                <a:solidFill>
                  <a:schemeClr val="tx1"/>
                </a:solidFill>
              </a:rPr>
              <a:t> file to handle rendering the blog page.</a:t>
            </a:r>
            <a:endParaRPr lang="en-US">
              <a:solidFill>
                <a:schemeClr val="tx1"/>
              </a:solidFill>
            </a:endParaRPr>
          </a:p>
          <a:p>
            <a:r>
              <a:rPr lang="en-US" b="1" dirty="0">
                <a:solidFill>
                  <a:schemeClr val="tx1"/>
                </a:solidFill>
              </a:rPr>
              <a:t>Design Blog Page Template:</a:t>
            </a:r>
            <a:endParaRPr lang="en-US" dirty="0">
              <a:solidFill>
                <a:schemeClr val="tx1"/>
              </a:solidFill>
            </a:endParaRPr>
          </a:p>
          <a:p>
            <a:pPr marL="285750" lvl="1" indent="-285750">
              <a:buChar char="•"/>
            </a:pPr>
            <a:r>
              <a:rPr lang="en-US" dirty="0">
                <a:solidFill>
                  <a:schemeClr val="tx1"/>
                </a:solidFill>
              </a:rPr>
              <a:t>Create a new HTML template file named </a:t>
            </a:r>
            <a:r>
              <a:rPr lang="en-US" b="1" dirty="0">
                <a:solidFill>
                  <a:schemeClr val="tx1"/>
                </a:solidFill>
                <a:latin typeface="Consolas"/>
              </a:rPr>
              <a:t>blog_page.html</a:t>
            </a:r>
            <a:r>
              <a:rPr lang="en-US" dirty="0">
                <a:solidFill>
                  <a:schemeClr val="tx1"/>
                </a:solidFill>
              </a:rPr>
              <a:t> in the app's </a:t>
            </a:r>
            <a:r>
              <a:rPr lang="en-US" b="1" dirty="0">
                <a:solidFill>
                  <a:schemeClr val="tx1"/>
                </a:solidFill>
                <a:latin typeface="Consolas"/>
              </a:rPr>
              <a:t>templates</a:t>
            </a:r>
            <a:r>
              <a:rPr lang="en-US" dirty="0">
                <a:solidFill>
                  <a:schemeClr val="tx1"/>
                </a:solidFill>
              </a:rPr>
              <a:t> directory.</a:t>
            </a:r>
            <a:endParaRPr lang="en-US">
              <a:solidFill>
                <a:schemeClr val="tx1"/>
              </a:solidFill>
            </a:endParaRPr>
          </a:p>
          <a:p>
            <a:pPr marL="285750" lvl="1" indent="-285750">
              <a:buChar char="•"/>
            </a:pPr>
            <a:r>
              <a:rPr lang="en-US" dirty="0">
                <a:solidFill>
                  <a:schemeClr val="tx1"/>
                </a:solidFill>
              </a:rPr>
              <a:t>Design the layout of the blog page using HTML and include placeholders for blog posts, titles, and content.</a:t>
            </a:r>
            <a:endParaRPr lang="en-US">
              <a:solidFill>
                <a:schemeClr val="tx1"/>
              </a:solidFill>
            </a:endParaRPr>
          </a:p>
          <a:p>
            <a:r>
              <a:rPr lang="en-US" b="1" dirty="0">
                <a:solidFill>
                  <a:schemeClr val="tx1"/>
                </a:solidFill>
              </a:rPr>
              <a:t>Link to Blog Page:</a:t>
            </a:r>
            <a:endParaRPr lang="en-US" dirty="0">
              <a:solidFill>
                <a:schemeClr val="tx1"/>
              </a:solidFill>
            </a:endParaRPr>
          </a:p>
          <a:p>
            <a:pPr marL="285750" lvl="1" indent="-285750">
              <a:buChar char="•"/>
            </a:pPr>
            <a:r>
              <a:rPr lang="en-US" dirty="0">
                <a:solidFill>
                  <a:schemeClr val="tx1"/>
                </a:solidFill>
              </a:rPr>
              <a:t>Add a link to the blog page in the navigation menu or footer of your music web application.</a:t>
            </a:r>
            <a:endParaRPr lang="en-US">
              <a:solidFill>
                <a:schemeClr val="tx1"/>
              </a:solidFill>
            </a:endParaRPr>
          </a:p>
          <a:p>
            <a:r>
              <a:rPr lang="en-US" b="1" dirty="0">
                <a:solidFill>
                  <a:schemeClr val="tx1"/>
                </a:solidFill>
              </a:rPr>
              <a:t>Test and Debug:</a:t>
            </a:r>
            <a:endParaRPr lang="en-US" dirty="0">
              <a:solidFill>
                <a:schemeClr val="tx1"/>
              </a:solidFill>
            </a:endParaRPr>
          </a:p>
          <a:p>
            <a:pPr marL="285750" lvl="1" indent="-285750">
              <a:buChar char="•"/>
            </a:pPr>
            <a:r>
              <a:rPr lang="en-US" dirty="0">
                <a:solidFill>
                  <a:schemeClr val="tx1"/>
                </a:solidFill>
              </a:rPr>
              <a:t>Test the blog page by running the Django development server and accessing the page URL (</a:t>
            </a:r>
            <a:r>
              <a:rPr lang="en-US" b="1" dirty="0">
                <a:solidFill>
                  <a:schemeClr val="tx1"/>
                </a:solidFill>
                <a:latin typeface="Consolas"/>
              </a:rPr>
              <a:t>/blog/</a:t>
            </a:r>
            <a:r>
              <a:rPr lang="en-US" dirty="0">
                <a:solidFill>
                  <a:schemeClr val="tx1"/>
                </a:solidFill>
              </a:rPr>
              <a:t>) in a web browser.</a:t>
            </a:r>
            <a:endParaRPr lang="en-US">
              <a:solidFill>
                <a:schemeClr val="tx1"/>
              </a:solidFill>
            </a:endParaRPr>
          </a:p>
          <a:p>
            <a:pPr marL="285750" lvl="1" indent="-285750">
              <a:buChar char="•"/>
            </a:pPr>
            <a:r>
              <a:rPr lang="en-US" dirty="0">
                <a:solidFill>
                  <a:schemeClr val="tx1"/>
                </a:solidFill>
              </a:rPr>
              <a:t>Check for any errors or issues with the layout or content of the page and debug as necessary.</a:t>
            </a:r>
          </a:p>
          <a:p>
            <a:endParaRPr lang="en-US" dirty="0"/>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453300" y="570960"/>
            <a:ext cx="7886430" cy="993870"/>
          </a:xfrm>
          <a:prstGeom prst="rect">
            <a:avLst/>
          </a:prstGeo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a:rPr>
              <a:t>:</a:t>
            </a:r>
            <a:br>
              <a:rPr lang="en-US" b="0" i="0" dirty="0">
                <a:effectLst/>
                <a:latin typeface="Söhne"/>
              </a:rPr>
            </a:br>
            <a:endParaRPr lang="en-US"/>
          </a:p>
        </p:txBody>
      </p:sp>
      <p:sp>
        <p:nvSpPr>
          <p:cNvPr id="3" name="Subtitle 2">
            <a:extLst>
              <a:ext uri="{FF2B5EF4-FFF2-40B4-BE49-F238E27FC236}">
                <a16:creationId xmlns:a16="http://schemas.microsoft.com/office/drawing/2014/main" id="{4962EDB3-B7B6-5AB1-E5AD-902B1A4307A6}"/>
              </a:ext>
            </a:extLst>
          </p:cNvPr>
          <p:cNvSpPr>
            <a:spLocks noGrp="1"/>
          </p:cNvSpPr>
          <p:nvPr>
            <p:ph type="subTitle"/>
          </p:nvPr>
        </p:nvSpPr>
        <p:spPr>
          <a:xfrm>
            <a:off x="533310" y="1454850"/>
            <a:ext cx="8229330" cy="2982960"/>
          </a:xfrm>
        </p:spPr>
        <p:txBody>
          <a:bodyPr/>
          <a:lstStyle/>
          <a:p>
            <a:r>
              <a:rPr lang="en-US" b="1" dirty="0">
                <a:solidFill>
                  <a:schemeClr val="tx1"/>
                </a:solidFill>
              </a:rPr>
              <a:t>User Profiles:</a:t>
            </a:r>
            <a:r>
              <a:rPr lang="en-US" dirty="0">
                <a:solidFill>
                  <a:schemeClr val="tx1"/>
                </a:solidFill>
              </a:rPr>
              <a:t> Allow users to personalize preferences and track listening history.</a:t>
            </a:r>
          </a:p>
          <a:p>
            <a:r>
              <a:rPr lang="en-US" b="1" dirty="0">
                <a:solidFill>
                  <a:schemeClr val="tx1"/>
                </a:solidFill>
              </a:rPr>
              <a:t>Personalized Recommendations:</a:t>
            </a:r>
            <a:r>
              <a:rPr lang="en-US" dirty="0">
                <a:solidFill>
                  <a:schemeClr val="tx1"/>
                </a:solidFill>
              </a:rPr>
              <a:t> Implement algorithms for tailored music suggestions.</a:t>
            </a:r>
          </a:p>
          <a:p>
            <a:r>
              <a:rPr lang="en-US" b="1" dirty="0">
                <a:solidFill>
                  <a:schemeClr val="tx1"/>
                </a:solidFill>
              </a:rPr>
              <a:t>Social Features:</a:t>
            </a:r>
            <a:r>
              <a:rPr lang="en-US" dirty="0">
                <a:solidFill>
                  <a:schemeClr val="tx1"/>
                </a:solidFill>
              </a:rPr>
              <a:t> Integrate user interactions like comments and likes for songs and playlists.</a:t>
            </a:r>
          </a:p>
          <a:p>
            <a:r>
              <a:rPr lang="en-US" b="1" dirty="0">
                <a:solidFill>
                  <a:schemeClr val="tx1"/>
                </a:solidFill>
              </a:rPr>
              <a:t>Advanced Search:</a:t>
            </a:r>
            <a:r>
              <a:rPr lang="en-US" dirty="0">
                <a:solidFill>
                  <a:schemeClr val="tx1"/>
                </a:solidFill>
              </a:rPr>
              <a:t> Enhance search capabilities based on genre, artist, and popularity.</a:t>
            </a:r>
          </a:p>
          <a:p>
            <a:r>
              <a:rPr lang="en-US" b="1" dirty="0">
                <a:solidFill>
                  <a:schemeClr val="tx1"/>
                </a:solidFill>
              </a:rPr>
              <a:t>Music Discovery:</a:t>
            </a:r>
            <a:r>
              <a:rPr lang="en-US" dirty="0">
                <a:solidFill>
                  <a:schemeClr val="tx1"/>
                </a:solidFill>
              </a:rPr>
              <a:t> Offer curated playlists, genre-based radios, and expert recommendations.</a:t>
            </a:r>
          </a:p>
          <a:p>
            <a:r>
              <a:rPr lang="en-US" b="1" dirty="0">
                <a:solidFill>
                  <a:schemeClr val="tx1"/>
                </a:solidFill>
              </a:rPr>
              <a:t>Mobile App Development:</a:t>
            </a:r>
            <a:r>
              <a:rPr lang="en-US" dirty="0">
                <a:solidFill>
                  <a:schemeClr val="tx1"/>
                </a:solidFill>
              </a:rPr>
              <a:t> Create a mobile app version for on-the-go listening experiences.</a:t>
            </a:r>
          </a:p>
          <a:p>
            <a:r>
              <a:rPr lang="en-US" b="1" dirty="0">
                <a:solidFill>
                  <a:schemeClr val="tx1"/>
                </a:solidFill>
              </a:rPr>
              <a:t>API Integration:</a:t>
            </a:r>
            <a:r>
              <a:rPr lang="en-US" dirty="0">
                <a:solidFill>
                  <a:schemeClr val="tx1"/>
                </a:solidFill>
              </a:rPr>
              <a:t> Partner with external APIs to expand the music catalog.</a:t>
            </a:r>
          </a:p>
          <a:p>
            <a:r>
              <a:rPr lang="en-US" b="1" dirty="0">
                <a:solidFill>
                  <a:schemeClr val="tx1"/>
                </a:solidFill>
              </a:rPr>
              <a:t>Enhanced Audio:</a:t>
            </a:r>
            <a:r>
              <a:rPr lang="en-US" dirty="0">
                <a:solidFill>
                  <a:schemeClr val="tx1"/>
                </a:solidFill>
              </a:rPr>
              <a:t> Introduce features like equalizer settings and lyrics display.</a:t>
            </a:r>
          </a:p>
          <a:p>
            <a:r>
              <a:rPr lang="en-US" b="1" dirty="0">
                <a:solidFill>
                  <a:schemeClr val="tx1"/>
                </a:solidFill>
              </a:rPr>
              <a:t>Event Listings:</a:t>
            </a:r>
            <a:r>
              <a:rPr lang="en-US" dirty="0">
                <a:solidFill>
                  <a:schemeClr val="tx1"/>
                </a:solidFill>
              </a:rPr>
              <a:t> Provide concert and event listings for user engagement.</a:t>
            </a:r>
          </a:p>
          <a:p>
            <a:r>
              <a:rPr lang="en-US" b="1" dirty="0">
                <a:solidFill>
                  <a:schemeClr val="tx1"/>
                </a:solidFill>
              </a:rPr>
              <a:t>Localization:</a:t>
            </a:r>
            <a:r>
              <a:rPr lang="en-US" dirty="0">
                <a:solidFill>
                  <a:schemeClr val="tx1"/>
                </a:solidFill>
              </a:rPr>
              <a:t> Support multiple languages and regions for a global audience.</a:t>
            </a:r>
          </a:p>
          <a:p>
            <a:r>
              <a:rPr lang="en-US" b="1" dirty="0">
                <a:solidFill>
                  <a:schemeClr val="tx1"/>
                </a:solidFill>
              </a:rPr>
              <a:t>Accessibility:</a:t>
            </a:r>
            <a:r>
              <a:rPr lang="en-US" dirty="0">
                <a:solidFill>
                  <a:schemeClr val="tx1"/>
                </a:solidFill>
              </a:rPr>
              <a:t> Ensure compliance with accessibility standards for inclusivity.</a:t>
            </a:r>
          </a:p>
          <a:p>
            <a:r>
              <a:rPr lang="en-US" b="1" dirty="0">
                <a:solidFill>
                  <a:schemeClr val="tx1"/>
                </a:solidFill>
              </a:rPr>
              <a:t>Monetization:</a:t>
            </a:r>
            <a:r>
              <a:rPr lang="en-US" dirty="0">
                <a:solidFill>
                  <a:schemeClr val="tx1"/>
                </a:solidFill>
              </a:rPr>
              <a:t> Explore subscription plans, premium features, and ad placements.</a:t>
            </a:r>
          </a:p>
          <a:p>
            <a:br>
              <a:rPr lang="en-US" dirty="0"/>
            </a:br>
            <a:endParaRPr lang="en-US" dirty="0"/>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3300" y="708120"/>
            <a:ext cx="7886430" cy="993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Subtitle 2">
            <a:extLst>
              <a:ext uri="{FF2B5EF4-FFF2-40B4-BE49-F238E27FC236}">
                <a16:creationId xmlns:a16="http://schemas.microsoft.com/office/drawing/2014/main" id="{2B2F9746-A054-3D88-88B2-5E5253D1D2BD}"/>
              </a:ext>
            </a:extLst>
          </p:cNvPr>
          <p:cNvSpPr>
            <a:spLocks noGrp="1"/>
          </p:cNvSpPr>
          <p:nvPr>
            <p:ph type="subTitle"/>
          </p:nvPr>
        </p:nvSpPr>
        <p:spPr>
          <a:xfrm>
            <a:off x="487642" y="1283691"/>
            <a:ext cx="7886430" cy="993870"/>
          </a:xfrm>
        </p:spPr>
        <p:txBody>
          <a:bodyPr lIns="0" tIns="0" rIns="0" bIns="0" anchor="t">
            <a:noAutofit/>
          </a:bodyPr>
          <a:lstStyle/>
          <a:p>
            <a:r>
              <a:rPr lang="en-US" dirty="0">
                <a:solidFill>
                  <a:schemeClr val="tx1"/>
                </a:solidFill>
              </a:rPr>
              <a:t>              In conclusion, developing a music web application using Django provides an exciting platform for music enthusiasts to explore, discover, and enjoy their favorite tunes. Through the integration of Django's robust framework and various frontend technologies, such as HTML, CSS, and JavaScript, we've created a user-friendly and feature-rich </a:t>
            </a:r>
            <a:r>
              <a:rPr lang="en-US" dirty="0" err="1">
                <a:solidFill>
                  <a:schemeClr val="tx1"/>
                </a:solidFill>
              </a:rPr>
              <a:t>application.With</a:t>
            </a:r>
            <a:r>
              <a:rPr lang="en-US" dirty="0">
                <a:solidFill>
                  <a:schemeClr val="tx1"/>
                </a:solidFill>
              </a:rPr>
              <a:t> functionalities like artist profiles, album listings, playlists, and a personalized user experience, our application aims to cater to the diverse needs of music lovers. Additionally, by incorporating future enhancements such as user profiles, personalized recommendations, and social features, we can further elevate the user experience and foster community engagement.</a:t>
            </a:r>
          </a:p>
          <a:p>
            <a:r>
              <a:rPr lang="en-US" dirty="0">
                <a:solidFill>
                  <a:schemeClr val="tx1"/>
                </a:solidFill>
              </a:rPr>
              <a:t>               As technology evolves and user preferences shift, our commitment to continuous improvement remains steadfast. By staying abreast of emerging trends, integrating user feedback, and leveraging innovative solutions, we strive to maintain our position as a leading destination for music discovery and </a:t>
            </a:r>
            <a:r>
              <a:rPr lang="en-US" dirty="0" err="1">
                <a:solidFill>
                  <a:schemeClr val="tx1"/>
                </a:solidFill>
              </a:rPr>
              <a:t>enjoyment.In</a:t>
            </a:r>
            <a:r>
              <a:rPr lang="en-US" dirty="0">
                <a:solidFill>
                  <a:schemeClr val="tx1"/>
                </a:solidFill>
              </a:rPr>
              <a:t> essence, our journey with Django has been one of creativity, innovation, and passion for music. We look forward to embarking on new endeavors, embracing challenges, and delivering exceptional experiences to our users in the ever-evolving landscape of digital music.</a:t>
            </a:r>
          </a:p>
          <a:p>
            <a:br>
              <a:rPr lang="en-US" dirty="0"/>
            </a:br>
            <a:endParaRPr lang="en-US" dirty="0"/>
          </a:p>
          <a:p>
            <a:endParaRPr lang="en-US"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7603" y="790667"/>
            <a:ext cx="7886430" cy="993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Subtitle 1">
            <a:extLst>
              <a:ext uri="{FF2B5EF4-FFF2-40B4-BE49-F238E27FC236}">
                <a16:creationId xmlns:a16="http://schemas.microsoft.com/office/drawing/2014/main" id="{22602E23-F5F7-A4ED-D312-AD5F390EB879}"/>
              </a:ext>
            </a:extLst>
          </p:cNvPr>
          <p:cNvSpPr>
            <a:spLocks noGrp="1"/>
          </p:cNvSpPr>
          <p:nvPr>
            <p:ph type="subTitle"/>
          </p:nvPr>
        </p:nvSpPr>
        <p:spPr>
          <a:xfrm>
            <a:off x="457110" y="1423826"/>
            <a:ext cx="8229330" cy="2982960"/>
          </a:xfrm>
        </p:spPr>
        <p:txBody>
          <a:bodyPr lIns="0" tIns="0" rIns="0" bIns="0" anchor="t">
            <a:noAutofit/>
          </a:bodyPr>
          <a:lstStyle/>
          <a:p>
            <a:r>
              <a:rPr lang="en-US" dirty="0">
                <a:solidFill>
                  <a:srgbClr val="0D0D0D"/>
                </a:solidFill>
              </a:rPr>
              <a:t>             In the ever-evolving landscape of digital entertainment, music streaming platforms have</a:t>
            </a:r>
            <a:endParaRPr lang="en-US" dirty="0"/>
          </a:p>
          <a:p>
            <a:r>
              <a:rPr lang="en-US" dirty="0">
                <a:solidFill>
                  <a:srgbClr val="0D0D0D"/>
                </a:solidFill>
              </a:rPr>
              <a:t>become indispensable for music lovers worldwide. This project presents a comprehensive exploration into the development of dynamic music web applications using the Django framework. Django, a high-level Python web framework, provides the foundation for creating robust and feature-rich music platforms. By leveraging Django's powerful backend capabilities, including its ORM, authentication system, and admin interface, we aim to construct a scalable and efficient infrastructure to support various music-related functionalities.</a:t>
            </a:r>
            <a:endParaRPr lang="en-US"/>
          </a:p>
          <a:p>
            <a:r>
              <a:rPr lang="en-US" dirty="0">
                <a:solidFill>
                  <a:srgbClr val="0D0D0D"/>
                </a:solidFill>
              </a:rPr>
              <a:t>             On the frontend, we employ a combination of HTML, CSS, JavaScript, and Bootstrap to design an intuitive and visually appealing user interface. Through seamless integration with Django's backend, our frontend components offer users a smooth and immersive music browsing and playback experience.</a:t>
            </a:r>
            <a:endParaRPr lang="en-US"/>
          </a:p>
          <a:p>
            <a:r>
              <a:rPr lang="en-US" dirty="0">
                <a:solidFill>
                  <a:schemeClr val="tx1"/>
                </a:solidFill>
              </a:rPr>
              <a:t>Key features of our music web applications include user registration and authentication, comprehensive music catalog management, personalized playlist creation, social sharing functionalities, and advanced search and recommendation systems.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7110" y="706487"/>
            <a:ext cx="7886430" cy="993870"/>
          </a:xfrm>
          <a:prstGeom prst="rect">
            <a:avLst/>
          </a:prstGeom>
          <a:noFill/>
          <a:ln>
            <a:noFill/>
          </a:ln>
        </p:spPr>
        <p:txBody>
          <a:bodyPr spcFirstLastPara="1" wrap="square" lIns="91425" tIns="91425" rIns="91425" bIns="91425" anchor="t" anchorCtr="0">
            <a:noAutofit/>
          </a:bodyPr>
          <a:lstStyle/>
          <a:p>
            <a:pPr>
              <a:buSzPts val="2800"/>
            </a:pPr>
            <a:r>
              <a:rPr lang="en-IN" sz="1600" b="1" dirty="0">
                <a:solidFill>
                  <a:srgbClr val="213163"/>
                </a:solidFill>
              </a:rPr>
              <a:t>PROBLEM STATEMENT:</a:t>
            </a: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Subtitle 3">
            <a:extLst>
              <a:ext uri="{FF2B5EF4-FFF2-40B4-BE49-F238E27FC236}">
                <a16:creationId xmlns:a16="http://schemas.microsoft.com/office/drawing/2014/main" id="{B98F9EE6-8936-9868-E704-7DC5B709A733}"/>
              </a:ext>
            </a:extLst>
          </p:cNvPr>
          <p:cNvSpPr>
            <a:spLocks noGrp="1"/>
          </p:cNvSpPr>
          <p:nvPr>
            <p:ph type="subTitle"/>
          </p:nvPr>
        </p:nvSpPr>
        <p:spPr>
          <a:xfrm>
            <a:off x="628560" y="1287240"/>
            <a:ext cx="7886430" cy="993870"/>
          </a:xfrm>
        </p:spPr>
        <p:txBody>
          <a:bodyPr lIns="0" tIns="0" rIns="0" bIns="0" anchor="t">
            <a:noAutofit/>
          </a:bodyPr>
          <a:lstStyle/>
          <a:p>
            <a:pPr marL="285750" lvl="1" indent="-285750">
              <a:buChar char="•"/>
            </a:pPr>
            <a:r>
              <a:rPr lang="en-US" dirty="0">
                <a:solidFill>
                  <a:srgbClr val="0D0D0D"/>
                </a:solidFill>
              </a:rPr>
              <a:t>The music industry has undergone a significant transformation with the advent of digital technologies, leading to a proliferation of music streaming services. However, existing platforms often lack certain features or fail to deliver a seamless user experience, leaving room for improvement. Therefore, the problem statement for our project is:</a:t>
            </a:r>
            <a:endParaRPr lang="en-US"/>
          </a:p>
          <a:p>
            <a:pPr marL="285750" lvl="1" indent="-285750">
              <a:buChar char="•"/>
            </a:pPr>
            <a:endParaRPr lang="en-US" dirty="0">
              <a:solidFill>
                <a:srgbClr val="0D0D0D"/>
              </a:solidFill>
            </a:endParaRPr>
          </a:p>
          <a:p>
            <a:pPr marL="285750" indent="-285750">
              <a:buChar char="•"/>
            </a:pPr>
            <a:r>
              <a:rPr lang="en-US" b="1" dirty="0"/>
              <a:t>"To develop a dynamic music web application using the Django framework that addresses the limitations of existing music streaming platforms and provides users with a comprehensive, personalized, and engaging music listening experience."</a:t>
            </a:r>
            <a:endParaRPr lang="en-US"/>
          </a:p>
          <a:p>
            <a:pPr marL="285750" indent="-285750">
              <a:buChar char="•"/>
            </a:pPr>
            <a:endParaRPr lang="en-US" dirty="0">
              <a:solidFill>
                <a:srgbClr val="0D0D0D"/>
              </a:solidFill>
            </a:endParaRPr>
          </a:p>
          <a:p>
            <a:pPr marL="285750" indent="-285750">
              <a:buChar char="•"/>
            </a:pPr>
            <a:r>
              <a:rPr lang="en-US" dirty="0">
                <a:solidFill>
                  <a:srgbClr val="0D0D0D"/>
                </a:solidFill>
              </a:rPr>
              <a:t>The proliferation of digital music has led to a fragmented landscape of music streaming platforms, each with its own limitations and shortcomings. Despite the abundance of options, users often face challenges such as:</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7110" y="706487"/>
            <a:ext cx="7886430" cy="993870"/>
          </a:xfrm>
          <a:prstGeom prst="rect">
            <a:avLst/>
          </a:prstGeom>
          <a:noFill/>
          <a:ln>
            <a:noFill/>
          </a:ln>
        </p:spPr>
        <p:txBody>
          <a:bodyPr spcFirstLastPara="1" wrap="square" lIns="91425" tIns="91425" rIns="91425" bIns="91425" anchor="t" anchorCtr="0">
            <a:noAutofit/>
          </a:bodyPr>
          <a:lstStyle/>
          <a:p>
            <a:pPr>
              <a:buSzPts val="2800"/>
            </a:pPr>
            <a:r>
              <a:rPr lang="en-IN" sz="1600" b="1" dirty="0">
                <a:solidFill>
                  <a:srgbClr val="213163"/>
                </a:solidFill>
              </a:rPr>
              <a:t>PROJECT OVERVIEW:</a:t>
            </a: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Subtitle 3">
            <a:extLst>
              <a:ext uri="{FF2B5EF4-FFF2-40B4-BE49-F238E27FC236}">
                <a16:creationId xmlns:a16="http://schemas.microsoft.com/office/drawing/2014/main" id="{1AC67108-3066-35C0-867A-2C23A60808E1}"/>
              </a:ext>
            </a:extLst>
          </p:cNvPr>
          <p:cNvSpPr>
            <a:spLocks noGrp="1"/>
          </p:cNvSpPr>
          <p:nvPr>
            <p:ph type="subTitle"/>
          </p:nvPr>
        </p:nvSpPr>
        <p:spPr>
          <a:xfrm>
            <a:off x="628560" y="1203420"/>
            <a:ext cx="7886430" cy="993870"/>
          </a:xfrm>
        </p:spPr>
        <p:txBody>
          <a:bodyPr lIns="0" tIns="0" rIns="0" bIns="0" anchor="t">
            <a:noAutofit/>
          </a:bodyPr>
          <a:lstStyle/>
          <a:p>
            <a:endParaRPr lang="en-US" dirty="0">
              <a:solidFill>
                <a:schemeClr val="tx1"/>
              </a:solidFill>
            </a:endParaRPr>
          </a:p>
          <a:p>
            <a:pPr marL="285750" indent="-285750">
              <a:buChar char="•"/>
            </a:pPr>
            <a:r>
              <a:rPr lang="en-US" err="1">
                <a:solidFill>
                  <a:schemeClr val="tx1"/>
                </a:solidFill>
              </a:rPr>
              <a:t>Musicify</a:t>
            </a:r>
            <a:r>
              <a:rPr lang="en-US" dirty="0">
                <a:solidFill>
                  <a:schemeClr val="tx1"/>
                </a:solidFill>
              </a:rPr>
              <a:t> is an innovative music streaming platform that aims to revolutionize the way users discover, engage with, and share music online. With a focus on user experience, personalization, and social interaction, </a:t>
            </a:r>
            <a:r>
              <a:rPr lang="en-US" err="1">
                <a:solidFill>
                  <a:schemeClr val="tx1"/>
                </a:solidFill>
              </a:rPr>
              <a:t>Musicify</a:t>
            </a:r>
            <a:r>
              <a:rPr lang="en-US" dirty="0">
                <a:solidFill>
                  <a:schemeClr val="tx1"/>
                </a:solidFill>
              </a:rPr>
              <a:t> sets out to redefine the digital music landscape by offering a comprehensive and immersive music streaming experience.</a:t>
            </a:r>
          </a:p>
          <a:p>
            <a:pPr marL="285750" indent="-285750">
              <a:buChar char="•"/>
            </a:pPr>
            <a:endParaRPr lang="en-US" dirty="0">
              <a:solidFill>
                <a:schemeClr val="tx1"/>
              </a:solidFill>
            </a:endParaRPr>
          </a:p>
          <a:p>
            <a:pPr marL="285750" indent="-285750">
              <a:buChar char="•"/>
            </a:pPr>
            <a:r>
              <a:rPr lang="en-US" err="1">
                <a:solidFill>
                  <a:schemeClr val="tx1"/>
                </a:solidFill>
              </a:rPr>
              <a:t>Musicify</a:t>
            </a:r>
            <a:r>
              <a:rPr lang="en-US" dirty="0">
                <a:solidFill>
                  <a:schemeClr val="tx1"/>
                </a:solidFill>
              </a:rPr>
              <a:t> also prioritizes social interaction, providing users with a platform to connect, share, and collaborate with fellow music enthusiasts. From following friends and artists to sharing playlists and engaging in music-related discussions, </a:t>
            </a:r>
            <a:r>
              <a:rPr lang="en-US" err="1">
                <a:solidFill>
                  <a:schemeClr val="tx1"/>
                </a:solidFill>
              </a:rPr>
              <a:t>Musicify</a:t>
            </a:r>
            <a:r>
              <a:rPr lang="en-US" dirty="0">
                <a:solidFill>
                  <a:schemeClr val="tx1"/>
                </a:solidFill>
              </a:rPr>
              <a:t> fosters a vibrant community where users can discover, share, and celebrate their love for music together.</a:t>
            </a:r>
          </a:p>
          <a:p>
            <a:pPr marL="285750" indent="-285750">
              <a:buChar char="•"/>
            </a:pPr>
            <a:endParaRPr lang="en-US" dirty="0">
              <a:solidFill>
                <a:schemeClr val="tx1"/>
              </a:solidFill>
            </a:endParaRPr>
          </a:p>
          <a:p>
            <a:pPr marL="285750" indent="-285750">
              <a:buChar char="•"/>
            </a:pPr>
            <a:r>
              <a:rPr lang="en-US" dirty="0">
                <a:solidFill>
                  <a:schemeClr val="tx1"/>
                </a:solidFill>
              </a:rPr>
              <a:t>With a sleek and intuitive user interface crafted using HTML, CSS, JavaScript, and Bootstrap, </a:t>
            </a:r>
            <a:r>
              <a:rPr lang="en-US" err="1">
                <a:solidFill>
                  <a:schemeClr val="tx1"/>
                </a:solidFill>
              </a:rPr>
              <a:t>Musicify</a:t>
            </a:r>
            <a:r>
              <a:rPr lang="en-US" dirty="0">
                <a:solidFill>
                  <a:schemeClr val="tx1"/>
                </a:solidFill>
              </a:rPr>
              <a:t> offers a seamless and immersive music browsing and playback experience. Whether accessed via desktop or mobile devices, users can navigate through </a:t>
            </a:r>
            <a:r>
              <a:rPr lang="en-US" err="1">
                <a:solidFill>
                  <a:schemeClr val="tx1"/>
                </a:solidFill>
              </a:rPr>
              <a:t>Musicify's</a:t>
            </a:r>
            <a:r>
              <a:rPr lang="en-US" dirty="0">
                <a:solidFill>
                  <a:schemeClr val="tx1"/>
                </a:solidFill>
              </a:rPr>
              <a:t> rich musical ecosystem with ease and fluidity.</a:t>
            </a:r>
          </a:p>
          <a:p>
            <a:pPr marL="285750" indent="-285750">
              <a:buChar char="•"/>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3300" y="708120"/>
            <a:ext cx="7886430" cy="993870"/>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SOLUTION:</a:t>
            </a:r>
            <a:endParaRPr lang="en-US"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Subtitle 3">
            <a:extLst>
              <a:ext uri="{FF2B5EF4-FFF2-40B4-BE49-F238E27FC236}">
                <a16:creationId xmlns:a16="http://schemas.microsoft.com/office/drawing/2014/main" id="{2DC781F7-A6A4-3F4E-10CA-75B20179426F}"/>
              </a:ext>
            </a:extLst>
          </p:cNvPr>
          <p:cNvSpPr>
            <a:spLocks noGrp="1"/>
          </p:cNvSpPr>
          <p:nvPr>
            <p:ph type="subTitle"/>
          </p:nvPr>
        </p:nvSpPr>
        <p:spPr>
          <a:xfrm>
            <a:off x="563790" y="1203390"/>
            <a:ext cx="8229330" cy="2982960"/>
          </a:xfrm>
        </p:spPr>
        <p:txBody>
          <a:bodyPr/>
          <a:lstStyle/>
          <a:p>
            <a:endParaRPr lang="en-US" dirty="0">
              <a:solidFill>
                <a:schemeClr val="tx1"/>
              </a:solidFill>
            </a:endParaRPr>
          </a:p>
          <a:p>
            <a:r>
              <a:rPr lang="en-US" dirty="0">
                <a:solidFill>
                  <a:schemeClr val="tx1"/>
                </a:solidFill>
              </a:rPr>
              <a:t>By implementing the proposed solution, we aim to deliver a feature-rich, user-friendly, and scalable music web application that offers a seamless and personalized music streaming experience to users while fostering community engagement and social interaction within the platform.</a:t>
            </a:r>
            <a:endParaRPr lang="en-US">
              <a:solidFill>
                <a:schemeClr val="tx1"/>
              </a:solidFill>
            </a:endParaRPr>
          </a:p>
          <a:p>
            <a:endParaRPr lang="en-US" dirty="0">
              <a:solidFill>
                <a:schemeClr val="tx1"/>
              </a:solidFill>
            </a:endParaRPr>
          </a:p>
          <a:p>
            <a:r>
              <a:rPr lang="en-US" b="1" dirty="0"/>
              <a:t>Frontend Development with HTML, CSS, JavaScript, and Bootstrap:</a:t>
            </a:r>
            <a:endParaRPr lang="en-US" dirty="0"/>
          </a:p>
          <a:p>
            <a:endParaRPr lang="en-US" b="1" dirty="0"/>
          </a:p>
          <a:p>
            <a:pPr marL="285750" lvl="1" indent="-285750">
              <a:buChar char="•"/>
            </a:pPr>
            <a:r>
              <a:rPr lang="en-US" dirty="0">
                <a:solidFill>
                  <a:srgbClr val="0D0D0D"/>
                </a:solidFill>
              </a:rPr>
              <a:t>Design a user-friendly and visually appealing frontend interface using HTML, CSS, and JavaScript.</a:t>
            </a:r>
            <a:endParaRPr lang="en-US" dirty="0"/>
          </a:p>
          <a:p>
            <a:pPr marL="285750" lvl="1" indent="-285750">
              <a:buChar char="•"/>
            </a:pPr>
            <a:r>
              <a:rPr lang="en-US" dirty="0">
                <a:solidFill>
                  <a:srgbClr val="0D0D0D"/>
                </a:solidFill>
              </a:rPr>
              <a:t>Employ Bootstrap framework to ensure responsiveness and consistency across different devices and screen sizes.</a:t>
            </a:r>
            <a:endParaRPr lang="en-US" dirty="0"/>
          </a:p>
          <a:p>
            <a:pPr marL="285750" lvl="1" indent="-285750">
              <a:buChar char="•"/>
            </a:pPr>
            <a:r>
              <a:rPr lang="en-US" dirty="0">
                <a:solidFill>
                  <a:srgbClr val="0D0D0D"/>
                </a:solidFill>
              </a:rPr>
              <a:t>Implement interactive features such as music playback controls, search functionality, playlist management, and social sharing options to enhance the user experience.</a:t>
            </a:r>
            <a:endParaRPr lang="en-US" dirty="0"/>
          </a:p>
          <a:p>
            <a:pPr>
              <a:buChar char="•"/>
            </a:pPr>
            <a:endParaRPr lang="en-US"/>
          </a:p>
          <a:p>
            <a:br>
              <a:rPr lang="en-US" dirty="0"/>
            </a:b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78423" y="954538"/>
            <a:ext cx="7987453" cy="4100931"/>
          </a:xfrm>
          <a:prstGeom prst="rect">
            <a:avLst/>
          </a:prstGeom>
          <a:noFill/>
        </p:spPr>
        <p:txBody>
          <a:bodyPr wrap="square" lIns="91440" tIns="45720" rIns="91440" bIns="45720" anchor="t">
            <a:spAutoFit/>
          </a:bodyPr>
          <a:lstStyle/>
          <a:p>
            <a:r>
              <a:rPr lang="en-US" sz="1600" b="1" dirty="0">
                <a:solidFill>
                  <a:srgbClr val="374151"/>
                </a:solidFill>
              </a:rPr>
              <a:t>BACKEND DEVELOPMENT WITH DJANGO:</a:t>
            </a:r>
          </a:p>
          <a:p>
            <a:endParaRPr lang="en-US" sz="1600" b="1" dirty="0">
              <a:solidFill>
                <a:srgbClr val="374151"/>
              </a:solidFill>
            </a:endParaRPr>
          </a:p>
          <a:p>
            <a:pPr marL="285750" lvl="1" indent="-285750">
              <a:buChar char="•"/>
            </a:pPr>
            <a:r>
              <a:rPr lang="en-US" dirty="0">
                <a:solidFill>
                  <a:srgbClr val="0D0D0D"/>
                </a:solidFill>
              </a:rPr>
              <a:t>Utilize the Django framework to build a robust backend infrastructure for the music web application.</a:t>
            </a:r>
          </a:p>
          <a:p>
            <a:pPr marL="285750" lvl="1" indent="-285750">
              <a:buChar char="•"/>
            </a:pPr>
            <a:endParaRPr lang="en-US" dirty="0">
              <a:solidFill>
                <a:srgbClr val="0D0D0D"/>
              </a:solidFill>
            </a:endParaRPr>
          </a:p>
          <a:p>
            <a:pPr marL="285750" lvl="1" indent="-285750">
              <a:buChar char="•"/>
            </a:pPr>
            <a:r>
              <a:rPr lang="en-US" dirty="0">
                <a:solidFill>
                  <a:srgbClr val="0D0D0D"/>
                </a:solidFill>
              </a:rPr>
              <a:t>Define models to represent entities such as users, artists, albums, tracks, playlists, and user interactions.</a:t>
            </a:r>
          </a:p>
          <a:p>
            <a:pPr marL="285750" lvl="1" indent="-285750">
              <a:buChar char="•"/>
            </a:pPr>
            <a:endParaRPr lang="en-US" dirty="0">
              <a:solidFill>
                <a:srgbClr val="0D0D0D"/>
              </a:solidFill>
            </a:endParaRPr>
          </a:p>
          <a:p>
            <a:pPr marL="285750" lvl="1" indent="-285750">
              <a:buChar char="•"/>
            </a:pPr>
            <a:r>
              <a:rPr lang="en-US" dirty="0">
                <a:solidFill>
                  <a:srgbClr val="0D0D0D"/>
                </a:solidFill>
              </a:rPr>
              <a:t>Implement authentication and authorization mechanisms to ensure secure access to the platform's features and data.</a:t>
            </a:r>
          </a:p>
          <a:p>
            <a:pPr marL="285750" lvl="1" indent="-285750">
              <a:buChar char="•"/>
            </a:pPr>
            <a:endParaRPr lang="en-US" dirty="0">
              <a:solidFill>
                <a:srgbClr val="0D0D0D"/>
              </a:solidFill>
            </a:endParaRPr>
          </a:p>
          <a:p>
            <a:pPr marL="285750" lvl="1" indent="-285750">
              <a:buChar char="•"/>
            </a:pPr>
            <a:r>
              <a:rPr lang="en-US" dirty="0">
                <a:solidFill>
                  <a:srgbClr val="0D0D0D"/>
                </a:solidFill>
              </a:rPr>
              <a:t>Develop RESTful APIs to facilitate communication between the frontend and backend components, enabling seamless data exchange and interaction.</a:t>
            </a:r>
            <a:endParaRPr lang="en-US"/>
          </a:p>
          <a:p>
            <a:pPr>
              <a:buChar char="•"/>
            </a:pPr>
            <a:endParaRPr lang="en-US"/>
          </a:p>
          <a:p>
            <a:pPr marL="457200" lvl="1">
              <a:lnSpc>
                <a:spcPct val="150000"/>
              </a:lnSpc>
            </a:pPr>
            <a:br>
              <a:rPr lang="en-US" dirty="0"/>
            </a:br>
            <a:endParaRPr lang="en-US" dirty="0"/>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20445" y="639778"/>
            <a:ext cx="7987453" cy="3000821"/>
          </a:xfrm>
          <a:prstGeom prst="rect">
            <a:avLst/>
          </a:prstGeom>
          <a:noFill/>
        </p:spPr>
        <p:txBody>
          <a:bodyPr wrap="square" lIns="91440" tIns="45720" rIns="91440" bIns="45720" anchor="ctr">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r>
              <a:rPr lang="en-US" b="1" dirty="0">
                <a:solidFill>
                  <a:schemeClr val="tx1"/>
                </a:solidFill>
              </a:rPr>
              <a:t>DATABASE MANAGEMENT AND INTEGRATION:</a:t>
            </a:r>
          </a:p>
          <a:p>
            <a:endParaRPr lang="en-US" b="1" dirty="0">
              <a:solidFill>
                <a:schemeClr val="tx1"/>
              </a:solidFill>
            </a:endParaRPr>
          </a:p>
          <a:p>
            <a:pPr lvl="6">
              <a:buFont typeface="Arial"/>
              <a:buChar char="•"/>
            </a:pPr>
            <a:r>
              <a:rPr lang="en-US" dirty="0">
                <a:solidFill>
                  <a:schemeClr val="tx1"/>
                </a:solidFill>
              </a:rPr>
              <a:t>        Choose a suitable database management system (e.g., PostgreSQL) to store and manage             music-related data efficiently.</a:t>
            </a:r>
          </a:p>
          <a:p>
            <a:pPr lvl="6">
              <a:buFont typeface="+mj-lt"/>
              <a:buChar char="•"/>
            </a:pPr>
            <a:endParaRPr lang="en-US" dirty="0">
              <a:solidFill>
                <a:schemeClr val="tx1"/>
              </a:solidFill>
            </a:endParaRPr>
          </a:p>
          <a:p>
            <a:pPr lvl="1">
              <a:buFont typeface="+mj-lt"/>
              <a:buChar char="•"/>
            </a:pPr>
            <a:r>
              <a:rPr lang="en-US" dirty="0">
                <a:solidFill>
                  <a:schemeClr val="tx1"/>
                </a:solidFill>
              </a:rPr>
              <a:t>        Integrate the database with Django ORM (Object-Relational Mapping) to simplify data                     manipulation and ensure data consistency and integrity.</a:t>
            </a:r>
          </a:p>
          <a:p>
            <a:pPr lvl="1">
              <a:buFont typeface="+mj-lt"/>
              <a:buChar char="•"/>
            </a:pPr>
            <a:endParaRPr lang="en-US" dirty="0">
              <a:solidFill>
                <a:schemeClr val="tx1"/>
              </a:solidFill>
            </a:endParaRPr>
          </a:p>
          <a:p>
            <a:pPr lvl="1">
              <a:buFont typeface="+mj-lt"/>
              <a:buChar char="•"/>
            </a:pPr>
            <a:r>
              <a:rPr lang="en-US" dirty="0">
                <a:solidFill>
                  <a:schemeClr val="tx1"/>
                </a:solidFill>
              </a:rPr>
              <a:t>        Optimize database queries and indexing to improve performance and scalability, especially              when handling large volumes of music content and user interactions.</a:t>
            </a:r>
          </a:p>
          <a:p>
            <a:br>
              <a:rPr lang="en-US" dirty="0"/>
            </a:br>
            <a:endParaRPr lang="en-US"/>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05352" y="73547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1600" b="1" dirty="0">
                <a:solidFill>
                  <a:srgbClr val="213163"/>
                </a:solidFill>
              </a:rPr>
              <a:t>TECHNOLOGY USED:</a:t>
            </a:r>
            <a:endParaRPr lang="en-IN" sz="1600" dirty="0"/>
          </a:p>
        </p:txBody>
      </p:sp>
      <p:sp>
        <p:nvSpPr>
          <p:cNvPr id="12" name="TextBox 11">
            <a:extLst>
              <a:ext uri="{FF2B5EF4-FFF2-40B4-BE49-F238E27FC236}">
                <a16:creationId xmlns:a16="http://schemas.microsoft.com/office/drawing/2014/main" id="{652B04F6-FDE4-25BD-3C19-D5DC09B99F1A}"/>
              </a:ext>
            </a:extLst>
          </p:cNvPr>
          <p:cNvSpPr txBox="1"/>
          <p:nvPr/>
        </p:nvSpPr>
        <p:spPr>
          <a:xfrm>
            <a:off x="489821" y="140723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2" name="Picture 31" descr="Front End Technologies Guide (2023-2024) | DesignRush">
            <a:extLst>
              <a:ext uri="{FF2B5EF4-FFF2-40B4-BE49-F238E27FC236}">
                <a16:creationId xmlns:a16="http://schemas.microsoft.com/office/drawing/2014/main" id="{72A25CBC-4109-AEBF-30F7-82A84D32AB5D}"/>
              </a:ext>
            </a:extLst>
          </p:cNvPr>
          <p:cNvPicPr>
            <a:picLocks noChangeAspect="1"/>
          </p:cNvPicPr>
          <p:nvPr/>
        </p:nvPicPr>
        <p:blipFill>
          <a:blip r:embed="rId3"/>
          <a:stretch>
            <a:fillRect/>
          </a:stretch>
        </p:blipFill>
        <p:spPr>
          <a:xfrm>
            <a:off x="213360" y="1871179"/>
            <a:ext cx="4145280" cy="2574622"/>
          </a:xfrm>
          <a:prstGeom prst="rect">
            <a:avLst/>
          </a:prstGeom>
        </p:spPr>
      </p:pic>
      <p:pic>
        <p:nvPicPr>
          <p:cNvPr id="33" name="Picture 32" descr="Python and Django Full Stack Web Developer Bootcamp | Udemy">
            <a:extLst>
              <a:ext uri="{FF2B5EF4-FFF2-40B4-BE49-F238E27FC236}">
                <a16:creationId xmlns:a16="http://schemas.microsoft.com/office/drawing/2014/main" id="{E4716D88-0D62-9B67-52F2-A56F8483C8F4}"/>
              </a:ext>
            </a:extLst>
          </p:cNvPr>
          <p:cNvPicPr>
            <a:picLocks noChangeAspect="1"/>
          </p:cNvPicPr>
          <p:nvPr/>
        </p:nvPicPr>
        <p:blipFill>
          <a:blip r:embed="rId4"/>
          <a:stretch>
            <a:fillRect/>
          </a:stretch>
        </p:blipFill>
        <p:spPr>
          <a:xfrm>
            <a:off x="4693920" y="2097176"/>
            <a:ext cx="4137660" cy="2335987"/>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TotalTime>
  <Words>99</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442</cp:revision>
  <dcterms:modified xsi:type="dcterms:W3CDTF">2024-04-25T11:48:07Z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