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charts/chart1.xml" ContentType="application/vnd.openxmlformats-officedocument.drawingml.chart+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Sheet2!$B$1</c:f>
              <c:strCache>
                <c:ptCount val="1"/>
                <c:pt idx="0">
                  <c:v>Count of Performance Score</c:v>
                </c:pt>
              </c:strCache>
            </c:strRef>
          </c:tx>
          <c:spPr>
            <a:solidFill>
              <a:srgbClr val="4f81bd"/>
            </a:solidFill>
            <a:ln>
              <a:noFill/>
            </a:ln>
          </c:spPr>
          <c:invertIfNegative val="0"/>
          <c:dLbls>
            <c:showLegendKey val="0"/>
            <c:showVal val="0"/>
            <c:showCatName val="0"/>
            <c:showSerName val="0"/>
            <c:showPercent val="0"/>
            <c:showBubbleSize val="0"/>
            <c:showLeaderLines val="1"/>
          </c:dLbls>
          <c:cat>
            <c:strRef>
              <c:f>'Sheet2'!$A$2:$A$62</c:f>
              <c:strCache>
                <c:ptCount val="61"/>
                <c:pt idx="0">
                  <c:v>3427.0</c:v>
                </c:pt>
                <c:pt idx="1">
                  <c:v>Uriah</c:v>
                </c:pt>
                <c:pt idx="2">
                  <c:v>3428.0</c:v>
                </c:pt>
                <c:pt idx="3">
                  <c:v>Paula</c:v>
                </c:pt>
                <c:pt idx="4">
                  <c:v>3429.0</c:v>
                </c:pt>
                <c:pt idx="5">
                  <c:v>Edward</c:v>
                </c:pt>
                <c:pt idx="6">
                  <c:v>3430.0</c:v>
                </c:pt>
                <c:pt idx="7">
                  <c:v>Michael</c:v>
                </c:pt>
                <c:pt idx="8">
                  <c:v>3431.0</c:v>
                </c:pt>
                <c:pt idx="9">
                  <c:v>Jasmine</c:v>
                </c:pt>
                <c:pt idx="10">
                  <c:v>3432.0</c:v>
                </c:pt>
                <c:pt idx="11">
                  <c:v>Maruk</c:v>
                </c:pt>
                <c:pt idx="12">
                  <c:v>3433.0</c:v>
                </c:pt>
                <c:pt idx="13">
                  <c:v>Latia</c:v>
                </c:pt>
                <c:pt idx="14">
                  <c:v>3434.0</c:v>
                </c:pt>
                <c:pt idx="15">
                  <c:v>Sharlene</c:v>
                </c:pt>
                <c:pt idx="16">
                  <c:v>3435.0</c:v>
                </c:pt>
                <c:pt idx="17">
                  <c:v>Jac</c:v>
                </c:pt>
                <c:pt idx="18">
                  <c:v>3436.0</c:v>
                </c:pt>
                <c:pt idx="19">
                  <c:v>Joseph</c:v>
                </c:pt>
                <c:pt idx="20">
                  <c:v>3437.0</c:v>
                </c:pt>
                <c:pt idx="21">
                  <c:v>Myriam</c:v>
                </c:pt>
                <c:pt idx="22">
                  <c:v>3438.0</c:v>
                </c:pt>
                <c:pt idx="23">
                  <c:v>Dheepa</c:v>
                </c:pt>
                <c:pt idx="24">
                  <c:v>3439.0</c:v>
                </c:pt>
                <c:pt idx="25">
                  <c:v>Bartholemew</c:v>
                </c:pt>
                <c:pt idx="26">
                  <c:v>3440.0</c:v>
                </c:pt>
                <c:pt idx="27">
                  <c:v>Xana</c:v>
                </c:pt>
                <c:pt idx="28">
                  <c:v>3441.0</c:v>
                </c:pt>
                <c:pt idx="29">
                  <c:v>Prater</c:v>
                </c:pt>
                <c:pt idx="30">
                  <c:v>3442.0</c:v>
                </c:pt>
                <c:pt idx="31">
                  <c:v>Kaylah</c:v>
                </c:pt>
                <c:pt idx="32">
                  <c:v>3443.0</c:v>
                </c:pt>
                <c:pt idx="33">
                  <c:v>Kristen</c:v>
                </c:pt>
                <c:pt idx="34">
                  <c:v>3444.0</c:v>
                </c:pt>
                <c:pt idx="35">
                  <c:v>Bobby</c:v>
                </c:pt>
                <c:pt idx="36">
                  <c:v>3445.0</c:v>
                </c:pt>
                <c:pt idx="37">
                  <c:v>Reid</c:v>
                </c:pt>
                <c:pt idx="38">
                  <c:v>3446.0</c:v>
                </c:pt>
                <c:pt idx="39">
                  <c:v>Hector</c:v>
                </c:pt>
                <c:pt idx="40">
                  <c:v>3447.0</c:v>
                </c:pt>
                <c:pt idx="41">
                  <c:v>Mariela</c:v>
                </c:pt>
                <c:pt idx="42">
                  <c:v>3448.0</c:v>
                </c:pt>
                <c:pt idx="43">
                  <c:v>Angela</c:v>
                </c:pt>
                <c:pt idx="44">
                  <c:v>3449.0</c:v>
                </c:pt>
                <c:pt idx="45">
                  <c:v>Gerald</c:v>
                </c:pt>
                <c:pt idx="46">
                  <c:v>3450.0</c:v>
                </c:pt>
                <c:pt idx="47">
                  <c:v>Reilly</c:v>
                </c:pt>
                <c:pt idx="48">
                  <c:v>3451.0</c:v>
                </c:pt>
                <c:pt idx="49">
                  <c:v>Carlee</c:v>
                </c:pt>
                <c:pt idx="50">
                  <c:v>3452.0</c:v>
                </c:pt>
                <c:pt idx="51">
                  <c:v>Jaydon</c:v>
                </c:pt>
                <c:pt idx="52">
                  <c:v>3453.0</c:v>
                </c:pt>
                <c:pt idx="53">
                  <c:v>Bridger</c:v>
                </c:pt>
                <c:pt idx="54">
                  <c:v>3454.0</c:v>
                </c:pt>
                <c:pt idx="55">
                  <c:v>Leon</c:v>
                </c:pt>
                <c:pt idx="56">
                  <c:v>3455.0</c:v>
                </c:pt>
                <c:pt idx="57">
                  <c:v>Charity</c:v>
                </c:pt>
                <c:pt idx="58">
                  <c:v>3456.0</c:v>
                </c:pt>
                <c:pt idx="59">
                  <c:v>Axel</c:v>
                </c:pt>
                <c:pt idx="60">
                  <c:v>Grand Total</c:v>
                </c:pt>
              </c:strCache>
            </c:strRef>
          </c:cat>
          <c:val>
            <c:numRef>
              <c:f>'Sheet2'!$B$2:$B$62</c:f>
              <c:numCache>
                <c:formatCode>General</c:formatCode>
                <c:ptCount val="61"/>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1.0</c:v>
                </c:pt>
                <c:pt idx="22">
                  <c:v>1.0</c:v>
                </c:pt>
                <c:pt idx="23">
                  <c:v>1.0</c:v>
                </c:pt>
                <c:pt idx="24">
                  <c:v>1.0</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pt idx="39">
                  <c:v>1.0</c:v>
                </c:pt>
                <c:pt idx="40">
                  <c:v>1.0</c:v>
                </c:pt>
                <c:pt idx="41">
                  <c:v>1.0</c:v>
                </c:pt>
                <c:pt idx="42">
                  <c:v>1.0</c:v>
                </c:pt>
                <c:pt idx="43">
                  <c:v>1.0</c:v>
                </c:pt>
                <c:pt idx="44">
                  <c:v>1.0</c:v>
                </c:pt>
                <c:pt idx="45">
                  <c:v>1.0</c:v>
                </c:pt>
                <c:pt idx="46">
                  <c:v>1.0</c:v>
                </c:pt>
                <c:pt idx="47">
                  <c:v>1.0</c:v>
                </c:pt>
                <c:pt idx="48">
                  <c:v>1.0</c:v>
                </c:pt>
                <c:pt idx="49">
                  <c:v>1.0</c:v>
                </c:pt>
                <c:pt idx="50">
                  <c:v>1.0</c:v>
                </c:pt>
                <c:pt idx="51">
                  <c:v>1.0</c:v>
                </c:pt>
                <c:pt idx="52">
                  <c:v>1.0</c:v>
                </c:pt>
                <c:pt idx="53">
                  <c:v>1.0</c:v>
                </c:pt>
                <c:pt idx="54">
                  <c:v>1.0</c:v>
                </c:pt>
                <c:pt idx="55">
                  <c:v>1.0</c:v>
                </c:pt>
                <c:pt idx="56">
                  <c:v>1.0</c:v>
                </c:pt>
                <c:pt idx="57">
                  <c:v>1.0</c:v>
                </c:pt>
                <c:pt idx="58">
                  <c:v>1.0</c:v>
                </c:pt>
                <c:pt idx="59">
                  <c:v>1.0</c:v>
                </c:pt>
                <c:pt idx="60">
                  <c:v>30.0</c:v>
                </c:pt>
              </c:numCache>
            </c:numRef>
          </c:val>
        </c:ser>
        <c:ser>
          <c:idx val="1"/>
          <c:order val="1"/>
          <c:tx>
            <c:strRef>
              <c:f>Sheet2!$C$1</c:f>
              <c:strCache>
                <c:ptCount val="1"/>
                <c:pt idx="0">
                  <c:v>Sum of Current Employee Rating</c:v>
                </c:pt>
              </c:strCache>
            </c:strRef>
          </c:tx>
          <c:spPr>
            <a:solidFill>
              <a:srgbClr val="c0504d"/>
            </a:solidFill>
            <a:ln>
              <a:noFill/>
            </a:ln>
          </c:spPr>
          <c:invertIfNegative val="0"/>
          <c:dLbls>
            <c:showLegendKey val="0"/>
            <c:showVal val="0"/>
            <c:showCatName val="0"/>
            <c:showSerName val="0"/>
            <c:showPercent val="0"/>
            <c:showBubbleSize val="0"/>
            <c:showLeaderLines val="1"/>
          </c:dLbls>
          <c:cat>
            <c:strRef>
              <c:f>'Sheet2'!$A$2:$A$62</c:f>
              <c:strCache>
                <c:ptCount val="61"/>
                <c:pt idx="0">
                  <c:v>3427.0</c:v>
                </c:pt>
                <c:pt idx="1">
                  <c:v>Uriah</c:v>
                </c:pt>
                <c:pt idx="2">
                  <c:v>3428.0</c:v>
                </c:pt>
                <c:pt idx="3">
                  <c:v>Paula</c:v>
                </c:pt>
                <c:pt idx="4">
                  <c:v>3429.0</c:v>
                </c:pt>
                <c:pt idx="5">
                  <c:v>Edward</c:v>
                </c:pt>
                <c:pt idx="6">
                  <c:v>3430.0</c:v>
                </c:pt>
                <c:pt idx="7">
                  <c:v>Michael</c:v>
                </c:pt>
                <c:pt idx="8">
                  <c:v>3431.0</c:v>
                </c:pt>
                <c:pt idx="9">
                  <c:v>Jasmine</c:v>
                </c:pt>
                <c:pt idx="10">
                  <c:v>3432.0</c:v>
                </c:pt>
                <c:pt idx="11">
                  <c:v>Maruk</c:v>
                </c:pt>
                <c:pt idx="12">
                  <c:v>3433.0</c:v>
                </c:pt>
                <c:pt idx="13">
                  <c:v>Latia</c:v>
                </c:pt>
                <c:pt idx="14">
                  <c:v>3434.0</c:v>
                </c:pt>
                <c:pt idx="15">
                  <c:v>Sharlene</c:v>
                </c:pt>
                <c:pt idx="16">
                  <c:v>3435.0</c:v>
                </c:pt>
                <c:pt idx="17">
                  <c:v>Jac</c:v>
                </c:pt>
                <c:pt idx="18">
                  <c:v>3436.0</c:v>
                </c:pt>
                <c:pt idx="19">
                  <c:v>Joseph</c:v>
                </c:pt>
                <c:pt idx="20">
                  <c:v>3437.0</c:v>
                </c:pt>
                <c:pt idx="21">
                  <c:v>Myriam</c:v>
                </c:pt>
                <c:pt idx="22">
                  <c:v>3438.0</c:v>
                </c:pt>
                <c:pt idx="23">
                  <c:v>Dheepa</c:v>
                </c:pt>
                <c:pt idx="24">
                  <c:v>3439.0</c:v>
                </c:pt>
                <c:pt idx="25">
                  <c:v>Bartholemew</c:v>
                </c:pt>
                <c:pt idx="26">
                  <c:v>3440.0</c:v>
                </c:pt>
                <c:pt idx="27">
                  <c:v>Xana</c:v>
                </c:pt>
                <c:pt idx="28">
                  <c:v>3441.0</c:v>
                </c:pt>
                <c:pt idx="29">
                  <c:v>Prater</c:v>
                </c:pt>
                <c:pt idx="30">
                  <c:v>3442.0</c:v>
                </c:pt>
                <c:pt idx="31">
                  <c:v>Kaylah</c:v>
                </c:pt>
                <c:pt idx="32">
                  <c:v>3443.0</c:v>
                </c:pt>
                <c:pt idx="33">
                  <c:v>Kristen</c:v>
                </c:pt>
                <c:pt idx="34">
                  <c:v>3444.0</c:v>
                </c:pt>
                <c:pt idx="35">
                  <c:v>Bobby</c:v>
                </c:pt>
                <c:pt idx="36">
                  <c:v>3445.0</c:v>
                </c:pt>
                <c:pt idx="37">
                  <c:v>Reid</c:v>
                </c:pt>
                <c:pt idx="38">
                  <c:v>3446.0</c:v>
                </c:pt>
                <c:pt idx="39">
                  <c:v>Hector</c:v>
                </c:pt>
                <c:pt idx="40">
                  <c:v>3447.0</c:v>
                </c:pt>
                <c:pt idx="41">
                  <c:v>Mariela</c:v>
                </c:pt>
                <c:pt idx="42">
                  <c:v>3448.0</c:v>
                </c:pt>
                <c:pt idx="43">
                  <c:v>Angela</c:v>
                </c:pt>
                <c:pt idx="44">
                  <c:v>3449.0</c:v>
                </c:pt>
                <c:pt idx="45">
                  <c:v>Gerald</c:v>
                </c:pt>
                <c:pt idx="46">
                  <c:v>3450.0</c:v>
                </c:pt>
                <c:pt idx="47">
                  <c:v>Reilly</c:v>
                </c:pt>
                <c:pt idx="48">
                  <c:v>3451.0</c:v>
                </c:pt>
                <c:pt idx="49">
                  <c:v>Carlee</c:v>
                </c:pt>
                <c:pt idx="50">
                  <c:v>3452.0</c:v>
                </c:pt>
                <c:pt idx="51">
                  <c:v>Jaydon</c:v>
                </c:pt>
                <c:pt idx="52">
                  <c:v>3453.0</c:v>
                </c:pt>
                <c:pt idx="53">
                  <c:v>Bridger</c:v>
                </c:pt>
                <c:pt idx="54">
                  <c:v>3454.0</c:v>
                </c:pt>
                <c:pt idx="55">
                  <c:v>Leon</c:v>
                </c:pt>
                <c:pt idx="56">
                  <c:v>3455.0</c:v>
                </c:pt>
                <c:pt idx="57">
                  <c:v>Charity</c:v>
                </c:pt>
                <c:pt idx="58">
                  <c:v>3456.0</c:v>
                </c:pt>
                <c:pt idx="59">
                  <c:v>Axel</c:v>
                </c:pt>
                <c:pt idx="60">
                  <c:v>Grand Total</c:v>
                </c:pt>
              </c:strCache>
            </c:strRef>
          </c:cat>
          <c:val>
            <c:numRef>
              <c:f>'Sheet2'!$C$2:$C$62</c:f>
              <c:numCache>
                <c:formatCode>General</c:formatCode>
                <c:ptCount val="61"/>
                <c:pt idx="0">
                  <c:v>4.0</c:v>
                </c:pt>
                <c:pt idx="1">
                  <c:v>4.0</c:v>
                </c:pt>
                <c:pt idx="2">
                  <c:v>3.0</c:v>
                </c:pt>
                <c:pt idx="3">
                  <c:v>3.0</c:v>
                </c:pt>
                <c:pt idx="4">
                  <c:v>4.0</c:v>
                </c:pt>
                <c:pt idx="5">
                  <c:v>4.0</c:v>
                </c:pt>
                <c:pt idx="6">
                  <c:v>2.0</c:v>
                </c:pt>
                <c:pt idx="7">
                  <c:v>2.0</c:v>
                </c:pt>
                <c:pt idx="8">
                  <c:v>5.0</c:v>
                </c:pt>
                <c:pt idx="9">
                  <c:v>5.0</c:v>
                </c:pt>
                <c:pt idx="10">
                  <c:v>3.0</c:v>
                </c:pt>
                <c:pt idx="11">
                  <c:v>3.0</c:v>
                </c:pt>
                <c:pt idx="12">
                  <c:v>4.0</c:v>
                </c:pt>
                <c:pt idx="13">
                  <c:v>4.0</c:v>
                </c:pt>
                <c:pt idx="14">
                  <c:v>2.0</c:v>
                </c:pt>
                <c:pt idx="15">
                  <c:v>2.0</c:v>
                </c:pt>
                <c:pt idx="16">
                  <c:v>3.0</c:v>
                </c:pt>
                <c:pt idx="17">
                  <c:v>3.0</c:v>
                </c:pt>
                <c:pt idx="18">
                  <c:v>5.0</c:v>
                </c:pt>
                <c:pt idx="19">
                  <c:v>5.0</c:v>
                </c:pt>
                <c:pt idx="20">
                  <c:v>5.0</c:v>
                </c:pt>
                <c:pt idx="21">
                  <c:v>5.0</c:v>
                </c:pt>
                <c:pt idx="22">
                  <c:v>3.0</c:v>
                </c:pt>
                <c:pt idx="23">
                  <c:v>3.0</c:v>
                </c:pt>
                <c:pt idx="24">
                  <c:v>3.0</c:v>
                </c:pt>
                <c:pt idx="25">
                  <c:v>3.0</c:v>
                </c:pt>
                <c:pt idx="26">
                  <c:v>5.0</c:v>
                </c:pt>
                <c:pt idx="27">
                  <c:v>5.0</c:v>
                </c:pt>
                <c:pt idx="28">
                  <c:v>4.0</c:v>
                </c:pt>
                <c:pt idx="29">
                  <c:v>4.0</c:v>
                </c:pt>
                <c:pt idx="30">
                  <c:v>2.0</c:v>
                </c:pt>
                <c:pt idx="31">
                  <c:v>2.0</c:v>
                </c:pt>
                <c:pt idx="32">
                  <c:v>5.0</c:v>
                </c:pt>
                <c:pt idx="33">
                  <c:v>5.0</c:v>
                </c:pt>
                <c:pt idx="34">
                  <c:v>3.0</c:v>
                </c:pt>
                <c:pt idx="35">
                  <c:v>3.0</c:v>
                </c:pt>
                <c:pt idx="36">
                  <c:v>4.0</c:v>
                </c:pt>
                <c:pt idx="37">
                  <c:v>4.0</c:v>
                </c:pt>
                <c:pt idx="38">
                  <c:v>2.0</c:v>
                </c:pt>
                <c:pt idx="39">
                  <c:v>2.0</c:v>
                </c:pt>
                <c:pt idx="40">
                  <c:v>3.0</c:v>
                </c:pt>
                <c:pt idx="41">
                  <c:v>3.0</c:v>
                </c:pt>
                <c:pt idx="42">
                  <c:v>4.0</c:v>
                </c:pt>
                <c:pt idx="43">
                  <c:v>4.0</c:v>
                </c:pt>
                <c:pt idx="44">
                  <c:v>5.0</c:v>
                </c:pt>
                <c:pt idx="45">
                  <c:v>5.0</c:v>
                </c:pt>
                <c:pt idx="46">
                  <c:v>2.0</c:v>
                </c:pt>
                <c:pt idx="47">
                  <c:v>2.0</c:v>
                </c:pt>
                <c:pt idx="48">
                  <c:v>4.0</c:v>
                </c:pt>
                <c:pt idx="49">
                  <c:v>4.0</c:v>
                </c:pt>
                <c:pt idx="50">
                  <c:v>2.0</c:v>
                </c:pt>
                <c:pt idx="51">
                  <c:v>2.0</c:v>
                </c:pt>
                <c:pt idx="52">
                  <c:v>4.0</c:v>
                </c:pt>
                <c:pt idx="53">
                  <c:v>4.0</c:v>
                </c:pt>
                <c:pt idx="54">
                  <c:v>4.0</c:v>
                </c:pt>
                <c:pt idx="55">
                  <c:v>4.0</c:v>
                </c:pt>
                <c:pt idx="56">
                  <c:v>4.0</c:v>
                </c:pt>
                <c:pt idx="57">
                  <c:v>4.0</c:v>
                </c:pt>
                <c:pt idx="58">
                  <c:v>3.0</c:v>
                </c:pt>
                <c:pt idx="59">
                  <c:v>3.0</c:v>
                </c:pt>
                <c:pt idx="60">
                  <c:v>106.0</c:v>
                </c:pt>
              </c:numCache>
            </c:numRef>
          </c:val>
        </c:ser>
        <c:gapWidth val="150"/>
        <c:axId val="0"/>
        <c:axId val="1"/>
      </c:barChart>
      <c:catAx>
        <c:axId val="0"/>
        <c:scaling>
          <c:orientation val="minMax"/>
        </c:scaling>
        <c:delete val="0"/>
        <c:axPos val="b"/>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numFmt formatCode="General" sourceLinked="1"/>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noFill/>
      </c:spPr>
    </c:plotArea>
    <c:legend>
      <c:legendPos val="r"/>
      <c:layout/>
      <c:overlay val="0"/>
      <c:spPr>
        <a:noFill/>
        <a:ln>
          <a:noFill/>
        </a:ln>
      </c:spPr>
      <c:txPr>
        <a:bodyPr/>
        <a:lstStyle/>
        <a:p>
          <a:pPr>
            <a:defRPr sz="10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663314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86834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78129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817048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524981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0244415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16651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17895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58040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941629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17370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831786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708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6497591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3735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917402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40116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951887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460942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108343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471883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195068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08936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740718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17111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494049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102093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728664" y="189069"/>
            <a:ext cx="10629901"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0" i="0" u="none" strike="noStrike" kern="0" cap="none" spc="0" baseline="0">
                <a:solidFill>
                  <a:srgbClr val="0F0F0F"/>
                </a:solidFill>
                <a:latin typeface="Times New Roman" pitchFamily="18" charset="0"/>
                <a:ea typeface="宋体" pitchFamily="0" charset="0"/>
                <a:cs typeface="Times New Roman" pitchFamily="18" charset="0"/>
              </a:rPr>
              <a:t>Creating an Employee Performance </a:t>
            </a:r>
            <a:br>
              <a:rPr lang="zh-CN" altLang="en-US" sz="3200" b="0" i="0" u="none" strike="noStrike" kern="0" cap="none" spc="0" baseline="0">
                <a:solidFill>
                  <a:srgbClr val="0F0F0F"/>
                </a:solidFill>
                <a:latin typeface="Roboto" pitchFamily="2" charset="0"/>
                <a:ea typeface="宋体" pitchFamily="0" charset="0"/>
                <a:cs typeface="Trebuchet MS" pitchFamily="0" charset="0"/>
              </a:rPr>
            </a:br>
            <a:r>
              <a:rPr lang="en-US" altLang="zh-CN" sz="3200" b="0" i="0" u="none" strike="noStrike" kern="0" cap="none" spc="0" baseline="0">
                <a:solidFill>
                  <a:srgbClr val="0F0F0F"/>
                </a:solidFill>
                <a:latin typeface="Roboto" pitchFamily="2" charset="0"/>
                <a:ea typeface="宋体" pitchFamily="0" charset="0"/>
                <a:cs typeface="Trebuchet MS" pitchFamily="0" charset="0"/>
              </a:rPr>
              <a:t>        </a:t>
            </a:r>
            <a:r>
              <a:rPr lang="en-US" altLang="zh-CN" sz="3200" b="0" i="0" u="none" strike="noStrike" kern="0" cap="none" spc="0" baseline="0">
                <a:solidFill>
                  <a:srgbClr val="0F0F0F"/>
                </a:solidFill>
                <a:latin typeface="Roboto" pitchFamily="2" charset="0"/>
                <a:ea typeface="宋体" pitchFamily="0" charset="0"/>
                <a:cs typeface="Trebuchet MS" pitchFamily="0" charset="0"/>
              </a:rPr>
              <a:t>Scorecard in Excel</a:t>
            </a: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Priya.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122204113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 ID                  :</a:t>
            </a:r>
            <a:r>
              <a:rPr lang="en-US" altLang="zh-CN" sz="2400" b="0" i="0" u="none" strike="noStrike" kern="1200" cap="none" spc="0" baseline="0">
                <a:solidFill>
                  <a:schemeClr val="tx1"/>
                </a:solidFill>
                <a:latin typeface="Calibri" pitchFamily="0" charset="0"/>
                <a:ea typeface="宋体" pitchFamily="0" charset="0"/>
                <a:cs typeface="Calibri" pitchFamily="0" charset="0"/>
              </a:rPr>
              <a:t>825B863BF2CA2358CC2497DDC8D8C56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CS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SHRI KRISHNASWAMY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66757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371600"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矩形"/>
          <p:cNvSpPr>
            <a:spLocks/>
          </p:cNvSpPr>
          <p:nvPr/>
        </p:nvSpPr>
        <p:spPr>
          <a:xfrm rot="0">
            <a:off x="1143000" y="1453693"/>
            <a:ext cx="8000999" cy="420624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1300" b="1" i="0" u="none" strike="noStrike" kern="1200" cap="none" spc="0" baseline="0">
                <a:solidFill>
                  <a:schemeClr val="tx1"/>
                </a:solidFill>
                <a:latin typeface="Arial" pitchFamily="34" charset="0"/>
                <a:ea typeface="宋体" pitchFamily="0" charset="0"/>
                <a:cs typeface="Arial" pitchFamily="34" charset="0"/>
              </a:rPr>
              <a:t>1. Define Objectives and Metrics</a:t>
            </a:r>
            <a:endParaRPr lang="en-US" altLang="zh-CN" sz="1300" b="1"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100" b="1" i="0" u="none" strike="noStrike" kern="1200" cap="none" spc="0" baseline="0">
                <a:solidFill>
                  <a:schemeClr val="tx1"/>
                </a:solidFill>
                <a:latin typeface="Arial" pitchFamily="34" charset="0"/>
                <a:ea typeface="宋体" pitchFamily="0" charset="0"/>
                <a:cs typeface="Arial" pitchFamily="34" charset="0"/>
              </a:rPr>
              <a:t>Objective</a:t>
            </a:r>
            <a:r>
              <a:rPr lang="en-US" altLang="zh-CN" sz="1800" b="0" i="0" u="none" strike="noStrike" kern="1200" cap="none" spc="0" baseline="0">
                <a:solidFill>
                  <a:schemeClr val="tx1"/>
                </a:solidFill>
                <a:latin typeface="Arial" pitchFamily="34" charset="0"/>
                <a:ea typeface="宋体" pitchFamily="0" charset="0"/>
                <a:cs typeface="Arial" pitchFamily="34" charset="0"/>
              </a:rPr>
              <a:t>: Identify what you want to measure and achieve with the scorecard.</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Performance Objectives</a:t>
            </a:r>
            <a:r>
              <a:rPr lang="en-US" altLang="zh-CN" sz="1800" b="0" i="0" u="none" strike="noStrike" kern="1200" cap="none" spc="0" baseline="0">
                <a:solidFill>
                  <a:schemeClr val="tx1"/>
                </a:solidFill>
                <a:latin typeface="Arial" pitchFamily="34" charset="0"/>
                <a:ea typeface="宋体" pitchFamily="0" charset="0"/>
                <a:cs typeface="Arial" pitchFamily="34" charset="0"/>
              </a:rPr>
              <a:t>: Determine key performance areas (KPAs) such as productivity, quality of work, teamwork, and attendance.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Metrics</a:t>
            </a:r>
            <a:r>
              <a:rPr lang="en-US" altLang="zh-CN" sz="1800" b="0" i="0" u="none" strike="noStrike" kern="1200" cap="none" spc="0" baseline="0">
                <a:solidFill>
                  <a:schemeClr val="tx1"/>
                </a:solidFill>
                <a:latin typeface="Arial" pitchFamily="34" charset="0"/>
                <a:ea typeface="宋体" pitchFamily="0" charset="0"/>
                <a:cs typeface="Arial" pitchFamily="34" charset="0"/>
              </a:rPr>
              <a:t>: Establish specific, measurable metrics for each KPA (e.g., project completion rate, error rates, peer reviews).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300" b="1" i="0" u="none" strike="noStrike" kern="1200" cap="none" spc="0" baseline="0">
                <a:solidFill>
                  <a:schemeClr val="tx1"/>
                </a:solidFill>
                <a:latin typeface="Arial" pitchFamily="34" charset="0"/>
                <a:ea typeface="宋体" pitchFamily="0" charset="0"/>
                <a:cs typeface="Arial" pitchFamily="34" charset="0"/>
              </a:rPr>
              <a:t>2. Design the Scorecard Layout</a:t>
            </a:r>
            <a:endParaRPr lang="en-US" altLang="zh-CN" sz="1300" b="1"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100" b="1" i="0" u="none" strike="noStrike" kern="1200" cap="none" spc="0" baseline="0">
                <a:solidFill>
                  <a:schemeClr val="tx1"/>
                </a:solidFill>
                <a:latin typeface="Arial" pitchFamily="34" charset="0"/>
                <a:ea typeface="宋体" pitchFamily="0" charset="0"/>
                <a:cs typeface="Arial" pitchFamily="34" charset="0"/>
              </a:rPr>
              <a:t>Objective</a:t>
            </a:r>
            <a:r>
              <a:rPr lang="en-US" altLang="zh-CN" sz="1800" b="0" i="0" u="none" strike="noStrike" kern="1200" cap="none" spc="0" baseline="0">
                <a:solidFill>
                  <a:schemeClr val="tx1"/>
                </a:solidFill>
                <a:latin typeface="Arial" pitchFamily="34" charset="0"/>
                <a:ea typeface="宋体" pitchFamily="0" charset="0"/>
                <a:cs typeface="Arial" pitchFamily="34" charset="0"/>
              </a:rPr>
              <a:t>: Create a clear, organized layout that displays performance data effectively.</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Header Section</a:t>
            </a:r>
            <a:r>
              <a:rPr lang="en-US" altLang="zh-CN" sz="1800" b="0" i="0" u="none" strike="noStrike" kern="1200" cap="none" spc="0" baseline="0">
                <a:solidFill>
                  <a:schemeClr val="tx1"/>
                </a:solidFill>
                <a:latin typeface="Arial" pitchFamily="34" charset="0"/>
                <a:ea typeface="宋体" pitchFamily="0" charset="0"/>
                <a:cs typeface="Arial" pitchFamily="34" charset="0"/>
              </a:rPr>
              <a:t>: Include employee information such as name, department, job title, and review period.</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Metrics Table</a:t>
            </a:r>
            <a:r>
              <a:rPr lang="en-US" altLang="zh-CN" sz="1800" b="0" i="0" u="none" strike="noStrike" kern="1200" cap="none" spc="0" baseline="0">
                <a:solidFill>
                  <a:schemeClr val="tx1"/>
                </a:solidFill>
                <a:latin typeface="Arial" pitchFamily="34" charset="0"/>
                <a:ea typeface="宋体" pitchFamily="0" charset="0"/>
                <a:cs typeface="Arial" pitchFamily="34" charset="0"/>
              </a:rPr>
              <a:t>: Create a table with columns for each performance metric. Include rows for each employee.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lvl="1" marL="45720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Columns</a:t>
            </a:r>
            <a:r>
              <a:rPr lang="en-US" altLang="zh-CN" sz="1800" b="0" i="0" u="none" strike="noStrike" kern="1200" cap="none" spc="0" baseline="0">
                <a:solidFill>
                  <a:schemeClr val="tx1"/>
                </a:solidFill>
                <a:latin typeface="Arial" pitchFamily="34" charset="0"/>
                <a:ea typeface="宋体" pitchFamily="0" charset="0"/>
                <a:cs typeface="Arial" pitchFamily="34" charset="0"/>
              </a:rPr>
              <a:t>: Metric, Weight (importance of each metric), Target (expected performance), Actual (employee’s performance), Score (calculated score), Comments (feedback).</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95411726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24901" y="1463620"/>
            <a:ext cx="9053165" cy="4663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1300" b="1" i="0" u="none" strike="noStrike" kern="1200" cap="none" spc="0" baseline="0">
                <a:solidFill>
                  <a:schemeClr val="tx1"/>
                </a:solidFill>
                <a:latin typeface="Arial" pitchFamily="34" charset="0"/>
                <a:ea typeface="宋体" pitchFamily="0" charset="0"/>
                <a:cs typeface="Arial" pitchFamily="34" charset="0"/>
              </a:rPr>
              <a:t>1. Enhanced Performance Tracking</a:t>
            </a:r>
            <a:endParaRPr lang="en-US" altLang="zh-CN" sz="1300" b="1"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100" b="1" i="0" u="none" strike="noStrike" kern="1200" cap="none" spc="0" baseline="0">
                <a:solidFill>
                  <a:schemeClr val="tx1"/>
                </a:solidFill>
                <a:latin typeface="Arial" pitchFamily="34" charset="0"/>
                <a:ea typeface="宋体" pitchFamily="0" charset="0"/>
                <a:cs typeface="Arial" pitchFamily="34" charset="0"/>
              </a:rPr>
              <a:t>Objective</a:t>
            </a:r>
            <a:r>
              <a:rPr lang="en-US" altLang="zh-CN" sz="1800" b="0" i="0" u="none" strike="noStrike" kern="1200" cap="none" spc="0" baseline="0">
                <a:solidFill>
                  <a:schemeClr val="tx1"/>
                </a:solidFill>
                <a:latin typeface="Arial" pitchFamily="34" charset="0"/>
                <a:ea typeface="宋体" pitchFamily="0" charset="0"/>
                <a:cs typeface="Arial" pitchFamily="34" charset="0"/>
              </a:rPr>
              <a:t>: To systematically track and evaluate employee performance.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Clear Metrics</a:t>
            </a:r>
            <a:r>
              <a:rPr lang="en-US" altLang="zh-CN" sz="1800" b="0" i="0" u="none" strike="noStrike" kern="1200" cap="none" spc="0" baseline="0">
                <a:solidFill>
                  <a:schemeClr val="tx1"/>
                </a:solidFill>
                <a:latin typeface="Arial" pitchFamily="34" charset="0"/>
                <a:ea typeface="宋体" pitchFamily="0" charset="0"/>
                <a:cs typeface="Arial" pitchFamily="34" charset="0"/>
              </a:rPr>
              <a:t>: Employees are evaluated against specific, measurable metrics. This leads to a clearer understanding of performance expectations.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Data Integration</a:t>
            </a:r>
            <a:r>
              <a:rPr lang="en-US" altLang="zh-CN" sz="1800" b="0" i="0" u="none" strike="noStrike" kern="1200" cap="none" spc="0" baseline="0">
                <a:solidFill>
                  <a:schemeClr val="tx1"/>
                </a:solidFill>
                <a:latin typeface="Arial" pitchFamily="34" charset="0"/>
                <a:ea typeface="宋体" pitchFamily="0" charset="0"/>
                <a:cs typeface="Arial" pitchFamily="34" charset="0"/>
              </a:rPr>
              <a:t>: Consolidation of performance data into one scorecard makes it easier to track progress over time.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300" b="1" i="0" u="none" strike="noStrike" kern="1200" cap="none" spc="0" baseline="0">
                <a:solidFill>
                  <a:schemeClr val="tx1"/>
                </a:solidFill>
                <a:latin typeface="Arial" pitchFamily="34" charset="0"/>
                <a:ea typeface="宋体" pitchFamily="0" charset="0"/>
                <a:cs typeface="Arial" pitchFamily="34" charset="0"/>
              </a:rPr>
              <a:t>2. Improved Decision-Making</a:t>
            </a:r>
            <a:endParaRPr lang="en-US" altLang="zh-CN" sz="1300" b="1"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100" b="1" i="0" u="none" strike="noStrike" kern="1200" cap="none" spc="0" baseline="0">
                <a:solidFill>
                  <a:schemeClr val="tx1"/>
                </a:solidFill>
                <a:latin typeface="Arial" pitchFamily="34" charset="0"/>
                <a:ea typeface="宋体" pitchFamily="0" charset="0"/>
                <a:cs typeface="Arial" pitchFamily="34" charset="0"/>
              </a:rPr>
              <a:t>Objective</a:t>
            </a:r>
            <a:r>
              <a:rPr lang="en-US" altLang="zh-CN" sz="1800" b="0" i="0" u="none" strike="noStrike" kern="1200" cap="none" spc="0" baseline="0">
                <a:solidFill>
                  <a:schemeClr val="tx1"/>
                </a:solidFill>
                <a:latin typeface="Arial" pitchFamily="34" charset="0"/>
                <a:ea typeface="宋体" pitchFamily="0" charset="0"/>
                <a:cs typeface="Arial" pitchFamily="34" charset="0"/>
              </a:rPr>
              <a:t>: To use data-driven insights for informed decision-making.</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Performance Insights</a:t>
            </a:r>
            <a:r>
              <a:rPr lang="en-US" altLang="zh-CN" sz="1800" b="0" i="0" u="none" strike="noStrike" kern="1200" cap="none" spc="0" baseline="0">
                <a:solidFill>
                  <a:schemeClr val="tx1"/>
                </a:solidFill>
                <a:latin typeface="Arial" pitchFamily="34" charset="0"/>
                <a:ea typeface="宋体" pitchFamily="0" charset="0"/>
                <a:cs typeface="Arial" pitchFamily="34" charset="0"/>
              </a:rPr>
              <a:t>: Identify high performers and areas needing improvement. This allows for targeted interventions, such as additional training or rewards.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Trend Analysis</a:t>
            </a:r>
            <a:r>
              <a:rPr lang="en-US" altLang="zh-CN" sz="1800" b="0" i="0" u="none" strike="noStrike" kern="1200" cap="none" spc="0" baseline="0">
                <a:solidFill>
                  <a:schemeClr val="tx1"/>
                </a:solidFill>
                <a:latin typeface="Arial" pitchFamily="34" charset="0"/>
                <a:ea typeface="宋体" pitchFamily="0" charset="0"/>
                <a:cs typeface="Arial" pitchFamily="34" charset="0"/>
              </a:rPr>
              <a:t>: Analyze performance trends to make strategic decisions about promotions, raises, and team restructuring.</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300" b="1" i="0" u="none" strike="noStrike" kern="1200" cap="none" spc="0" baseline="0">
                <a:solidFill>
                  <a:schemeClr val="tx1"/>
                </a:solidFill>
                <a:latin typeface="Arial" pitchFamily="34" charset="0"/>
                <a:ea typeface="宋体" pitchFamily="0" charset="0"/>
                <a:cs typeface="Arial" pitchFamily="34" charset="0"/>
              </a:rPr>
              <a:t>3. Increased Employee Engagement</a:t>
            </a:r>
            <a:endParaRPr lang="en-US" altLang="zh-CN" sz="1300" b="1"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100" b="1" i="0" u="none" strike="noStrike" kern="1200" cap="none" spc="0" baseline="0">
                <a:solidFill>
                  <a:schemeClr val="tx1"/>
                </a:solidFill>
                <a:latin typeface="Arial" pitchFamily="34" charset="0"/>
                <a:ea typeface="宋体" pitchFamily="0" charset="0"/>
                <a:cs typeface="Arial" pitchFamily="34" charset="0"/>
              </a:rPr>
              <a:t>Objective</a:t>
            </a:r>
            <a:r>
              <a:rPr lang="en-US" altLang="zh-CN" sz="1800" b="0" i="0" u="none" strike="noStrike" kern="1200" cap="none" spc="0" baseline="0">
                <a:solidFill>
                  <a:schemeClr val="tx1"/>
                </a:solidFill>
                <a:latin typeface="Arial" pitchFamily="34" charset="0"/>
                <a:ea typeface="宋体" pitchFamily="0" charset="0"/>
                <a:cs typeface="Arial" pitchFamily="34" charset="0"/>
              </a:rPr>
              <a:t>: To boost morale and motivation through transparent performance evaluation.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Transparent Criteria</a:t>
            </a:r>
            <a:r>
              <a:rPr lang="en-US" altLang="zh-CN" sz="1800" b="0" i="0" u="none" strike="noStrike" kern="1200" cap="none" spc="0" baseline="0">
                <a:solidFill>
                  <a:schemeClr val="tx1"/>
                </a:solidFill>
                <a:latin typeface="Arial" pitchFamily="34" charset="0"/>
                <a:ea typeface="宋体" pitchFamily="0" charset="0"/>
                <a:cs typeface="Arial" pitchFamily="34" charset="0"/>
              </a:rPr>
              <a:t>: Employees understand how their performance is being measured, which can enhance motivation and accountability.</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Feedback Loop</a:t>
            </a:r>
            <a:r>
              <a:rPr lang="en-US" altLang="zh-CN" sz="1800" b="0" i="0" u="none" strike="noStrike" kern="1200" cap="none" spc="0" baseline="0">
                <a:solidFill>
                  <a:schemeClr val="tx1"/>
                </a:solidFill>
                <a:latin typeface="Arial" pitchFamily="34" charset="0"/>
                <a:ea typeface="宋体" pitchFamily="0" charset="0"/>
                <a:cs typeface="Arial" pitchFamily="34" charset="0"/>
              </a:rPr>
              <a:t>: Regular updates and feedback help employees stay focused on their goals and development areas.</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
        <p:nvSpPr>
          <p:cNvPr id="165" name="矩形"/>
          <p:cNvSpPr>
            <a:spLocks/>
          </p:cNvSpPr>
          <p:nvPr/>
        </p:nvSpPr>
        <p:spPr>
          <a:xfrm rot="0">
            <a:off x="0" y="0"/>
            <a:ext cx="914400" cy="914400"/>
          </a:xfrm>
          <a:prstGeom prst="rect"/>
          <a:noFill/>
          <a:ln w="9525" cmpd="sng" cap="flat">
            <a:noFill/>
            <a:prstDash val="solid"/>
            <a:miter/>
          </a:ln>
        </p:spPr>
      </p:sp>
    </p:spTree>
    <p:extLst>
      <p:ext uri="{BB962C8B-B14F-4D97-AF65-F5344CB8AC3E}">
        <p14:creationId xmlns:p14="http://schemas.microsoft.com/office/powerpoint/2010/main" val="68090938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9" name="矩形"/>
          <p:cNvSpPr>
            <a:spLocks/>
          </p:cNvSpPr>
          <p:nvPr/>
        </p:nvSpPr>
        <p:spPr>
          <a:xfrm rot="0">
            <a:off x="396658" y="1170235"/>
            <a:ext cx="11201399" cy="5425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**1. </a:t>
            </a:r>
            <a:r>
              <a:rPr lang="en-US" altLang="zh-CN" sz="1800" b="1" i="0" u="none" strike="noStrike" kern="1200" cap="none" spc="0" baseline="0">
                <a:solidFill>
                  <a:schemeClr val="tx1"/>
                </a:solidFill>
                <a:latin typeface="Arial" pitchFamily="34" charset="0"/>
                <a:ea typeface="宋体" pitchFamily="0" charset="0"/>
                <a:cs typeface="Arial" pitchFamily="34" charset="0"/>
              </a:rPr>
              <a:t>Customizable and Flexible</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Tailored Design</a:t>
            </a:r>
            <a:r>
              <a:rPr lang="en-US" altLang="zh-CN" sz="1800" b="0" i="0" u="none" strike="noStrike" kern="1200" cap="none" spc="0" baseline="0">
                <a:solidFill>
                  <a:schemeClr val="tx1"/>
                </a:solidFill>
                <a:latin typeface="Arial" pitchFamily="34" charset="0"/>
                <a:ea typeface="宋体" pitchFamily="0" charset="0"/>
                <a:cs typeface="Arial" pitchFamily="34" charset="0"/>
              </a:rPr>
              <a:t>: The ability to customize the scorecard to fit specific organizational needs ensures that it aligns with unique performance metrics and goals.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Scalable Solution</a:t>
            </a:r>
            <a:r>
              <a:rPr lang="en-US" altLang="zh-CN" sz="1800" b="0" i="0" u="none" strike="noStrike" kern="1200" cap="none" spc="0" baseline="0">
                <a:solidFill>
                  <a:schemeClr val="tx1"/>
                </a:solidFill>
                <a:latin typeface="Arial" pitchFamily="34" charset="0"/>
                <a:ea typeface="宋体" pitchFamily="0" charset="0"/>
                <a:cs typeface="Arial" pitchFamily="34" charset="0"/>
              </a:rPr>
              <a:t>: It can easily scale with organizational growth, adapting to changes in team size or performance criteria.</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**2. </a:t>
            </a:r>
            <a:r>
              <a:rPr lang="en-US" altLang="zh-CN" sz="1800" b="1" i="0" u="none" strike="noStrike" kern="1200" cap="none" spc="0" baseline="0">
                <a:solidFill>
                  <a:schemeClr val="tx1"/>
                </a:solidFill>
                <a:latin typeface="Arial" pitchFamily="34" charset="0"/>
                <a:ea typeface="宋体" pitchFamily="0" charset="0"/>
                <a:cs typeface="Arial" pitchFamily="34" charset="0"/>
              </a:rPr>
              <a:t>Cost-Effective</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Leverages Existing Resources</a:t>
            </a:r>
            <a:r>
              <a:rPr lang="en-US" altLang="zh-CN" sz="1800" b="0" i="0" u="none" strike="noStrike" kern="1200" cap="none" spc="0" baseline="0">
                <a:solidFill>
                  <a:schemeClr val="tx1"/>
                </a:solidFill>
                <a:latin typeface="Arial" pitchFamily="34" charset="0"/>
                <a:ea typeface="宋体" pitchFamily="0" charset="0"/>
                <a:cs typeface="Arial" pitchFamily="34" charset="0"/>
              </a:rPr>
              <a:t>: Utilizing Excel minimizes additional costs associated with specialized performance management software, making it a budget-friendly choice.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Resource Efficiency</a:t>
            </a:r>
            <a:r>
              <a:rPr lang="en-US" altLang="zh-CN" sz="1800" b="0" i="0" u="none" strike="noStrike" kern="1200" cap="none" spc="0" baseline="0">
                <a:solidFill>
                  <a:schemeClr val="tx1"/>
                </a:solidFill>
                <a:latin typeface="Arial" pitchFamily="34" charset="0"/>
                <a:ea typeface="宋体" pitchFamily="0" charset="0"/>
                <a:cs typeface="Arial" pitchFamily="34" charset="0"/>
              </a:rPr>
              <a:t>: Efficiently manages performance data without requiring significant additional resources.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**3. </a:t>
            </a:r>
            <a:r>
              <a:rPr lang="en-US" altLang="zh-CN" sz="1800" b="1" i="0" u="none" strike="noStrike" kern="1200" cap="none" spc="0" baseline="0">
                <a:solidFill>
                  <a:schemeClr val="tx1"/>
                </a:solidFill>
                <a:latin typeface="Arial" pitchFamily="34" charset="0"/>
                <a:ea typeface="宋体" pitchFamily="0" charset="0"/>
                <a:cs typeface="Arial" pitchFamily="34" charset="0"/>
              </a:rPr>
              <a:t>Enhanced Performance Tracking</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Clear Metrics</a:t>
            </a:r>
            <a:r>
              <a:rPr lang="en-US" altLang="zh-CN" sz="1800" b="0" i="0" u="none" strike="noStrike" kern="1200" cap="none" spc="0" baseline="0">
                <a:solidFill>
                  <a:schemeClr val="tx1"/>
                </a:solidFill>
                <a:latin typeface="Arial" pitchFamily="34" charset="0"/>
                <a:ea typeface="宋体" pitchFamily="0" charset="0"/>
                <a:cs typeface="Arial" pitchFamily="34" charset="0"/>
              </a:rPr>
              <a:t>: Provides a structured and transparent way to measure and track employee performance against well-defined metrics.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Comprehensive Data Integration</a:t>
            </a:r>
            <a:r>
              <a:rPr lang="en-US" altLang="zh-CN" sz="1800" b="0" i="0" u="none" strike="noStrike" kern="1200" cap="none" spc="0" baseline="0">
                <a:solidFill>
                  <a:schemeClr val="tx1"/>
                </a:solidFill>
                <a:latin typeface="Arial" pitchFamily="34" charset="0"/>
                <a:ea typeface="宋体" pitchFamily="0" charset="0"/>
                <a:cs typeface="Arial" pitchFamily="34" charset="0"/>
              </a:rPr>
              <a:t>: Consolidates performance data in one place, simplifying tracking and reporting.</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**4. </a:t>
            </a:r>
            <a:r>
              <a:rPr lang="en-US" altLang="zh-CN" sz="1800" b="1" i="0" u="none" strike="noStrike" kern="1200" cap="none" spc="0" baseline="0">
                <a:solidFill>
                  <a:schemeClr val="tx1"/>
                </a:solidFill>
                <a:latin typeface="Arial" pitchFamily="34" charset="0"/>
                <a:ea typeface="宋体" pitchFamily="0" charset="0"/>
                <a:cs typeface="Arial" pitchFamily="34" charset="0"/>
              </a:rPr>
              <a:t>Improved Decision-Making and Accountability</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Data-Driven Insights</a:t>
            </a:r>
            <a:r>
              <a:rPr lang="en-US" altLang="zh-CN" sz="1800" b="0" i="0" u="none" strike="noStrike" kern="1200" cap="none" spc="0" baseline="0">
                <a:solidFill>
                  <a:schemeClr val="tx1"/>
                </a:solidFill>
                <a:latin typeface="Arial" pitchFamily="34" charset="0"/>
                <a:ea typeface="宋体" pitchFamily="0" charset="0"/>
                <a:cs typeface="Arial" pitchFamily="34" charset="0"/>
              </a:rPr>
              <a:t>: Facilitates informed decision-making by offering detailed performance analysis and trends.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Objective Evaluation</a:t>
            </a:r>
            <a:r>
              <a:rPr lang="en-US" altLang="zh-CN" sz="1800" b="0" i="0" u="none" strike="noStrike" kern="1200" cap="none" spc="0" baseline="0">
                <a:solidFill>
                  <a:schemeClr val="tx1"/>
                </a:solidFill>
                <a:latin typeface="Arial" pitchFamily="34" charset="0"/>
                <a:ea typeface="宋体" pitchFamily="0" charset="0"/>
                <a:cs typeface="Arial" pitchFamily="34" charset="0"/>
              </a:rPr>
              <a:t>: Reduces subjectivity in performance reviews, fostering a fair and transparent evaluation process.</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91546339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Creating an Employee Performance Scorecard in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9498541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610042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57486" y="1891182"/>
            <a:ext cx="7477126"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563707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990600" y="1715537"/>
            <a:ext cx="7829550" cy="5063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 you want to learn how to create a scorecard in Excel to track your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 </a:t>
            </a:r>
            <a:r>
              <a:rPr lang="en-US" altLang="zh-CN" sz="2400" b="0" i="0" u="none" strike="noStrike" kern="1200" cap="none" spc="0" baseline="0">
                <a:solidFill>
                  <a:schemeClr val="tx1"/>
                </a:solidFill>
                <a:latin typeface="Calibri" pitchFamily="0" charset="0"/>
                <a:ea typeface="宋体" pitchFamily="0" charset="0"/>
                <a:cs typeface="Calibri" pitchFamily="0" charset="0"/>
              </a:rPr>
              <a:t>scorecards will help you track your progress and make informed decisions. You will see where you're thriving and determine areas for improvement.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a:t>
            </a:r>
            <a:r>
              <a:rPr lang="en-US" altLang="zh-CN" sz="2400" b="0" i="0" u="none" strike="noStrike" kern="1200" cap="none" spc="0" baseline="0">
                <a:solidFill>
                  <a:schemeClr val="tx1"/>
                </a:solidFill>
                <a:latin typeface="Calibri" pitchFamily="0" charset="0"/>
                <a:ea typeface="宋体" pitchFamily="0" charset="0"/>
                <a:cs typeface="Calibri" pitchFamily="0" charset="0"/>
              </a:rPr>
              <a:t>blog post will tell you what you need to know about making a scorecard in Excel.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Read </a:t>
            </a:r>
            <a:r>
              <a:rPr lang="en-US" altLang="zh-CN" sz="2400" b="0" i="0" u="none" strike="noStrike" kern="1200" cap="none" spc="0" baseline="0">
                <a:solidFill>
                  <a:schemeClr val="tx1"/>
                </a:solidFill>
                <a:latin typeface="Calibri" pitchFamily="0" charset="0"/>
                <a:ea typeface="宋体" pitchFamily="0" charset="0"/>
                <a:cs typeface="Calibri" pitchFamily="0" charset="0"/>
              </a:rPr>
              <a:t>on as we cover the following: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What </a:t>
            </a:r>
            <a:r>
              <a:rPr lang="en-US" altLang="zh-CN" sz="2400" b="0" i="0" u="none" strike="noStrike" kern="1200" cap="none" spc="0" baseline="0">
                <a:solidFill>
                  <a:schemeClr val="tx1"/>
                </a:solidFill>
                <a:latin typeface="Calibri" pitchFamily="0" charset="0"/>
                <a:ea typeface="宋体" pitchFamily="0" charset="0"/>
                <a:cs typeface="Calibri" pitchFamily="0" charset="0"/>
              </a:rPr>
              <a:t>Is an Excel Scorecard?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Excel </a:t>
            </a:r>
            <a:r>
              <a:rPr lang="en-US" altLang="zh-CN" sz="2400" b="0" i="0" u="none" strike="noStrike" kern="1200" cap="none" spc="0" baseline="0">
                <a:solidFill>
                  <a:schemeClr val="tx1"/>
                </a:solidFill>
                <a:latin typeface="Calibri" pitchFamily="0" charset="0"/>
                <a:ea typeface="宋体" pitchFamily="0" charset="0"/>
                <a:cs typeface="Calibri" pitchFamily="0" charset="0"/>
              </a:rPr>
              <a:t>Guide: How to Create a Scorecard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Final </a:t>
            </a:r>
            <a:r>
              <a:rPr lang="en-US" altLang="zh-CN" sz="2400" b="0" i="0" u="none" strike="noStrike" kern="1200" cap="none" spc="0" baseline="0">
                <a:solidFill>
                  <a:schemeClr val="tx1"/>
                </a:solidFill>
                <a:latin typeface="Calibri" pitchFamily="0" charset="0"/>
                <a:ea typeface="宋体" pitchFamily="0" charset="0"/>
                <a:cs typeface="Calibri" pitchFamily="0" charset="0"/>
              </a:rPr>
              <a:t>Thoughts on How to Create A Scorecard in Excel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Frequently </a:t>
            </a:r>
            <a:r>
              <a:rPr lang="en-US" altLang="zh-CN" sz="2400" b="0" i="0" u="none" strike="noStrike" kern="1200" cap="none" spc="0" baseline="0">
                <a:solidFill>
                  <a:schemeClr val="tx1"/>
                </a:solidFill>
                <a:latin typeface="Calibri" pitchFamily="0" charset="0"/>
                <a:ea typeface="宋体" pitchFamily="0" charset="0"/>
                <a:cs typeface="Calibri" pitchFamily="0" charset="0"/>
              </a:rPr>
              <a:t>Asked Questions on How to Create a Scorecard in Excel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69793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723900" y="1695448"/>
            <a:ext cx="60960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33876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1214437" y="508957"/>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533400" y="1217205"/>
            <a:ext cx="10446309" cy="65303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Arial" pitchFamily="34" charset="0"/>
                <a:ea typeface="宋体" pitchFamily="0" charset="0"/>
                <a:cs typeface="Arial" pitchFamily="34" charset="0"/>
              </a:rPr>
              <a:t>*1. </a:t>
            </a:r>
            <a:r>
              <a:rPr lang="en-US" altLang="zh-CN" sz="1600" b="1" i="0" u="none" strike="noStrike" kern="1200" cap="none" spc="0" baseline="0">
                <a:solidFill>
                  <a:schemeClr val="tx1"/>
                </a:solidFill>
                <a:latin typeface="Arial" pitchFamily="34" charset="0"/>
                <a:ea typeface="宋体" pitchFamily="0" charset="0"/>
                <a:cs typeface="Arial" pitchFamily="34" charset="0"/>
              </a:rPr>
              <a:t>Tailored Customization</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Personalization</a:t>
            </a:r>
            <a:r>
              <a:rPr lang="en-US" altLang="zh-CN" sz="1600" b="0" i="0" u="none" strike="noStrike" kern="1200" cap="none" spc="0" baseline="0">
                <a:solidFill>
                  <a:schemeClr val="tx1"/>
                </a:solidFill>
                <a:latin typeface="Arial" pitchFamily="34" charset="0"/>
                <a:ea typeface="宋体" pitchFamily="0" charset="0"/>
                <a:cs typeface="Arial" pitchFamily="34" charset="0"/>
              </a:rPr>
              <a:t>: Excel allows for the creation of a highly customized scorecard tailored to specific organizational needs, roles, and performance metrics.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Flexibility</a:t>
            </a:r>
            <a:r>
              <a:rPr lang="en-US" altLang="zh-CN" sz="1600" b="0" i="0" u="none" strike="noStrike" kern="1200" cap="none" spc="0" baseline="0">
                <a:solidFill>
                  <a:schemeClr val="tx1"/>
                </a:solidFill>
                <a:latin typeface="Arial" pitchFamily="34" charset="0"/>
                <a:ea typeface="宋体" pitchFamily="0" charset="0"/>
                <a:cs typeface="Arial" pitchFamily="34" charset="0"/>
              </a:rPr>
              <a:t>: Adjust criteria, weightings, and data inputs to reflect company goals, departmental objectives, or individual performance targets.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600" b="0" i="0" u="none" strike="noStrike" kern="1200" cap="none" spc="0" baseline="0">
                <a:solidFill>
                  <a:schemeClr val="tx1"/>
                </a:solidFill>
                <a:latin typeface="Arial" pitchFamily="34" charset="0"/>
                <a:ea typeface="宋体" pitchFamily="0" charset="0"/>
                <a:cs typeface="Arial" pitchFamily="34" charset="0"/>
              </a:rPr>
              <a:t>**2. </a:t>
            </a:r>
            <a:r>
              <a:rPr lang="en-US" altLang="zh-CN" sz="1600" b="1" i="0" u="none" strike="noStrike" kern="1200" cap="none" spc="0" baseline="0">
                <a:solidFill>
                  <a:schemeClr val="tx1"/>
                </a:solidFill>
                <a:latin typeface="Arial" pitchFamily="34" charset="0"/>
                <a:ea typeface="宋体" pitchFamily="0" charset="0"/>
                <a:cs typeface="Arial" pitchFamily="34" charset="0"/>
              </a:rPr>
              <a:t>Cost-Effective Solution</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Low Cost</a:t>
            </a:r>
            <a:r>
              <a:rPr lang="en-US" altLang="zh-CN" sz="1600" b="0" i="0" u="none" strike="noStrike" kern="1200" cap="none" spc="0" baseline="0">
                <a:solidFill>
                  <a:schemeClr val="tx1"/>
                </a:solidFill>
                <a:latin typeface="Arial" pitchFamily="34" charset="0"/>
                <a:ea typeface="宋体" pitchFamily="0" charset="0"/>
                <a:cs typeface="Arial" pitchFamily="34" charset="0"/>
              </a:rPr>
              <a:t>: Utilizing Excel for performance tracking leverages existing software and avoids the need for expensive specialized performance management tools.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No Additional Licensing</a:t>
            </a:r>
            <a:r>
              <a:rPr lang="en-US" altLang="zh-CN" sz="1600" b="0" i="0" u="none" strike="noStrike" kern="1200" cap="none" spc="0" baseline="0">
                <a:solidFill>
                  <a:schemeClr val="tx1"/>
                </a:solidFill>
                <a:latin typeface="Arial" pitchFamily="34" charset="0"/>
                <a:ea typeface="宋体" pitchFamily="0" charset="0"/>
                <a:cs typeface="Arial" pitchFamily="34" charset="0"/>
              </a:rPr>
              <a:t>: If your organization already uses Microsoft Office, there’s no extra cost for additional software.</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600" b="0" i="0" u="none" strike="noStrike" kern="1200" cap="none" spc="0" baseline="0">
                <a:solidFill>
                  <a:schemeClr val="tx1"/>
                </a:solidFill>
                <a:latin typeface="Arial" pitchFamily="34" charset="0"/>
                <a:ea typeface="宋体" pitchFamily="0" charset="0"/>
                <a:cs typeface="Arial" pitchFamily="34" charset="0"/>
              </a:rPr>
              <a:t>**3. </a:t>
            </a:r>
            <a:r>
              <a:rPr lang="en-US" altLang="zh-CN" sz="1600" b="1" i="0" u="none" strike="noStrike" kern="1200" cap="none" spc="0" baseline="0">
                <a:solidFill>
                  <a:schemeClr val="tx1"/>
                </a:solidFill>
                <a:latin typeface="Arial" pitchFamily="34" charset="0"/>
                <a:ea typeface="宋体" pitchFamily="0" charset="0"/>
                <a:cs typeface="Arial" pitchFamily="34" charset="0"/>
              </a:rPr>
              <a:t>Ease of Use</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User-Friendly Interface</a:t>
            </a:r>
            <a:r>
              <a:rPr lang="en-US" altLang="zh-CN" sz="1600" b="0" i="0" u="none" strike="noStrike" kern="1200" cap="none" spc="0" baseline="0">
                <a:solidFill>
                  <a:schemeClr val="tx1"/>
                </a:solidFill>
                <a:latin typeface="Arial" pitchFamily="34" charset="0"/>
                <a:ea typeface="宋体" pitchFamily="0" charset="0"/>
                <a:cs typeface="Arial" pitchFamily="34" charset="0"/>
              </a:rPr>
              <a:t>: Excel's familiar interface makes it accessible for employees and managers, reducing the learning curve and easing adoption.</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Templates and Formulas</a:t>
            </a:r>
            <a:r>
              <a:rPr lang="en-US" altLang="zh-CN" sz="1600" b="0" i="0" u="none" strike="noStrike" kern="1200" cap="none" spc="0" baseline="0">
                <a:solidFill>
                  <a:schemeClr val="tx1"/>
                </a:solidFill>
                <a:latin typeface="Arial" pitchFamily="34" charset="0"/>
                <a:ea typeface="宋体" pitchFamily="0" charset="0"/>
                <a:cs typeface="Arial" pitchFamily="34" charset="0"/>
              </a:rPr>
              <a:t>: Leverage built-in Excel functions, templates, and formulas to automate calculations and streamline data entry.</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600" b="0" i="0" u="none" strike="noStrike" kern="1200" cap="none" spc="0" baseline="0">
                <a:solidFill>
                  <a:schemeClr val="tx1"/>
                </a:solidFill>
                <a:latin typeface="Arial" pitchFamily="34" charset="0"/>
                <a:ea typeface="宋体" pitchFamily="0" charset="0"/>
                <a:cs typeface="Arial" pitchFamily="34" charset="0"/>
              </a:rPr>
              <a:t>**4. </a:t>
            </a:r>
            <a:r>
              <a:rPr lang="en-US" altLang="zh-CN" sz="1600" b="1" i="0" u="none" strike="noStrike" kern="1200" cap="none" spc="0" baseline="0">
                <a:solidFill>
                  <a:schemeClr val="tx1"/>
                </a:solidFill>
                <a:latin typeface="Arial" pitchFamily="34" charset="0"/>
                <a:ea typeface="宋体" pitchFamily="0" charset="0"/>
                <a:cs typeface="Arial" pitchFamily="34" charset="0"/>
              </a:rPr>
              <a:t>Data Integration and Analysis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Centralized Data</a:t>
            </a:r>
            <a:r>
              <a:rPr lang="en-US" altLang="zh-CN" sz="1600" b="0" i="0" u="none" strike="noStrike" kern="1200" cap="none" spc="0" baseline="0">
                <a:solidFill>
                  <a:schemeClr val="tx1"/>
                </a:solidFill>
                <a:latin typeface="Arial" pitchFamily="34" charset="0"/>
                <a:ea typeface="宋体" pitchFamily="0" charset="0"/>
                <a:cs typeface="Arial" pitchFamily="34" charset="0"/>
              </a:rPr>
              <a:t>: Combine performance metrics, KPIs, and feedback in a single, integrated document for easier tracking and management.</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Advanced Analytics</a:t>
            </a:r>
            <a:r>
              <a:rPr lang="en-US" altLang="zh-CN" sz="1600" b="0" i="0" u="none" strike="noStrike" kern="1200" cap="none" spc="0" baseline="0">
                <a:solidFill>
                  <a:schemeClr val="tx1"/>
                </a:solidFill>
                <a:latin typeface="Arial" pitchFamily="34" charset="0"/>
                <a:ea typeface="宋体" pitchFamily="0" charset="0"/>
                <a:cs typeface="Arial" pitchFamily="34" charset="0"/>
              </a:rPr>
              <a:t>: Utilize Excel’s powerful data analysis tools, such as pivot tables, charts, and graphs, to gain insights and visualize performance trends.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1600" b="0" i="0" u="none" strike="noStrike" kern="1200" cap="none" spc="0" baseline="0">
                <a:solidFill>
                  <a:schemeClr val="tx1"/>
                </a:solidFill>
                <a:latin typeface="Arial" pitchFamily="34" charset="0"/>
                <a:ea typeface="宋体" pitchFamily="0" charset="0"/>
                <a:cs typeface="Arial" pitchFamily="34" charset="0"/>
              </a:rPr>
              <a:t>**5. </a:t>
            </a:r>
            <a:r>
              <a:rPr lang="en-US" altLang="zh-CN" sz="1600" b="1" i="0" u="none" strike="noStrike" kern="1200" cap="none" spc="0" baseline="0">
                <a:solidFill>
                  <a:schemeClr val="tx1"/>
                </a:solidFill>
                <a:latin typeface="Arial" pitchFamily="34" charset="0"/>
                <a:ea typeface="宋体" pitchFamily="0" charset="0"/>
                <a:cs typeface="Arial" pitchFamily="34" charset="0"/>
              </a:rPr>
              <a:t>Enhanced Performance Management</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Clear Metrics</a:t>
            </a:r>
            <a:r>
              <a:rPr lang="en-US" altLang="zh-CN" sz="1600" b="0" i="0" u="none" strike="noStrike" kern="1200" cap="none" spc="0" baseline="0">
                <a:solidFill>
                  <a:schemeClr val="tx1"/>
                </a:solidFill>
                <a:latin typeface="Arial" pitchFamily="34" charset="0"/>
                <a:ea typeface="宋体" pitchFamily="0" charset="0"/>
                <a:cs typeface="Arial" pitchFamily="34" charset="0"/>
              </a:rPr>
              <a:t>: Define and track clear performance indicators to align employee goals with organizational objectives.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Arial" pitchFamily="34" charset="0"/>
                <a:ea typeface="宋体" pitchFamily="0" charset="0"/>
                <a:cs typeface="Arial" pitchFamily="34" charset="0"/>
              </a:rPr>
              <a:t>.</a:t>
            </a:r>
            <a:endParaRPr lang="en-US" altLang="zh-CN" sz="2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
        <p:nvSpPr>
          <p:cNvPr id="139" name="矩形"/>
          <p:cNvSpPr>
            <a:spLocks/>
          </p:cNvSpPr>
          <p:nvPr/>
        </p:nvSpPr>
        <p:spPr>
          <a:xfrm rot="0">
            <a:off x="0" y="457200"/>
            <a:ext cx="12192000" cy="15874"/>
          </a:xfrm>
          <a:prstGeom prst="rect"/>
          <a:solidFill>
            <a:srgbClr val="000000"/>
          </a:solidFill>
          <a:ln w="9525" cmpd="sng" cap="flat">
            <a:solidFill>
              <a:srgbClr val="000000"/>
            </a:solidFill>
            <a:prstDash val="solid"/>
            <a:miter/>
          </a:ln>
        </p:spPr>
      </p:sp>
      <p:sp>
        <p:nvSpPr>
          <p:cNvPr id="140" name="矩形"/>
          <p:cNvSpPr>
            <a:spLocks/>
          </p:cNvSpPr>
          <p:nvPr/>
        </p:nvSpPr>
        <p:spPr>
          <a:xfrm rot="0">
            <a:off x="0" y="389254"/>
            <a:ext cx="192404" cy="624840"/>
          </a:xfrm>
          <a:prstGeom prst="rect"/>
          <a:noFill/>
          <a:ln w="12700" cmpd="sng" cap="flat">
            <a:noFill/>
            <a:prstDash val="solid"/>
            <a:round/>
          </a:ln>
        </p:spPr>
        <p:txBody>
          <a:bodyPr vert="horz" wrap="none" lIns="91440" tIns="45720" rIns="91440" bIns="45720" anchor="ctr" anchorCtr="0">
            <a:prstTxWarp prst="textNoShape"/>
            <a:spAutoFit/>
          </a:bodyPr>
          <a:lstStyle/>
          <a:p>
            <a:pPr marL="0" indent="0" algn="l" eaLnBrk="1" fontAlgn="base"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5224078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42" name="对象"/>
          <p:cNvGraphicFramePr>
            <a:graphicFrameLocks/>
          </p:cNvGraphicFramePr>
          <p:nvPr/>
        </p:nvGraphicFramePr>
        <p:xfrm>
          <a:off x="1295399" y="1752599"/>
          <a:ext cx="6400800" cy="35051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91148782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304800" y="1445208"/>
            <a:ext cx="10822226" cy="5120640"/>
          </a:xfrm>
          <a:prstGeom prst="rect"/>
          <a:noFill/>
          <a:ln w="12700" cmpd="sng" cap="flat">
            <a:noFill/>
            <a:prstDash val="solid"/>
            <a:round/>
          </a:ln>
        </p:spPr>
        <p:txBody>
          <a:bodyPr vert="horz" wrap="square" lIns="91440" tIns="45720" rIns="91440" bIns="45720" anchor="ctr" anchorCtr="0">
            <a:prstTxWarp prst="textNoShape"/>
            <a:spAutoFit/>
          </a:bodyPr>
          <a:lstStyle/>
          <a:p>
            <a:pPr lvl="6" marL="2743200" indent="0" algn="l" fontAlgn="base">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Arial" pitchFamily="34" charset="0"/>
              </a:rPr>
              <a:t>Seamless Integration with Organizational Goals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Tailored Metrics</a:t>
            </a:r>
            <a:r>
              <a:rPr lang="en-US" altLang="zh-CN" sz="1600" b="0" i="0" u="none" strike="noStrike" kern="1200" cap="none" spc="0" baseline="0">
                <a:solidFill>
                  <a:schemeClr val="tx1"/>
                </a:solidFill>
                <a:latin typeface="Arial" pitchFamily="34" charset="0"/>
                <a:ea typeface="宋体" pitchFamily="0" charset="0"/>
                <a:cs typeface="Arial" pitchFamily="34" charset="0"/>
              </a:rPr>
              <a:t>: Easily align scorecard criteria with specific company goals and department objectives. This ensures that each employee’s performance is measured in the context of what matters most to the organization.</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Dynamic Updates</a:t>
            </a:r>
            <a:r>
              <a:rPr lang="en-US" altLang="zh-CN" sz="1600" b="0" i="0" u="none" strike="noStrike" kern="1200" cap="none" spc="0" baseline="0">
                <a:solidFill>
                  <a:schemeClr val="tx1"/>
                </a:solidFill>
                <a:latin typeface="Arial" pitchFamily="34" charset="0"/>
                <a:ea typeface="宋体" pitchFamily="0" charset="0"/>
                <a:cs typeface="Arial" pitchFamily="34" charset="0"/>
              </a:rPr>
              <a:t>: Quickly adapt the scorecard to changing business needs, allowing for real-time alignment with shifting priorities and strategic objectives.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User-Friendly Experience</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Intuitive Design</a:t>
            </a:r>
            <a:r>
              <a:rPr lang="en-US" altLang="zh-CN" sz="1600" b="0" i="0" u="none" strike="noStrike" kern="1200" cap="none" spc="0" baseline="0">
                <a:solidFill>
                  <a:schemeClr val="tx1"/>
                </a:solidFill>
                <a:latin typeface="Arial" pitchFamily="34" charset="0"/>
                <a:ea typeface="宋体" pitchFamily="0" charset="0"/>
                <a:cs typeface="Arial" pitchFamily="34" charset="0"/>
              </a:rPr>
              <a:t>: Leverage Excel’s familiar interface to create a scorecard that is both accessible and easy to use. No need for extensive training or specialized software.</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Interactive Features</a:t>
            </a:r>
            <a:r>
              <a:rPr lang="en-US" altLang="zh-CN" sz="1600" b="0" i="0" u="none" strike="noStrike" kern="1200" cap="none" spc="0" baseline="0">
                <a:solidFill>
                  <a:schemeClr val="tx1"/>
                </a:solidFill>
                <a:latin typeface="Arial" pitchFamily="34" charset="0"/>
                <a:ea typeface="宋体" pitchFamily="0" charset="0"/>
                <a:cs typeface="Arial" pitchFamily="34" charset="0"/>
              </a:rPr>
              <a:t>: Incorporate interactive elements like dropdown menus, conditional formatting, and dashboards to enhance usability and make performance data more engaging.</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Powerful Data Visualization</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Interactive Dashboards</a:t>
            </a:r>
            <a:r>
              <a:rPr lang="en-US" altLang="zh-CN" sz="1600" b="0" i="0" u="none" strike="noStrike" kern="1200" cap="none" spc="0" baseline="0">
                <a:solidFill>
                  <a:schemeClr val="tx1"/>
                </a:solidFill>
                <a:latin typeface="Arial" pitchFamily="34" charset="0"/>
                <a:ea typeface="宋体" pitchFamily="0" charset="0"/>
                <a:cs typeface="Arial" pitchFamily="34" charset="0"/>
              </a:rPr>
              <a:t>: Create visually appealing dashboards with charts and graphs that provide a clear and immediate view of performance trends and key metrics.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Automated Insights</a:t>
            </a:r>
            <a:r>
              <a:rPr lang="en-US" altLang="zh-CN" sz="1600" b="0" i="0" u="none" strike="noStrike" kern="1200" cap="none" spc="0" baseline="0">
                <a:solidFill>
                  <a:schemeClr val="tx1"/>
                </a:solidFill>
                <a:latin typeface="Arial" pitchFamily="34" charset="0"/>
                <a:ea typeface="宋体" pitchFamily="0" charset="0"/>
                <a:cs typeface="Arial" pitchFamily="34" charset="0"/>
              </a:rPr>
              <a:t>: Use Excel’s advanced features to automatically generate insights and visualizations, making complex data more understandable at a glance.</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Cost-Effective Innovation</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No Additional Costs</a:t>
            </a:r>
            <a:r>
              <a:rPr lang="en-US" altLang="zh-CN" sz="1600" b="0" i="0" u="none" strike="noStrike" kern="1200" cap="none" spc="0" baseline="0">
                <a:solidFill>
                  <a:schemeClr val="tx1"/>
                </a:solidFill>
                <a:latin typeface="Arial" pitchFamily="34" charset="0"/>
                <a:ea typeface="宋体" pitchFamily="0" charset="0"/>
                <a:cs typeface="Arial" pitchFamily="34" charset="0"/>
              </a:rPr>
              <a:t>: Utilize existing Excel capabilities without the need for additional investments in software or tools, maximizing ROI while minimizing costs.</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Scalable Solution</a:t>
            </a:r>
            <a:r>
              <a:rPr lang="en-US" altLang="zh-CN" sz="1600" b="0" i="0" u="none" strike="noStrike" kern="1200" cap="none" spc="0" baseline="0">
                <a:solidFill>
                  <a:schemeClr val="tx1"/>
                </a:solidFill>
                <a:latin typeface="Arial" pitchFamily="34" charset="0"/>
                <a:ea typeface="宋体" pitchFamily="0" charset="0"/>
                <a:cs typeface="Arial" pitchFamily="34" charset="0"/>
              </a:rPr>
              <a:t>: Adapt the scorecard to any size of organization, from small teams to large enterprises, without significant additional expense.</a:t>
            </a:r>
            <a:endParaRPr lang="en-US" altLang="zh-CN" sz="1600" b="0" i="0" u="none" strike="noStrike" kern="1200" cap="none" spc="0" baseline="0">
              <a:solidFill>
                <a:schemeClr val="tx1"/>
              </a:solidFill>
              <a:latin typeface="Arial" pitchFamily="34" charset="0"/>
              <a:ea typeface="宋体" pitchFamily="0" charset="0"/>
              <a:cs typeface="Arial" pitchFamily="34" charset="0"/>
            </a:endParaRPr>
          </a:p>
          <a:p>
            <a:pPr marL="0" indent="0" algn="l" eaLnBrk="0" fontAlgn="base" latinLnBrk="0" hangingPunct="0">
              <a:lnSpc>
                <a:spcPct val="100000"/>
              </a:lnSpc>
              <a:spcBef>
                <a:spcPts val="0"/>
              </a:spcBef>
              <a:spcAft>
                <a:spcPts val="0"/>
              </a:spcAft>
              <a:buClrTx/>
              <a:buChar char="•"/>
            </a:pPr>
            <a:r>
              <a:rPr lang="en-US" altLang="zh-CN" sz="1600" b="1" i="0" u="none" strike="noStrike" kern="1200" cap="none" spc="0" baseline="0">
                <a:solidFill>
                  <a:schemeClr val="tx1"/>
                </a:solidFill>
                <a:latin typeface="Arial" pitchFamily="34" charset="0"/>
                <a:ea typeface="宋体" pitchFamily="0" charset="0"/>
                <a:cs typeface="Arial" pitchFamily="34" charset="0"/>
              </a:rPr>
              <a:t>Comprehensive Data Management</a:t>
            </a:r>
            <a:endParaRPr lang="zh-CN" altLang="en-US" sz="16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646811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20</cp:revision>
  <dcterms:created xsi:type="dcterms:W3CDTF">2024-03-29T15:07:22Z</dcterms:created>
  <dcterms:modified xsi:type="dcterms:W3CDTF">2024-09-09T07:09:13Z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