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s/slide2.xml" ContentType="application/vnd.openxmlformats-officedocument.presentationml.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s/slide3.xml" ContentType="application/vnd.openxmlformats-officedocument.presentationml.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s/slide4.xml" ContentType="application/vnd.openxmlformats-officedocument.presentationml.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s/slide5.xml" ContentType="application/vnd.openxmlformats-officedocument.presentationml.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s/slide6.xml" ContentType="application/vnd.openxmlformats-officedocument.presentationml.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s/slide7.xml" ContentType="application/vnd.openxmlformats-officedocument.presentationml.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s/slide8.xml" ContentType="application/vnd.openxmlformats-officedocument.presentationml.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s/slide9.xml" ContentType="application/vnd.openxmlformats-officedocument.presentationml.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s/slide10.xml" ContentType="application/vnd.openxmlformats-officedocument.presentationml.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s/slide11.xml" ContentType="application/vnd.openxmlformats-officedocument.presentationml.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s/slide12.xml" ContentType="application/vnd.openxmlformats-officedocument.presentationml.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s/slide13.xml" ContentType="application/vnd.openxmlformats-officedocument.presentationml.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s/slide16.xml" ContentType="application/vnd.openxmlformats-officedocument.presentationml.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80" r:id="rId1"/>
  </p:sldMasterIdLst>
  <p:notesMasterIdLst>
    <p:notesMasterId r:id="rId2"/>
  </p:notesMasterIdLst>
  <p:handoutMasterIdLst>
    <p:handoutMasterId r:id="rId3"/>
  </p:handoutMasterIdLst>
  <p:sldIdLst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</p:sldIdLst>
  <p:sldSz type="screen16x9" cy="6858000" cx="12192000"/>
  <p:notesSz cx="6858000" cy="9144000"/>
  <p:embeddedFontLst>
    <p:embeddedFont>
      <p:font typeface="Segoe UI" panose="020B0502040204020203" pitchFamily="34" charset="0"/>
      <p:regular r:id="rId20"/>
      <p:bold r:id="rId21"/>
      <p:italic r:id="rId22"/>
      <p:boldItalic r:id="rId23"/>
    </p:embeddedFont>
    <p:embeddedFont>
      <p:font typeface="PMingLiU-ExtB" panose="02020500000000000000" pitchFamily="18" charset="-120"/>
      <p:regular r:id="rId24"/>
    </p:embeddedFont>
    <p:embeddedFont>
      <p:font typeface="OPPOSans B" panose="020B0604020202020204" charset="-122"/>
      <p:regular r:id="rId25"/>
    </p:embeddedFont>
    <p:embeddedFont>
      <p:font typeface="OPPOSans M" panose="020B0604020202020204" charset="-122"/>
      <p:regular r:id="rId26"/>
    </p:embeddedFont>
    <p:embeddedFont>
      <p:font typeface="Arial Black" panose="020B0A04020102020204" pitchFamily="34" charset="0"/>
      <p:bold r:id="rId27"/>
    </p:embeddedFont>
    <p:embeddedFont>
      <p:font typeface="OPPOSans H" panose="020B0604020202020204" charset="-122"/>
      <p:regular r:id="rId28"/>
    </p:embeddedFont>
    <p:embeddedFont>
      <p:font typeface="Tahoma" panose="020B0604030504040204" pitchFamily="34" charset="0"/>
      <p:regular r:id="rId29"/>
      <p:bold r:id="rId30"/>
    </p:embeddedFont>
    <p:embeddedFont>
      <p:font typeface="Bahnschrift SemiBold" panose="020B0502040204020203" pitchFamily="34" charset="0"/>
      <p:bold r:id="rId31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2163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6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font" Target="fonts/font1.fntdata"/><Relationship Id="rId21" Type="http://schemas.openxmlformats.org/officeDocument/2006/relationships/font" Target="fonts/font2.fntdata"/><Relationship Id="rId22" Type="http://schemas.openxmlformats.org/officeDocument/2006/relationships/font" Target="fonts/font3.fntdata"/><Relationship Id="rId23" Type="http://schemas.openxmlformats.org/officeDocument/2006/relationships/font" Target="fonts/font4.fntdata"/><Relationship Id="rId24" Type="http://schemas.openxmlformats.org/officeDocument/2006/relationships/font" Target="fonts/font5.fntdata"/><Relationship Id="rId25" Type="http://schemas.openxmlformats.org/officeDocument/2006/relationships/font" Target="fonts/font6.fntdata"/><Relationship Id="rId26" Type="http://schemas.openxmlformats.org/officeDocument/2006/relationships/font" Target="fonts/font7.fntdata"/><Relationship Id="rId27" Type="http://schemas.openxmlformats.org/officeDocument/2006/relationships/font" Target="fonts/font8.fntdata"/><Relationship Id="rId28" Type="http://schemas.openxmlformats.org/officeDocument/2006/relationships/font" Target="fonts/font9.fntdata"/><Relationship Id="rId29" Type="http://schemas.openxmlformats.org/officeDocument/2006/relationships/font" Target="fonts/font10.fntdata"/><Relationship Id="rId30" Type="http://schemas.openxmlformats.org/officeDocument/2006/relationships/font" Target="fonts/font11.fntdata"/><Relationship Id="rId31" Type="http://schemas.openxmlformats.org/officeDocument/2006/relationships/font" Target="fonts/font12.fntdata"/><Relationship Id="rId32" Type="http://schemas.openxmlformats.org/officeDocument/2006/relationships/tableStyles" Target="tableStyles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iya\OneDrive\Desktop\New%20folder\Book1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iya\OneDrive\Desktop\New%20folder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18.0</c:v>
                </c:pt>
                <c:pt idx="1">
                  <c:v>21.0</c:v>
                </c:pt>
                <c:pt idx="2">
                  <c:v>24.0</c:v>
                </c:pt>
                <c:pt idx="3">
                  <c:v>19.0</c:v>
                </c:pt>
                <c:pt idx="4">
                  <c:v>24.0</c:v>
                </c:pt>
                <c:pt idx="5">
                  <c:v>19.0</c:v>
                </c:pt>
                <c:pt idx="6">
                  <c:v>20.0</c:v>
                </c:pt>
                <c:pt idx="7">
                  <c:v>24.0</c:v>
                </c:pt>
                <c:pt idx="8">
                  <c:v>19.0</c:v>
                </c:pt>
                <c:pt idx="9">
                  <c:v>19.0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40.0</c:v>
                </c:pt>
                <c:pt idx="2">
                  <c:v>43.0</c:v>
                </c:pt>
                <c:pt idx="3">
                  <c:v>39.0</c:v>
                </c:pt>
                <c:pt idx="4">
                  <c:v>31.0</c:v>
                </c:pt>
                <c:pt idx="5">
                  <c:v>30.0</c:v>
                </c:pt>
                <c:pt idx="6">
                  <c:v>40.0</c:v>
                </c:pt>
                <c:pt idx="7">
                  <c:v>42.0</c:v>
                </c:pt>
                <c:pt idx="8">
                  <c:v>39.0</c:v>
                </c:pt>
                <c:pt idx="9">
                  <c:v>37.0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97.0</c:v>
                </c:pt>
                <c:pt idx="1">
                  <c:v>93.0</c:v>
                </c:pt>
                <c:pt idx="2">
                  <c:v>103.0</c:v>
                </c:pt>
                <c:pt idx="3">
                  <c:v>98.0</c:v>
                </c:pt>
                <c:pt idx="4">
                  <c:v>100.0</c:v>
                </c:pt>
                <c:pt idx="5">
                  <c:v>105.0</c:v>
                </c:pt>
                <c:pt idx="6">
                  <c:v>92.0</c:v>
                </c:pt>
                <c:pt idx="7">
                  <c:v>89.0</c:v>
                </c:pt>
                <c:pt idx="8">
                  <c:v>86.0</c:v>
                </c:pt>
                <c:pt idx="9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20.0</c:v>
                </c:pt>
                <c:pt idx="1">
                  <c:v>16.0</c:v>
                </c:pt>
                <c:pt idx="2">
                  <c:v>13.0</c:v>
                </c:pt>
                <c:pt idx="3">
                  <c:v>13.0</c:v>
                </c:pt>
                <c:pt idx="4">
                  <c:v>10.0</c:v>
                </c:pt>
                <c:pt idx="5">
                  <c:v>18.0</c:v>
                </c:pt>
                <c:pt idx="6">
                  <c:v>8.0</c:v>
                </c:pt>
                <c:pt idx="7">
                  <c:v>20.0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69862488"/>
        <c:axId val="270058880"/>
      </c:barChart>
      <c:catAx>
        <c:axId val="2698624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058880"/>
        <c:crosses val="autoZero"/>
        <c:auto val="1"/>
        <c:lblAlgn val="ctr"/>
        <c:lblOffset val="100"/>
        <c:noMultiLvlLbl val="0"/>
      </c:catAx>
      <c:valAx>
        <c:axId val="27005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862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18.0</c:v>
                </c:pt>
                <c:pt idx="1">
                  <c:v>21.0</c:v>
                </c:pt>
                <c:pt idx="2">
                  <c:v>24.0</c:v>
                </c:pt>
                <c:pt idx="3">
                  <c:v>19.0</c:v>
                </c:pt>
                <c:pt idx="4">
                  <c:v>24.0</c:v>
                </c:pt>
                <c:pt idx="5">
                  <c:v>19.0</c:v>
                </c:pt>
                <c:pt idx="6">
                  <c:v>20.0</c:v>
                </c:pt>
                <c:pt idx="7">
                  <c:v>24.0</c:v>
                </c:pt>
                <c:pt idx="8">
                  <c:v>19.0</c:v>
                </c:pt>
                <c:pt idx="9">
                  <c:v>19.0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40.0</c:v>
                </c:pt>
                <c:pt idx="2">
                  <c:v>43.0</c:v>
                </c:pt>
                <c:pt idx="3">
                  <c:v>39.0</c:v>
                </c:pt>
                <c:pt idx="4">
                  <c:v>31.0</c:v>
                </c:pt>
                <c:pt idx="5">
                  <c:v>30.0</c:v>
                </c:pt>
                <c:pt idx="6">
                  <c:v>40.0</c:v>
                </c:pt>
                <c:pt idx="7">
                  <c:v>42.0</c:v>
                </c:pt>
                <c:pt idx="8">
                  <c:v>39.0</c:v>
                </c:pt>
                <c:pt idx="9">
                  <c:v>37.0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97.0</c:v>
                </c:pt>
                <c:pt idx="1">
                  <c:v>93.0</c:v>
                </c:pt>
                <c:pt idx="2">
                  <c:v>103.0</c:v>
                </c:pt>
                <c:pt idx="3">
                  <c:v>98.0</c:v>
                </c:pt>
                <c:pt idx="4">
                  <c:v>100.0</c:v>
                </c:pt>
                <c:pt idx="5">
                  <c:v>105.0</c:v>
                </c:pt>
                <c:pt idx="6">
                  <c:v>92.0</c:v>
                </c:pt>
                <c:pt idx="7">
                  <c:v>89.0</c:v>
                </c:pt>
                <c:pt idx="8">
                  <c:v>86.0</c:v>
                </c:pt>
                <c:pt idx="9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20.0</c:v>
                </c:pt>
                <c:pt idx="1">
                  <c:v>16.0</c:v>
                </c:pt>
                <c:pt idx="2">
                  <c:v>13.0</c:v>
                </c:pt>
                <c:pt idx="3">
                  <c:v>13.0</c:v>
                </c:pt>
                <c:pt idx="4">
                  <c:v>10.0</c:v>
                </c:pt>
                <c:pt idx="5">
                  <c:v>18.0</c:v>
                </c:pt>
                <c:pt idx="6">
                  <c:v>8.0</c:v>
                </c:pt>
                <c:pt idx="7">
                  <c:v>20.0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5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F9B84EA-7D68-4D60-9CB1-D50884785D1C}" type="datetimeFigureOut">
              <a:rPr altLang="en-US" lang="zh-CN" smtClean="0">
                <a:latin typeface="OPPOSans M" panose="00020600040101010101" charset="-122"/>
                <a:ea typeface="OPPOSans M" panose="00020600040101010101" charset="-122"/>
              </a:rPr>
              <a:t>2024/8/31</a:t>
            </a:fld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6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7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D4E0FC9-F1F8-4FAE-9988-3BA365CFD46F}" type="slidenum">
              <a:rPr altLang="en-US" lang="zh-CN" smtClean="0">
                <a:latin typeface="OPPOSans M" panose="00020600040101010101" charset="-122"/>
                <a:ea typeface="OPPOSans M" panose="00020600040101010101" charset="-122"/>
              </a:rPr>
              <a:t>‹#›</a:t>
            </a:fld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2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68EABFFB-8326-4503-AC44-55DFAE6D5E3E}" type="datetimeFigureOut">
              <a:rPr altLang="en-US" lang="zh-CN" smtClean="0"/>
              <a:t>2024/8/31</a:t>
            </a:fld>
            <a:endParaRPr altLang="en-US" dirty="0" lang="zh-CN"/>
          </a:p>
        </p:txBody>
      </p:sp>
      <p:sp>
        <p:nvSpPr>
          <p:cNvPr id="1048730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dirty="0" lang="zh-CN"/>
          </a:p>
        </p:txBody>
      </p:sp>
      <p:sp>
        <p:nvSpPr>
          <p:cNvPr id="104873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dirty="0" lang="zh-CN"/>
              <a:t>单击此处编辑母版文本样式</a:t>
            </a:r>
          </a:p>
          <a:p>
            <a:pPr lvl="1"/>
            <a:r>
              <a:rPr altLang="en-US" dirty="0" lang="zh-CN"/>
              <a:t>二级</a:t>
            </a:r>
          </a:p>
          <a:p>
            <a:pPr lvl="2"/>
            <a:r>
              <a:rPr altLang="en-US" dirty="0" lang="zh-CN"/>
              <a:t>三级</a:t>
            </a:r>
          </a:p>
          <a:p>
            <a:pPr lvl="3"/>
            <a:r>
              <a:rPr altLang="en-US" dirty="0" lang="zh-CN"/>
              <a:t>四级</a:t>
            </a:r>
          </a:p>
          <a:p>
            <a:pPr lvl="4"/>
            <a:r>
              <a:rPr altLang="en-US" dirty="0" lang="zh-CN"/>
              <a:t>五级</a:t>
            </a:r>
          </a:p>
        </p:txBody>
      </p:sp>
      <p:sp>
        <p:nvSpPr>
          <p:cNvPr id="104873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3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9F493779-6B59-45C9-998D-73E378659E8C}" type="slidenum">
              <a:rPr altLang="en-US" lang="zh-CN" smtClean="0"/>
              <a:t>‹#›</a:t>
            </a:fld>
            <a:endParaRPr altLang="en-US" dirty="0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4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9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8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0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0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15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2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7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2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tags" Target="../tags/tag29.xml"/><Relationship Id="rId3" Type="http://schemas.openxmlformats.org/officeDocument/2006/relationships/tags" Target="../tags/tag30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tags" Target="../tags/tag32.xml"/><Relationship Id="rId3" Type="http://schemas.openxmlformats.org/officeDocument/2006/relationships/tags" Target="../tags/tag33.xml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tags" Target="../tags/tag35.xml"/><Relationship Id="rId3" Type="http://schemas.openxmlformats.org/officeDocument/2006/relationships/tags" Target="../tags/tag36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tags" Target="../tags/tag40.xml"/><Relationship Id="rId3" Type="http://schemas.openxmlformats.org/officeDocument/2006/relationships/tags" Target="../tags/tag41.xml"/><Relationship Id="rId4" Type="http://schemas.openxmlformats.org/officeDocument/2006/relationships/tags" Target="../tags/tag42.xml"/><Relationship Id="rId5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tags" Target="../tags/tag47.xml"/><Relationship Id="rId3" Type="http://schemas.openxmlformats.org/officeDocument/2006/relationships/tags" Target="../tags/tag48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tags" Target="../tags/tag8.xml"/><Relationship Id="rId3" Type="http://schemas.openxmlformats.org/officeDocument/2006/relationships/tags" Target="../tags/tag9.xml"/><Relationship Id="rId4" Type="http://schemas.openxmlformats.org/officeDocument/2006/relationships/image" Target="../media/image2.jpeg"/><Relationship Id="rId5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tags" Target="../tags/tag17.xml"/><Relationship Id="rId3" Type="http://schemas.openxmlformats.org/officeDocument/2006/relationships/tags" Target="../tags/tag18.xml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tags" Target="../tags/tag20.xml"/><Relationship Id="rId3" Type="http://schemas.openxmlformats.org/officeDocument/2006/relationships/tags" Target="../tags/tag21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矩形 90"/>
          <p:cNvSpPr/>
          <p:nvPr>
            <p:custDataLst>
              <p:tags r:id="rId1"/>
            </p:custDataLst>
          </p:nvPr>
        </p:nvSpPr>
        <p:spPr>
          <a:xfrm>
            <a:off x="179226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8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88" name="Text Box 1"/>
          <p:cNvSpPr txBox="1"/>
          <p:nvPr/>
        </p:nvSpPr>
        <p:spPr>
          <a:xfrm>
            <a:off x="1499180" y="563425"/>
            <a:ext cx="8088630" cy="954107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altLang="en-US" b="1" dirty="0" sz="2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MPLOYEE</a:t>
            </a:r>
            <a:r>
              <a:rPr b="1"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</a:t>
            </a:r>
            <a:r>
              <a:rPr altLang="en-US" b="1" dirty="0" sz="2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ATA</a:t>
            </a:r>
            <a:r>
              <a:rPr b="1"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</a:t>
            </a:r>
            <a:r>
              <a:rPr altLang="en-US" b="1" dirty="0" sz="2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NALYSIS</a:t>
            </a:r>
            <a:r>
              <a:rPr b="1"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U</a:t>
            </a:r>
            <a:r>
              <a:rPr altLang="en-US" b="1" dirty="0" sz="2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SING</a:t>
            </a:r>
            <a:r>
              <a:rPr b="1"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r>
              <a:rPr altLang="en-US" b="1" dirty="0" sz="2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XCEL</a:t>
            </a:r>
          </a:p>
          <a:p>
            <a:pPr algn="ctr"/>
            <a:endParaRPr altLang="en-US" b="1" dirty="0" sz="2800" lang="en-IN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48589" name="Text Box 2"/>
          <p:cNvSpPr txBox="1"/>
          <p:nvPr/>
        </p:nvSpPr>
        <p:spPr>
          <a:xfrm>
            <a:off x="2363944" y="1751487"/>
            <a:ext cx="7822565" cy="3444241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v"/>
            </a:pPr>
            <a:endParaRPr b="1" dirty="0" sz="20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STUDENT NAME:</a:t>
            </a: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PRIYASAKI </a:t>
            </a: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endParaRPr altLang="en-US" lang="zh-CN"/>
          </a:p>
          <a:p>
            <a:pPr>
              <a:buFont typeface="Wingdings" panose="05000000000000000000" pitchFamily="2" charset="2"/>
              <a:buChar char="v"/>
            </a:pPr>
            <a:endParaRPr altLang="en-US" b="1" dirty="0" sz="2000"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USER ID: </a:t>
            </a: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unm299bcom(</a:t>
            </a:r>
            <a:r>
              <a:rPr b="1" dirty="0" sz="20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cs</a:t>
            </a: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endParaRPr altLang="en-US" b="1" dirty="0" sz="2000" lang="en-IN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b="1" dirty="0" sz="20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altLang="en-US"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GISTER NO:</a:t>
            </a: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1222011</a:t>
            </a: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endParaRPr b="1" dirty="0" sz="20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endParaRPr b="1" dirty="0" sz="20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DEPARTMENT:</a:t>
            </a:r>
            <a:r>
              <a:rPr altLang="en-US"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B.COM</a:t>
            </a:r>
            <a:r>
              <a:rPr altLang="en-US"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(CORPORATE SECRETARYSHIP)</a:t>
            </a:r>
            <a:endParaRPr b="1" dirty="0" sz="20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endParaRPr b="1" dirty="0" sz="20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COLLEGE: SSKV </a:t>
            </a: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COLLEGE OF </a:t>
            </a: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ARTS &amp; SCIENCE FOR WOMEN</a:t>
            </a:r>
            <a:endParaRPr b="1" dirty="0" sz="20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 sz="20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1800" i="0" kern="1200" kumimoji="0" lang="en-IN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charset="-122"/>
                <a:ea typeface="OPPOSans M" panose="00020600040101010101" charset="-122"/>
                <a:cs typeface="+mn-cs"/>
              </a:rPr>
              <a:t>{}</a:t>
            </a:r>
          </a:p>
        </p:txBody>
      </p:sp>
      <p:sp>
        <p:nvSpPr>
          <p:cNvPr id="104863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8" name="Text Box 1"/>
          <p:cNvSpPr txBox="1"/>
          <p:nvPr/>
        </p:nvSpPr>
        <p:spPr>
          <a:xfrm>
            <a:off x="324485" y="533400"/>
            <a:ext cx="7137400" cy="52197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DATASET DESCRIPTION</a:t>
            </a:r>
          </a:p>
        </p:txBody>
      </p:sp>
      <p:sp>
        <p:nvSpPr>
          <p:cNvPr id="1048639" name="Text Box 2"/>
          <p:cNvSpPr txBox="1"/>
          <p:nvPr/>
        </p:nvSpPr>
        <p:spPr>
          <a:xfrm>
            <a:off x="1631315" y="1664335"/>
            <a:ext cx="8267700" cy="40030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Employee=</a:t>
            </a:r>
            <a:r>
              <a:rPr altLang="en-US"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kaggle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26-features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9-features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</a:t>
            </a: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id-</a:t>
            </a:r>
            <a:r>
              <a:rPr altLang="en-US"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Name-text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Name-text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</a:t>
            </a: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type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level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Gender- male female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rating-</a:t>
            </a:r>
            <a:r>
              <a:rPr altLang="en-US"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矩形 90"/>
          <p:cNvSpPr/>
          <p:nvPr>
            <p:custDataLst>
              <p:tags r:id="rId1"/>
            </p:custDataLst>
          </p:nvPr>
        </p:nvSpPr>
        <p:spPr>
          <a:xfrm>
            <a:off x="0" y="-11875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3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44" name="Text Box 1"/>
          <p:cNvSpPr txBox="1"/>
          <p:nvPr/>
        </p:nvSpPr>
        <p:spPr>
          <a:xfrm>
            <a:off x="502285" y="457200"/>
            <a:ext cx="7251700" cy="52197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EMPLOYNMENT PEREFORMANCE</a:t>
            </a:r>
            <a:endParaRPr dirty="0" sz="28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48645" name="Text Box 2"/>
          <p:cNvSpPr txBox="1"/>
          <p:nvPr/>
        </p:nvSpPr>
        <p:spPr>
          <a:xfrm>
            <a:off x="1651000" y="1935480"/>
            <a:ext cx="8229600" cy="1158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level: =IFS(Z4</a:t>
            </a:r>
            <a:r>
              <a:rPr altLang="en-US" dirty="0" sz="2400" i="1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&gt;=</a:t>
            </a: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5,"VERY HIGH",Z4&gt;=4,"HIGH",Z4&gt;=3,"MED",TRUE,"LOW")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4" name="Picture 3" descr="images (6)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3365500" y="3477895"/>
            <a:ext cx="5353685" cy="260540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9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0" name="Text Box 1"/>
          <p:cNvSpPr txBox="1"/>
          <p:nvPr/>
        </p:nvSpPr>
        <p:spPr>
          <a:xfrm>
            <a:off x="502285" y="457200"/>
            <a:ext cx="5676900" cy="64516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US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MODELLING</a:t>
            </a:r>
          </a:p>
        </p:txBody>
      </p:sp>
      <p:sp>
        <p:nvSpPr>
          <p:cNvPr id="1048651" name="Text Box 2"/>
          <p:cNvSpPr txBox="1"/>
          <p:nvPr/>
        </p:nvSpPr>
        <p:spPr>
          <a:xfrm>
            <a:off x="1682750" y="1595755"/>
            <a:ext cx="8826500" cy="50698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2400" lang="en-IN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collection</a:t>
            </a:r>
            <a:endParaRPr altLang="en-US" dirty="0" sz="240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altLang="en-US"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altLang="en-US"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Karrey</a:t>
            </a:r>
            <a:endParaRPr altLang="en-US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2)</a:t>
            </a:r>
            <a:r>
              <a:rPr altLang="en-US"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altLang="en-US" dirty="0" sz="2400" lang="en-IN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Employnment</a:t>
            </a:r>
            <a:r>
              <a:rPr altLang="en-US"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performance</a:t>
            </a:r>
            <a:r>
              <a:rPr altLang="en-US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dataset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download</a:t>
            </a:r>
            <a:r>
              <a:rPr altLang="en-US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altLang="en-US"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Employment</a:t>
            </a:r>
            <a:r>
              <a:rPr altLang="en-US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dirty="0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dirty="0" sz="2400" lang="en-I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Feature</a:t>
            </a:r>
            <a:r>
              <a:rPr altLang="en-US" dirty="0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altLang="en-US" dirty="0" sz="2400" lang="en-I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collection</a:t>
            </a:r>
            <a:endParaRPr altLang="en-US" dirty="0" sz="240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1) Feature identify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2)colour</a:t>
            </a:r>
            <a:r>
              <a:rPr altLang="en-US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filled</a:t>
            </a:r>
            <a:r>
              <a:rPr altLang="en-US" dirty="0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blank</a:t>
            </a:r>
            <a:r>
              <a:rPr altLang="en-US" dirty="0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values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dirty="0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dirty="0" sz="2400" lang="en-I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</a:t>
            </a:r>
            <a:r>
              <a:rPr altLang="en-US" dirty="0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altLang="en-US" dirty="0" sz="2400" lang="en-I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cleaning</a:t>
            </a:r>
            <a:endParaRPr altLang="en-US" dirty="0" sz="240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altLang="en-US"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altLang="en-US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Missing</a:t>
            </a:r>
            <a:r>
              <a:rPr altLang="en-US" dirty="0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values</a:t>
            </a:r>
            <a:r>
              <a:rPr altLang="en-US" dirty="0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identify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2)</a:t>
            </a:r>
            <a:r>
              <a:rPr altLang="en-US" dirty="0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Missing</a:t>
            </a:r>
            <a:r>
              <a:rPr altLang="en-US" dirty="0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values</a:t>
            </a:r>
            <a:r>
              <a:rPr altLang="en-US" dirty="0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altLang="en-US"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filterout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dirty="0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dirty="0" sz="2400" lang="en-I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55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6" name="Text Box 4"/>
          <p:cNvSpPr txBox="1"/>
          <p:nvPr/>
        </p:nvSpPr>
        <p:spPr>
          <a:xfrm>
            <a:off x="1733550" y="1039653"/>
            <a:ext cx="8724900" cy="483044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dirty="0" sz="2200" lang="en-I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level</a:t>
            </a:r>
            <a:endParaRPr altLang="en-US" dirty="0" sz="220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2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1)Calculate performance level</a:t>
            </a:r>
            <a:endParaRPr altLang="en-US" dirty="0" sz="2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2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2)Using formula</a:t>
            </a:r>
          </a:p>
          <a:p>
            <a:endParaRPr altLang="en-US" dirty="0" sz="2200" lang="en-I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altLang="en-US" dirty="0" sz="2200" lang="en-I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</a:t>
            </a:r>
            <a:endParaRPr altLang="en-US" dirty="0" sz="220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2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1) open pivot table.</a:t>
            </a:r>
          </a:p>
          <a:p>
            <a:r>
              <a:rPr altLang="en-US" dirty="0" sz="22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2) drag </a:t>
            </a:r>
            <a:r>
              <a:rPr altLang="en-US" dirty="0" sz="2200" lang="en-IN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rows,cols,filters,values</a:t>
            </a:r>
            <a:r>
              <a:rPr altLang="en-US" dirty="0" sz="22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respectively </a:t>
            </a:r>
            <a:r>
              <a:rPr altLang="en-US" dirty="0" sz="2200" lang="en-IN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businessunit,performance</a:t>
            </a:r>
            <a:r>
              <a:rPr altLang="en-US" dirty="0" sz="22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level, gender code, count of first name.</a:t>
            </a:r>
          </a:p>
          <a:p>
            <a:r>
              <a:rPr altLang="en-US" dirty="0" sz="22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3) remove the blank option.</a:t>
            </a:r>
            <a:endParaRPr altLang="en-US" dirty="0" sz="2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dirty="0" sz="2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200" lang="en-IN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visulazation</a:t>
            </a:r>
            <a:endParaRPr altLang="en-US" dirty="0" sz="220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2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1)put recommended graph</a:t>
            </a:r>
            <a:endParaRPr altLang="en-US" dirty="0" sz="2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2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2)</a:t>
            </a:r>
            <a:r>
              <a:rPr altLang="en-US" dirty="0" sz="2200" lang="en-IN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filterout</a:t>
            </a:r>
            <a:r>
              <a:rPr altLang="en-US" dirty="0" sz="22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linear and exponential features</a:t>
            </a:r>
            <a:endParaRPr altLang="en-US" dirty="0" sz="2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2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3)To get pie chart for our reference.</a:t>
            </a:r>
          </a:p>
          <a:p>
            <a:endParaRPr altLang="en-US" dirty="0" sz="2200" lang="en-IN">
              <a:sym typeface="+mn-ea"/>
            </a:endParaRPr>
          </a:p>
          <a:p>
            <a:endParaRPr dirty="0" sz="220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矩形 9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8" name="任意多边形: 形状 92"/>
          <p:cNvSpPr/>
          <p:nvPr>
            <p:custDataLst>
              <p:tags r:id="rId3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9" name="任意多边形: 形状 93"/>
          <p:cNvSpPr/>
          <p:nvPr>
            <p:custDataLst>
              <p:tags r:id="rId4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0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1" name="Text Box 1"/>
          <p:cNvSpPr txBox="1"/>
          <p:nvPr/>
        </p:nvSpPr>
        <p:spPr>
          <a:xfrm>
            <a:off x="692785" y="444500"/>
            <a:ext cx="5130800" cy="70675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4000"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graphicFrame>
        <p:nvGraphicFramePr>
          <p:cNvPr id="4194304" name="Chart 2"/>
          <p:cNvGraphicFramePr>
            <a:graphicFrameLocks/>
          </p:cNvGraphicFramePr>
          <p:nvPr/>
        </p:nvGraphicFramePr>
        <p:xfrm>
          <a:off x="1905635" y="1473200"/>
          <a:ext cx="8606155" cy="4772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矩形 9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3" name="任意多边形: 形状 92"/>
          <p:cNvSpPr/>
          <p:nvPr>
            <p:custDataLst>
              <p:tags r:id="rId3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4" name="任意多边形: 形状 93"/>
          <p:cNvSpPr/>
          <p:nvPr>
            <p:custDataLst>
              <p:tags r:id="rId4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5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6" name="Text Box 1"/>
          <p:cNvSpPr txBox="1"/>
          <p:nvPr/>
        </p:nvSpPr>
        <p:spPr>
          <a:xfrm>
            <a:off x="692785" y="444500"/>
            <a:ext cx="5130800" cy="70675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4000"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1946275" y="1479550"/>
          <a:ext cx="8829675" cy="4731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OPPOSans M" panose="00020600040101010101" charset="-122"/>
              <a:cs typeface="Segoe UI" panose="020B0502040204020203" pitchFamily="34" charset="0"/>
            </a:endParaRPr>
          </a:p>
        </p:txBody>
      </p:sp>
      <p:sp>
        <p:nvSpPr>
          <p:cNvPr id="1048668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9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70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71" name="Text Box 1"/>
          <p:cNvSpPr txBox="1"/>
          <p:nvPr/>
        </p:nvSpPr>
        <p:spPr>
          <a:xfrm>
            <a:off x="692785" y="444500"/>
            <a:ext cx="51308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i="1" lang="en-IN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altLang="en-US" b="1" dirty="0" sz="3600" i="1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2" name="Text Box 2"/>
          <p:cNvSpPr txBox="1"/>
          <p:nvPr/>
        </p:nvSpPr>
        <p:spPr>
          <a:xfrm>
            <a:off x="2019300" y="2257425"/>
            <a:ext cx="7637780" cy="255333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Analyzing</a:t>
            </a:r>
            <a:r>
              <a:rPr altLang="en-US" dirty="0" sz="20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employment performance dataset provides valuable insights into employee </a:t>
            </a:r>
            <a:r>
              <a:rPr altLang="en-US"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productivity,efficiency,and</a:t>
            </a:r>
            <a:r>
              <a:rPr altLang="en-US" dirty="0" sz="20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overall contribution to organizational goals. </a:t>
            </a:r>
            <a:endParaRPr altLang="en-US"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0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Graphs play a crucial role in visualizing the data and useful for comparing individual employee performances.</a:t>
            </a:r>
            <a:endParaRPr altLang="en-US"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="1"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altLang="en-US" b="1" dirty="0" sz="2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MPLOYEE</a:t>
            </a:r>
            <a:r>
              <a:rPr b="1"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</a:t>
            </a:r>
            <a:r>
              <a:rPr altLang="en-US" b="1" dirty="0" sz="2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ATA</a:t>
            </a:r>
            <a:r>
              <a:rPr b="1"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</a:t>
            </a:r>
            <a:r>
              <a:rPr altLang="en-US" b="1" dirty="0" sz="2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NALYSIS</a:t>
            </a:r>
            <a:r>
              <a:rPr b="1"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U</a:t>
            </a:r>
            <a:r>
              <a:rPr altLang="en-US" b="1" dirty="0" sz="2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SING</a:t>
            </a:r>
            <a:r>
              <a:rPr b="1"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r>
              <a:rPr altLang="en-US" b="1" dirty="0" sz="2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XCEL</a:t>
            </a:r>
            <a:endParaRPr altLang="en-US" baseline="0" b="1" cap="none" dirty="0" sz="2800" i="0" kern="1200" kumimoji="0" lang="en-I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OPPOSans M" panose="0002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4859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3" name="Text Box 1"/>
          <p:cNvSpPr txBox="1"/>
          <p:nvPr/>
        </p:nvSpPr>
        <p:spPr>
          <a:xfrm>
            <a:off x="2607310" y="1703070"/>
            <a:ext cx="6293485" cy="829945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b="1" dirty="0" sz="4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pic>
        <p:nvPicPr>
          <p:cNvPr id="2097152" name="Picture 2" descr="download__1_-removebg-preview (1)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4610100" y="3876675"/>
            <a:ext cx="2066925" cy="22098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98" name="Text Box 1"/>
          <p:cNvSpPr txBox="1"/>
          <p:nvPr/>
        </p:nvSpPr>
        <p:spPr>
          <a:xfrm>
            <a:off x="1000125" y="595630"/>
            <a:ext cx="4064000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AGENDA</a:t>
            </a:r>
            <a:endParaRPr altLang="en-US" b="1" dirty="0" sz="36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altLang="en-US" b="1" dirty="0" sz="36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599" name="Text Box 2"/>
          <p:cNvSpPr txBox="1"/>
          <p:nvPr/>
        </p:nvSpPr>
        <p:spPr>
          <a:xfrm>
            <a:off x="2223770" y="1794510"/>
            <a:ext cx="5745480" cy="3647441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Statement </a:t>
            </a:r>
            <a:endParaRPr b="1"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Overview </a:t>
            </a:r>
            <a:endParaRPr b="1"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 Users </a:t>
            </a:r>
            <a:endParaRPr b="1"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Our Solution and Proposition </a:t>
            </a:r>
            <a:endParaRPr b="1"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Dataset Description </a:t>
            </a:r>
            <a:endParaRPr b="1"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Modelling Approach </a:t>
            </a:r>
            <a:endParaRPr b="1"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Results and Discussion </a:t>
            </a:r>
            <a:endParaRPr b="1"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Conclusion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8626808" y="2135464"/>
            <a:ext cx="2599304" cy="2612996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矩形 90"/>
          <p:cNvSpPr/>
          <p:nvPr>
            <p:custDataLst>
              <p:tags r:id="rId1"/>
            </p:custDataLst>
          </p:nvPr>
        </p:nvSpPr>
        <p:spPr>
          <a:xfrm>
            <a:off x="-2032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1800" i="0" kern="1200" kumimoji="0" lang="en-US" noProof="0" normalizeH="0" spc="0" err="1" strike="noStrike" u="none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charset="-122"/>
                <a:ea typeface="OPPOSans M" panose="00020600040101010101" charset="-122"/>
                <a:cs typeface="+mn-cs"/>
              </a:rPr>
              <a:t>identui</a:t>
            </a: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3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04" name="Text Box 1"/>
          <p:cNvSpPr txBox="1"/>
          <p:nvPr/>
        </p:nvSpPr>
        <p:spPr>
          <a:xfrm>
            <a:off x="1021715" y="638175"/>
            <a:ext cx="4777105" cy="95313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STATEMENT</a:t>
            </a:r>
          </a:p>
          <a:p>
            <a:endParaRPr dirty="0" sz="28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48605" name="Text Box 2"/>
          <p:cNvSpPr txBox="1"/>
          <p:nvPr/>
        </p:nvSpPr>
        <p:spPr>
          <a:xfrm>
            <a:off x="2181860" y="1979295"/>
            <a:ext cx="6012180" cy="28346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>
                <a:latin typeface="Times New Roman" panose="02020603050405020304" pitchFamily="18" charset="0"/>
                <a:ea typeface="PMingLiU-ExtB" panose="02020500000000000000" pitchFamily="18" charset="-120"/>
                <a:cs typeface="Times New Roman" panose="02020603050405020304" pitchFamily="18" charset="0"/>
                <a:sym typeface="+mn-ea"/>
              </a:rPr>
              <a:t>Identify </a:t>
            </a:r>
            <a:r>
              <a:rPr b="1" dirty="0" sz="2000" lang="en-US" err="1" smtClean="0">
                <a:latin typeface="Times New Roman" panose="02020603050405020304" pitchFamily="18" charset="0"/>
                <a:ea typeface="PMingLiU-ExtB" panose="02020500000000000000" pitchFamily="18" charset="-120"/>
                <a:cs typeface="Times New Roman" panose="02020603050405020304" pitchFamily="18" charset="0"/>
                <a:sym typeface="+mn-ea"/>
              </a:rPr>
              <a:t>opporrtunities</a:t>
            </a:r>
            <a:r>
              <a:rPr b="1" dirty="0" sz="2000" lang="en-US" smtClean="0">
                <a:latin typeface="Times New Roman" panose="02020603050405020304" pitchFamily="18" charset="0"/>
                <a:ea typeface="PMingLiU-ExtB" panose="02020500000000000000" pitchFamily="18" charset="-120"/>
                <a:cs typeface="Times New Roman" panose="02020603050405020304" pitchFamily="18" charset="0"/>
                <a:sym typeface="+mn-ea"/>
              </a:rPr>
              <a:t> or areas for improvement</a:t>
            </a:r>
          </a:p>
          <a:p>
            <a:r>
              <a:rPr b="1" dirty="0" sz="2000" lang="en-US" smtClean="0">
                <a:latin typeface="Times New Roman" panose="02020603050405020304" pitchFamily="18" charset="0"/>
                <a:ea typeface="PMingLiU-ExtB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r>
              <a:rPr b="1" dirty="0" sz="2000" lang="en-US" smtClean="0">
                <a:latin typeface="Times New Roman" panose="02020603050405020304" pitchFamily="18" charset="0"/>
                <a:ea typeface="PMingLiU-ExtB" panose="02020500000000000000" pitchFamily="18" charset="-120"/>
                <a:cs typeface="Times New Roman" panose="02020603050405020304" pitchFamily="18" charset="0"/>
                <a:sym typeface="+mn-ea"/>
              </a:rPr>
              <a:t>Identify top performers and underperformers </a:t>
            </a:r>
          </a:p>
          <a:p>
            <a:r>
              <a:rPr b="1" dirty="0" sz="2000" lang="en-US">
                <a:latin typeface="Times New Roman" panose="02020603050405020304" pitchFamily="18" charset="0"/>
                <a:ea typeface="PMingLiU-ExtB" panose="02020500000000000000" pitchFamily="18" charset="-120"/>
                <a:cs typeface="Times New Roman" panose="02020603050405020304" pitchFamily="18" charset="0"/>
                <a:sym typeface="+mn-ea"/>
              </a:rPr>
              <a:t> </a:t>
            </a:r>
            <a:endParaRPr b="1" dirty="0" sz="2000" lang="en-US" smtClean="0">
              <a:latin typeface="Times New Roman" panose="02020603050405020304" pitchFamily="18" charset="0"/>
              <a:ea typeface="PMingLiU-ExtB" panose="02020500000000000000" pitchFamily="18" charset="-120"/>
              <a:cs typeface="Times New Roman" panose="02020603050405020304" pitchFamily="18" charset="0"/>
              <a:sym typeface="+mn-ea"/>
            </a:endParaRPr>
          </a:p>
          <a:p>
            <a:r>
              <a:rPr b="1" dirty="0" sz="2000" lang="en-US" smtClean="0">
                <a:latin typeface="Times New Roman" panose="02020603050405020304" pitchFamily="18" charset="0"/>
                <a:ea typeface="PMingLiU-ExtB" panose="02020500000000000000" pitchFamily="18" charset="-120"/>
                <a:cs typeface="Times New Roman" panose="02020603050405020304" pitchFamily="18" charset="0"/>
                <a:sym typeface="+mn-ea"/>
              </a:rPr>
              <a:t>Analyze performance by department, job role, and other  </a:t>
            </a:r>
          </a:p>
          <a:p>
            <a:r>
              <a:rPr b="1" dirty="0" sz="2000" lang="en-US" smtClean="0">
                <a:latin typeface="Times New Roman" panose="02020603050405020304" pitchFamily="18" charset="0"/>
                <a:ea typeface="PMingLiU-ExtB" panose="02020500000000000000" pitchFamily="18" charset="-120"/>
                <a:cs typeface="Times New Roman" panose="02020603050405020304" pitchFamily="18" charset="0"/>
                <a:sym typeface="+mn-ea"/>
              </a:rPr>
              <a:t>Enable filtering and drill-down capabilities for in-depth analysis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9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0" name="Text Box 1"/>
          <p:cNvSpPr txBox="1"/>
          <p:nvPr/>
        </p:nvSpPr>
        <p:spPr>
          <a:xfrm>
            <a:off x="776605" y="521335"/>
            <a:ext cx="4297045" cy="95313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2800"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OVERVIEW</a:t>
            </a:r>
            <a:endParaRPr altLang="en-US" dirty="0" sz="2800"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dirty="0" sz="2800"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1" name="Text Box 2"/>
          <p:cNvSpPr txBox="1"/>
          <p:nvPr/>
        </p:nvSpPr>
        <p:spPr>
          <a:xfrm>
            <a:off x="1574165" y="1837055"/>
            <a:ext cx="7800340" cy="2580641"/>
          </a:xfrm>
          <a:prstGeom prst="rect"/>
          <a:noFill/>
        </p:spPr>
        <p:txBody>
          <a:bodyPr rtlCol="0" wrap="square">
            <a:spAutoFit/>
          </a:bodyPr>
          <a:p>
            <a:pPr indent="-457200" marL="567055">
              <a:buFont typeface="Wingdings" panose="05000000000000000000" charset="0"/>
              <a:buChar char="§"/>
            </a:pPr>
            <a:r>
              <a:rPr altLang="en-US"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best overview also visualize the project plan</a:t>
            </a:r>
            <a:endParaRPr altLang="en-US" b="1" dirty="0" sz="2400"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-457200" marL="567055">
              <a:buFont typeface="Wingdings" panose="05000000000000000000" charset="0"/>
              <a:buChar char="§"/>
            </a:pPr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project will involve collecting and cleaning employee performance data, designing and developing an interactive Excel dashboard, and creating a user guide and data dictionary for easy adoption.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15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6" name="Text Box 1"/>
          <p:cNvSpPr txBox="1"/>
          <p:nvPr/>
        </p:nvSpPr>
        <p:spPr>
          <a:xfrm>
            <a:off x="765810" y="574675"/>
            <a:ext cx="6885305" cy="107632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WHO ARE THE END USERS ?</a:t>
            </a:r>
          </a:p>
          <a:p>
            <a:endParaRPr dirty="0" sz="32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48617" name="Text Box 2"/>
          <p:cNvSpPr txBox="1"/>
          <p:nvPr/>
        </p:nvSpPr>
        <p:spPr>
          <a:xfrm>
            <a:off x="2114550" y="2122805"/>
            <a:ext cx="7658100" cy="30251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 </a:t>
            </a:r>
            <a:endParaRPr b="1"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Department Heads </a:t>
            </a:r>
            <a:endParaRPr b="1"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 </a:t>
            </a:r>
            <a:endParaRPr b="1"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 </a:t>
            </a:r>
            <a:endParaRPr b="1"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Talent Management </a:t>
            </a:r>
            <a:endParaRPr b="1"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Business Analysts </a:t>
            </a:r>
            <a:endParaRPr b="1"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Executives</a:t>
            </a:r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3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496175" y="1874642"/>
            <a:ext cx="3486150" cy="312420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矩形 90"/>
          <p:cNvSpPr/>
          <p:nvPr>
            <p:custDataLst>
              <p:tags r:id="rId1"/>
            </p:custDataLst>
          </p:nvPr>
        </p:nvSpPr>
        <p:spPr>
          <a:xfrm>
            <a:off x="-1016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9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0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1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2" name="Text Box 1"/>
          <p:cNvSpPr txBox="1"/>
          <p:nvPr/>
        </p:nvSpPr>
        <p:spPr>
          <a:xfrm>
            <a:off x="248285" y="393700"/>
            <a:ext cx="9981565" cy="4603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OUR SOLUTION AND  ITS VALUE PROPOSITION</a:t>
            </a:r>
          </a:p>
        </p:txBody>
      </p:sp>
      <p:sp>
        <p:nvSpPr>
          <p:cNvPr id="1048623" name="Text Box 4"/>
          <p:cNvSpPr txBox="1"/>
          <p:nvPr/>
        </p:nvSpPr>
        <p:spPr>
          <a:xfrm>
            <a:off x="1378585" y="1566545"/>
            <a:ext cx="9804400" cy="42824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Conditional formatting – mission </a:t>
            </a:r>
            <a:endParaRPr b="1"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Filter-Remove </a:t>
            </a:r>
            <a:endParaRPr b="1"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– performance </a:t>
            </a:r>
            <a:endParaRPr b="1"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Pivot-summary </a:t>
            </a:r>
            <a:endParaRPr b="1"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Graph-data visualization  </a:t>
            </a:r>
          </a:p>
          <a:p>
            <a:pPr>
              <a:buFont typeface="Wingdings" panose="05000000000000000000" pitchFamily="2" charset="2"/>
              <a:buChar char="Ø"/>
            </a:pPr>
            <a:endParaRPr b="1"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109855">
              <a:buNone/>
            </a:pPr>
            <a:r>
              <a:rPr b="1" dirty="0" sz="2800"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Conditional formatting: </a:t>
            </a:r>
            <a:r>
              <a:rPr b="1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Our Excel based Employee performance Analysis Solution utilizes Conditional formatting to provide a clear and intuitive visualization of Employee performance data.</a:t>
            </a:r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8" name="Text Box 1"/>
          <p:cNvSpPr txBox="1"/>
          <p:nvPr/>
        </p:nvSpPr>
        <p:spPr>
          <a:xfrm>
            <a:off x="1213485" y="1471930"/>
            <a:ext cx="10160000" cy="4003041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 – Remove: </a:t>
            </a:r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indent="0" marL="109855">
              <a:buNone/>
            </a:pPr>
            <a:endParaRPr b="1"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Formula – performance: </a:t>
            </a:r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0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1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2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3" name="Text Box 1"/>
          <p:cNvSpPr txBox="1"/>
          <p:nvPr/>
        </p:nvSpPr>
        <p:spPr>
          <a:xfrm>
            <a:off x="1213485" y="1580515"/>
            <a:ext cx="10160000" cy="4003040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Pivot- summary:  </a:t>
            </a:r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indent="0" marL="109855">
              <a:buNone/>
            </a:pPr>
            <a:endParaRPr b="1"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109855">
              <a:buNone/>
            </a:pPr>
            <a:endParaRPr b="1"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Graph-data visualization: </a:t>
            </a:r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leveraging graphs and data visualization in excel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our solution provides a powerful </a:t>
            </a:r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intuitive tool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employee performance analysis, enabling HR managers and leaders to Make informed decisions and drive business success.</a:t>
            </a:r>
            <a:endParaRPr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1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016AFF"/>
      </a:accent1>
      <a:accent2>
        <a:srgbClr val="00BBFF"/>
      </a:accent2>
      <a:accent3>
        <a:srgbClr val="0165FF"/>
      </a:accent3>
      <a:accent4>
        <a:srgbClr val="025CE7"/>
      </a:accent4>
      <a:accent5>
        <a:srgbClr val="E5AD00"/>
      </a:accent5>
      <a:accent6>
        <a:srgbClr val="0350E6"/>
      </a:accent6>
      <a:hlink>
        <a:srgbClr val="0563C1"/>
      </a:hlink>
      <a:folHlink>
        <a:srgbClr val="954F72"/>
      </a:folHlink>
    </a:clrScheme>
    <a:fontScheme name="自定义 6">
      <a:majorFont>
        <a:latin typeface="OPPOSans B"/>
        <a:ea typeface="OPPOSans H"/>
        <a:cs typeface=""/>
      </a:majorFont>
      <a:minorFont>
        <a:latin typeface="OPPOSans M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POSans M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WPS Presentation</dc:title>
  <dc:creator>SM-M307F</dc:creator>
  <cp:lastModifiedBy>ADMIN</cp:lastModifiedBy>
  <dcterms:created xsi:type="dcterms:W3CDTF">2023-03-12T14:49:00Z</dcterms:created>
  <dcterms:modified xsi:type="dcterms:W3CDTF">2024-09-01T03:59:20Z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512FCD7A370D4C549DC521239C93F66B_13</vt:lpwstr>
  </property>
  <property fmtid="{D5CDD505-2E9C-101B-9397-08002B2CF9AE}" pid="3" name="KSOProductBuildVer">
    <vt:lpwstr>1033-12.2.0.17545</vt:lpwstr>
  </property>
</Properties>
</file>