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6" r:id="rId2"/>
    <p:sldId id="292" r:id="rId3"/>
    <p:sldId id="295" r:id="rId4"/>
    <p:sldId id="296" r:id="rId5"/>
    <p:sldId id="275" r:id="rId6"/>
    <p:sldId id="262" r:id="rId7"/>
    <p:sldId id="263" r:id="rId8"/>
    <p:sldId id="268" r:id="rId9"/>
    <p:sldId id="284" r:id="rId10"/>
    <p:sldId id="285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9AA5E-C8A6-45F7-980F-E2107B7165B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63B8E-9CF4-4E8B-8317-B2B0775F4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B0503020204020204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9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73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04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2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60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459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859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90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2771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646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1970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28027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9968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941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8490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6830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6160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14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918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47" y="1637994"/>
            <a:ext cx="5117162" cy="1325563"/>
          </a:xfrm>
        </p:spPr>
        <p:txBody>
          <a:bodyPr/>
          <a:lstStyle/>
          <a:p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Introduction: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2945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84E58C-52EF-486A-1D0D-EA39147FB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120" y="87318"/>
            <a:ext cx="6119016" cy="63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4F9F2-E65E-793B-27C3-0F2C3A1D6323}"/>
              </a:ext>
            </a:extLst>
          </p:cNvPr>
          <p:cNvSpPr txBox="1"/>
          <p:nvPr/>
        </p:nvSpPr>
        <p:spPr>
          <a:xfrm>
            <a:off x="486247" y="2040227"/>
            <a:ext cx="6419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Analytics Avenue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by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Subramani Arumugam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 one-man revolution in building the strong data analytics community in India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00CF5-6D97-7D60-CF66-AAA5017164F6}"/>
              </a:ext>
            </a:extLst>
          </p:cNvPr>
          <p:cNvSpPr txBox="1"/>
          <p:nvPr/>
        </p:nvSpPr>
        <p:spPr>
          <a:xfrm>
            <a:off x="509574" y="3414898"/>
            <a:ext cx="63961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Achievements: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Helped 100+ professionals in career transition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Founded the brand Analytics Avenue for Research and Development to keep a pause for unemployment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Addressed more than 10k+ students and visited 25+ Engineering colleges as a guest speaker in Tamil Nadu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F899F-4C25-530A-8AAD-B72E1CBDB0B2}"/>
              </a:ext>
            </a:extLst>
          </p:cNvPr>
          <p:cNvSpPr txBox="1"/>
          <p:nvPr/>
        </p:nvSpPr>
        <p:spPr>
          <a:xfrm>
            <a:off x="730835" y="87318"/>
            <a:ext cx="98034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85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Analytics Avenue For Research and Development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D85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   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83903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Talentena 2024 - ‘Wall of Visuals’ -Q1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697915"/>
            <a:ext cx="10515600" cy="120505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Targeted Clients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7C211-AD9C-8CEC-B456-8FA0021960A9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244666" y="6303844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badi"/>
              </a:rPr>
              <a:t>Talentena 2024 – Wall of Visuals Q1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F768F6-9406-68FC-CDB0-DD2D6605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60" y="3860492"/>
            <a:ext cx="1795806" cy="109453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EB439A-9117-1027-221F-A043FE0BB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7277" y="2557648"/>
            <a:ext cx="1913017" cy="7696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83FCE5-F2A3-BDC3-96BC-61B530392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734" y="4879479"/>
            <a:ext cx="2210958" cy="8681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AD8A49-1CE1-A91A-485D-5B1A66085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557648"/>
            <a:ext cx="2269131" cy="9484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C0F4EF-00BC-0A2D-11A4-EE1A3B68F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353" y="4407760"/>
            <a:ext cx="2157802" cy="86817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F12B2C-AD12-6777-A04E-F786D0132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2285" y="2933573"/>
            <a:ext cx="2196470" cy="7875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96AE0A6-1D18-4526-D87A-17D11F4EE4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4117" y="4294004"/>
            <a:ext cx="1676430" cy="9153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148911-B323-DFBB-F902-1024AE806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7874" y="1110343"/>
            <a:ext cx="1679635" cy="7484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70292CF-2830-E082-2705-1E04D9C72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668" y="5758654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7" y="155505"/>
            <a:ext cx="9823998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Recent use cases implemented in real world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6" y="1754155"/>
            <a:ext cx="5170309" cy="35061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Distributing network resources to meet demand.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Route planning for time and transport costs.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Customer management to keep them coming back.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Marketing to acquire new customers and drive revenue.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Risk analysis of potential accidents and extraordinary events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1259073" y="6215664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badi"/>
              </a:rPr>
              <a:t>Talentena 2024 – Wall of Visuals Q1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2EC58-4BF6-6020-DF9C-867579C63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90" y="5681490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8">
            <a:extLst>
              <a:ext uri="{FF2B5EF4-FFF2-40B4-BE49-F238E27FC236}">
                <a16:creationId xmlns:a16="http://schemas.microsoft.com/office/drawing/2014/main" id="{4D4D548D-30DD-667A-6A10-418F4AE0E0FE}"/>
              </a:ext>
            </a:extLst>
          </p:cNvPr>
          <p:cNvSpPr txBox="1">
            <a:spLocks/>
          </p:cNvSpPr>
          <p:nvPr/>
        </p:nvSpPr>
        <p:spPr>
          <a:xfrm>
            <a:off x="3229294" y="177526"/>
            <a:ext cx="7781731" cy="1780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Key Findings:</a:t>
            </a:r>
          </a:p>
          <a:p>
            <a:pPr marL="0" indent="0">
              <a:buNone/>
            </a:pPr>
            <a:r>
              <a:rPr lang="en-US" sz="1600" dirty="0"/>
              <a:t>The analysis of the dataset has revealed valuable insights into our sales and customer dynamics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Insights and Trends:</a:t>
            </a:r>
          </a:p>
          <a:p>
            <a:pPr marL="0" indent="0">
              <a:buNone/>
            </a:pPr>
            <a:r>
              <a:rPr lang="en-US" sz="1600" dirty="0"/>
              <a:t>Notable trends include a surge in online sales and a consistent preference for certain product categories.</a:t>
            </a:r>
          </a:p>
          <a:p>
            <a:pPr marL="0" indent="0">
              <a:buNone/>
            </a:pPr>
            <a:r>
              <a:rPr lang="en-US" sz="1600" dirty="0"/>
              <a:t>Seasonal patterns indicate increased sales during specific months.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369AE7-52CA-70BA-A585-5ADE4EFD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608" y="2276865"/>
            <a:ext cx="6941061" cy="1136358"/>
          </a:xfrm>
        </p:spPr>
        <p:txBody>
          <a:bodyPr/>
          <a:lstStyle/>
          <a:p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Customer Segmentation: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600" dirty="0"/>
              <a:t>Identified distinct customer segments based on purchasing behavior, allowing for targeted marketing strategies.</a:t>
            </a:r>
            <a:br>
              <a:rPr lang="en-US" sz="1600" dirty="0"/>
            </a:br>
            <a:r>
              <a:rPr lang="en-US" sz="1600" dirty="0"/>
              <a:t>High-value customers exhibit a preference for specific products and sales channels.</a:t>
            </a:r>
            <a:endParaRPr lang="en-IN" sz="16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ADD8186B-5ADA-A9F6-39DF-D543450F33E2}"/>
              </a:ext>
            </a:extLst>
          </p:cNvPr>
          <p:cNvSpPr txBox="1">
            <a:spLocks/>
          </p:cNvSpPr>
          <p:nvPr/>
        </p:nvSpPr>
        <p:spPr>
          <a:xfrm>
            <a:off x="3996185" y="3330891"/>
            <a:ext cx="6606073" cy="754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Product Performance:</a:t>
            </a:r>
          </a:p>
          <a:p>
            <a:r>
              <a:rPr lang="en-US" sz="1600" dirty="0"/>
              <a:t>The impact of discounts on sales is evident, with varying effectiveness across products.</a:t>
            </a:r>
            <a:endParaRPr lang="en-IN" sz="16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B93BBB9-E165-958B-A71B-613AFAE0D07A}"/>
              </a:ext>
            </a:extLst>
          </p:cNvPr>
          <p:cNvSpPr txBox="1">
            <a:spLocks/>
          </p:cNvSpPr>
          <p:nvPr/>
        </p:nvSpPr>
        <p:spPr>
          <a:xfrm>
            <a:off x="5410206" y="4276249"/>
            <a:ext cx="6941061" cy="1136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Recommendations:</a:t>
            </a:r>
          </a:p>
          <a:p>
            <a:r>
              <a:rPr lang="en-US" sz="1600" dirty="0"/>
              <a:t>Implement targeted marketing initiatives aligned with identified customer segments.</a:t>
            </a:r>
          </a:p>
          <a:p>
            <a:r>
              <a:rPr lang="en-US" sz="1600" dirty="0"/>
              <a:t>Refine discount strategies based on product performance and customer response.</a:t>
            </a:r>
          </a:p>
          <a:p>
            <a:r>
              <a:rPr lang="en-US" sz="1600" dirty="0"/>
              <a:t>Explore dynamic pricing models to maximize revenue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BE663D4-9B41-4E2C-59DB-F4AD8CEDEBD4}"/>
              </a:ext>
            </a:extLst>
          </p:cNvPr>
          <p:cNvSpPr txBox="1">
            <a:spLocks/>
          </p:cNvSpPr>
          <p:nvPr/>
        </p:nvSpPr>
        <p:spPr>
          <a:xfrm>
            <a:off x="7546270" y="5412607"/>
            <a:ext cx="4751477" cy="1038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B6D156C5-5B19-B288-54E4-1C4C5CA5FC6F}"/>
              </a:ext>
            </a:extLst>
          </p:cNvPr>
          <p:cNvSpPr txBox="1">
            <a:spLocks/>
          </p:cNvSpPr>
          <p:nvPr/>
        </p:nvSpPr>
        <p:spPr>
          <a:xfrm>
            <a:off x="7769936" y="5673011"/>
            <a:ext cx="4304144" cy="9319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Thank You:</a:t>
            </a:r>
          </a:p>
          <a:p>
            <a:r>
              <a:rPr lang="en-US" sz="1400" dirty="0"/>
              <a:t>Thank you for your time and attention. Your collaboration and commitment to implementing these insights will undoubtedly contribute to the ongoing success of our business.</a:t>
            </a:r>
            <a:endParaRPr lang="en-IN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4A1BE9-3409-6933-B238-56910878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90" y="5681490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88F99B4F-C298-5644-603E-E3CE12BCDCED}"/>
              </a:ext>
            </a:extLst>
          </p:cNvPr>
          <p:cNvSpPr txBox="1">
            <a:spLocks/>
          </p:cNvSpPr>
          <p:nvPr/>
        </p:nvSpPr>
        <p:spPr>
          <a:xfrm>
            <a:off x="738472" y="6451556"/>
            <a:ext cx="2956450" cy="365125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FFFFFF"/>
                </a:solidFill>
                <a:latin typeface="Abadi"/>
              </a:rPr>
              <a:t>Talentena 2024 – Wall of Visuals Q1</a:t>
            </a:r>
            <a:endParaRPr lang="en-US" sz="1200" dirty="0">
              <a:solidFill>
                <a:srgbClr val="FFFFFF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21" y="1820105"/>
            <a:ext cx="5257793" cy="2057441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i="0" u="none" strike="noStrike" dirty="0">
                <a:solidFill>
                  <a:srgbClr val="3D85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    </a:t>
            </a:r>
            <a:r>
              <a:rPr lang="en-US" sz="4400" b="1" i="0" u="none" strike="noStrike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r>
              <a:rPr lang="en-US" sz="28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Talentena 2024 - ‘Wall of Visuals’ -Q1</a:t>
            </a:r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dirty="0"/>
              <a:t>S. Priya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569B10-5455-C6D3-C040-7E38C190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" y="5505956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75" y="343010"/>
            <a:ext cx="5496919" cy="114947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Statement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Sales Performance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2243" y="1515530"/>
            <a:ext cx="5162709" cy="15061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/>
              <a:t>Understand the overall sales performance of the company.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/>
              <a:t>Analyse which products contribute the most to total sales.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/>
              <a:t>Identify the best and worst performing sales channels.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Profitability Assessment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/>
              <a:t>Analyse the profitability of each product.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/>
              <a:t>Identify products with the highest and lowest profit margins.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/>
              <a:t>Evaluate the overall profitability of the business.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 customers based on their purchasing behaviour.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sales performance of products within each customer segment.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CE819-8AD6-3252-9820-7C9896211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72" y="4716041"/>
            <a:ext cx="536269" cy="565882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D2D6A-7CBC-D74A-E491-8A4251FB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5576092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9">
            <a:extLst>
              <a:ext uri="{FF2B5EF4-FFF2-40B4-BE49-F238E27FC236}">
                <a16:creationId xmlns:a16="http://schemas.microsoft.com/office/drawing/2014/main" id="{74DFCFA3-FC79-1E28-064B-10E275BF86C7}"/>
              </a:ext>
            </a:extLst>
          </p:cNvPr>
          <p:cNvSpPr txBox="1">
            <a:spLocks/>
          </p:cNvSpPr>
          <p:nvPr/>
        </p:nvSpPr>
        <p:spPr>
          <a:xfrm>
            <a:off x="2834282" y="641003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  <a:latin typeface="Abadi"/>
              </a:rPr>
              <a:t>Talentena 2024 – Wall of Visuals Q1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83" y="365041"/>
            <a:ext cx="5593335" cy="89827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Discount Impact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82243" y="1515530"/>
            <a:ext cx="5162709" cy="15061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impact of discounts on sales and profitability.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correlation between discounts and order quantities.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whether discounts lead to increased customer loyalty.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Warehouse Efficiency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sales performance by warehouse.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and least efficient warehouses.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inventory management and distribution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Geographical sales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1608" y="5041922"/>
            <a:ext cx="5162709" cy="42139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sales performance across different stores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621BE-E7E7-C5A0-3DE0-31EC31F9C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71" y="1235577"/>
            <a:ext cx="536271" cy="481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A35C8E-7AA1-DCE9-8DE4-EDDC75838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48" y="3086903"/>
            <a:ext cx="630749" cy="54028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0CEE68-D415-4BB4-AF7B-3A6BBD2FA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17" y="4722618"/>
            <a:ext cx="578556" cy="530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70D580-0619-5753-B835-FFDCAB585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20" y="5806142"/>
            <a:ext cx="630749" cy="454702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E98C79-7FEE-EC8F-937A-F0DECB07D81F}"/>
              </a:ext>
            </a:extLst>
          </p:cNvPr>
          <p:cNvSpPr txBox="1"/>
          <p:nvPr/>
        </p:nvSpPr>
        <p:spPr>
          <a:xfrm>
            <a:off x="3508310" y="5924939"/>
            <a:ext cx="118498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solidFill>
                  <a:srgbClr val="00B050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406E238-819B-119E-1B95-9838013C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88" y="5526062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9">
            <a:extLst>
              <a:ext uri="{FF2B5EF4-FFF2-40B4-BE49-F238E27FC236}">
                <a16:creationId xmlns:a16="http://schemas.microsoft.com/office/drawing/2014/main" id="{7ACC1BCC-06F4-0EA6-7EE3-90114ED19D15}"/>
              </a:ext>
            </a:extLst>
          </p:cNvPr>
          <p:cNvSpPr txBox="1">
            <a:spLocks/>
          </p:cNvSpPr>
          <p:nvPr/>
        </p:nvSpPr>
        <p:spPr>
          <a:xfrm>
            <a:off x="2821506" y="6556922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  <a:latin typeface="Abadi"/>
              </a:rPr>
              <a:t>Talentena 2024 – Wall of Visuals Q1</a:t>
            </a:r>
          </a:p>
        </p:txBody>
      </p:sp>
    </p:spTree>
    <p:extLst>
      <p:ext uri="{BB962C8B-B14F-4D97-AF65-F5344CB8AC3E}">
        <p14:creationId xmlns:p14="http://schemas.microsoft.com/office/powerpoint/2010/main" val="361415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Select Data Sources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Identify Key Metrics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Choose the right tools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Design Layout and Structure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Select Visualization Types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997815" y="6404532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badi"/>
              </a:rPr>
              <a:t>Talentena 2024 – Wall of Visuals Q1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BE23E08A-805E-A96E-04D2-2F9DDC995A2D}"/>
              </a:ext>
            </a:extLst>
          </p:cNvPr>
          <p:cNvSpPr txBox="1">
            <a:spLocks/>
          </p:cNvSpPr>
          <p:nvPr/>
        </p:nvSpPr>
        <p:spPr>
          <a:xfrm>
            <a:off x="5235813" y="2901636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Objective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2835B4DE-A5F6-46F1-AAD2-199F553A7D71}"/>
              </a:ext>
            </a:extLst>
          </p:cNvPr>
          <p:cNvSpPr txBox="1">
            <a:spLocks/>
          </p:cNvSpPr>
          <p:nvPr/>
        </p:nvSpPr>
        <p:spPr>
          <a:xfrm>
            <a:off x="6274027" y="4631270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cleaning and preprocessing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300B2B19-2C43-BC83-A521-DF2EAC61289E}"/>
              </a:ext>
            </a:extLst>
          </p:cNvPr>
          <p:cNvSpPr txBox="1">
            <a:spLocks/>
          </p:cNvSpPr>
          <p:nvPr/>
        </p:nvSpPr>
        <p:spPr>
          <a:xfrm>
            <a:off x="10468679" y="1043071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Visualizations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C4582BA-6299-2896-F3DB-E8385E599EB0}"/>
              </a:ext>
            </a:extLst>
          </p:cNvPr>
          <p:cNvSpPr txBox="1">
            <a:spLocks/>
          </p:cNvSpPr>
          <p:nvPr/>
        </p:nvSpPr>
        <p:spPr>
          <a:xfrm>
            <a:off x="10460441" y="4629745"/>
            <a:ext cx="1913128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Interactivity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3A5B3-A164-9736-2AA6-0A1931A3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2" y="730618"/>
            <a:ext cx="1819469" cy="19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BA959-C61C-36DE-64B3-9C3D76C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10" y="5977140"/>
            <a:ext cx="1284683" cy="10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35B903B-4FF3-5077-AC05-5F071B3B19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35B903B-4FF3-5077-AC05-5F071B3B19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3E1E69-A605-DBA2-5B92-8ED23148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395" y="5780404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A45DE-DEA6-F391-7CAD-3630E4C4E973}"/>
              </a:ext>
            </a:extLst>
          </p:cNvPr>
          <p:cNvSpPr txBox="1">
            <a:spLocks/>
          </p:cNvSpPr>
          <p:nvPr/>
        </p:nvSpPr>
        <p:spPr>
          <a:xfrm>
            <a:off x="964164" y="6456068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badi"/>
              </a:rPr>
              <a:t>Talentena 2024 – Wall of Visuals Q1</a:t>
            </a:r>
          </a:p>
        </p:txBody>
      </p:sp>
    </p:spTree>
    <p:extLst>
      <p:ext uri="{BB962C8B-B14F-4D97-AF65-F5344CB8AC3E}">
        <p14:creationId xmlns:p14="http://schemas.microsoft.com/office/powerpoint/2010/main" val="215094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36F51B2-883B-C5BF-67B2-D58485B2AA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36F51B2-883B-C5BF-67B2-D58485B2AA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3950E0-6160-84C0-4994-0519D5A6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388" y="5813866"/>
            <a:ext cx="1355163" cy="12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4094-A691-6037-7DD9-3DD88E5FB252}"/>
              </a:ext>
            </a:extLst>
          </p:cNvPr>
          <p:cNvSpPr txBox="1">
            <a:spLocks/>
          </p:cNvSpPr>
          <p:nvPr/>
        </p:nvSpPr>
        <p:spPr>
          <a:xfrm>
            <a:off x="926842" y="64154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badi"/>
              </a:rPr>
              <a:t>Talentena 2024 – Wall of Visuals Q1</a:t>
            </a:r>
          </a:p>
        </p:txBody>
      </p:sp>
    </p:spTree>
    <p:extLst>
      <p:ext uri="{BB962C8B-B14F-4D97-AF65-F5344CB8AC3E}">
        <p14:creationId xmlns:p14="http://schemas.microsoft.com/office/powerpoint/2010/main" val="38669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A56FB65A-E762-2446-99BA-21E2A15C40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A56FB65A-E762-2446-99BA-21E2A15C40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789BB8B-0F2C-1A36-B882-EB3891CC4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734" y="5924938"/>
            <a:ext cx="1240085" cy="11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8780CB-27A9-CFB1-3EDA-B56F2EC82F15}"/>
              </a:ext>
            </a:extLst>
          </p:cNvPr>
          <p:cNvSpPr txBox="1">
            <a:spLocks/>
          </p:cNvSpPr>
          <p:nvPr/>
        </p:nvSpPr>
        <p:spPr>
          <a:xfrm>
            <a:off x="926842" y="64154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badi"/>
              </a:rPr>
              <a:t>Talentena 2024 – Wall of Visuals Q1</a:t>
            </a:r>
          </a:p>
        </p:txBody>
      </p:sp>
    </p:spTree>
    <p:extLst>
      <p:ext uri="{BB962C8B-B14F-4D97-AF65-F5344CB8AC3E}">
        <p14:creationId xmlns:p14="http://schemas.microsoft.com/office/powerpoint/2010/main" val="328067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Key Insights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685" y="1964507"/>
            <a:ext cx="3435220" cy="86621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Channel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685" y="2920424"/>
            <a:ext cx="3435221" cy="3107152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/>
              <a:t>In-store channel provides MAX contribution and wholesale provides MIN contribution in number of orders placed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481027" y="1949696"/>
            <a:ext cx="3338026" cy="86621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Product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81027" y="2920423"/>
            <a:ext cx="3338026" cy="310715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product inventory is limited to a maximum of 200 days, with Noise Cancelling Earbuds leading in sales and Rechargeable LED Lantern having the least sales.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Standing desk converter stands out as the most recently sought-after product.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623819" y="1887761"/>
            <a:ext cx="3338026" cy="94296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623819" y="2920424"/>
            <a:ext cx="3338026" cy="3107150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/>
              <a:t>Store 284 has the highest sales value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/>
              <a:t>With Discount, Virtual reality headset has highest Profit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/>
              <a:t>Without discount, Noise cancelling earbuds has highest profit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dirty="0"/>
              <a:t>Highest profit without discount is 0.91 M and with discount is 0.46 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155C-EA7D-1AC6-6F40-25FF295F9BD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>
          <a:xfrm>
            <a:off x="1085462" y="6350123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badi"/>
              </a:rPr>
              <a:t>Talentena 2024 – Wall of Visuals Q1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79DA676-802B-4F1C-F2D7-8AB7BA23BD9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DF217F-9ACD-ECE8-3097-DD5FE01E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951" y="5840962"/>
            <a:ext cx="1258414" cy="119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D5D0A0F1-261B-469E-AA8A-3F99E85A0AFA}">
  <we:reference id="wa200003233" version="2.0.0.3" store="en-GB" storeType="OMEX"/>
  <we:alternateReferences>
    <we:reference id="WA200003233" version="2.0.0.3" store="" storeType="OMEX"/>
  </we:alternateReferences>
  <we:properties>
    <we:property name="backgroundColor" value="&quot;#D4D4D4&quot;"/>
    <we:property name="bookmark" value="&quot;H4sIAAAAAAAAA+VaS3PbNhD+KxpeksxoOngSoG+JnbaHJE3jTDqdjg8LYCEzoUiVD8dqRv+9ICk5tmWZGbm2Jfdkahdc7OPDPkB/i1xazTKYv4MpRgfRq6L4MoXyy4hG4yi/SkuosCq20lOhtEgSw4UMq4pZnRZ5FR18i2ooJ1h/SqsGslZgIP51Mo4gy97DpP3lIatwHM2wrIocsvQf7BcHVl02uBhHeD7LihJakcc11NiKPQvLw++gCv2Jhx3B1ukZHqOte+oHnBVlvfo9jqr+qVPpKq8V1m14WOQ1pHkQ3NIoOuOFlMyRhCWxpTHSlu7TrF4uMfPX57My2BOsnM9atxwG7SZFmVrIok7vEqtquclhkTXT7un1Ffpx0ZQWP6DvWHmd1vNW0inkOQYnLIID3pdFcE9HP4YMq9GS2zFPi6+HJYaNXXRAFuMLXV66M8htoF5X5C1C1ZT4o5osl1ej5+zFdW0+FjVkoyrodIMqJ4FSpfkkWwb0u6c/9hrOUgyGlHULGPM5hKP1anipKB2Wr+adY4/SchUnNr6m730ZsjhZ4Sms+HwJOMvw9prdTzxPFu0CAOfiWFlLqXNcCquNGwTf7gfcQul2L9gtVxJkjioVE2so4yxGFm/v8JeTSYkTWKWX1/eQB35r3faumRosO9bPTb70nHzgwDy2sX0AtbVOC8FkgorF3HDCxQ6dmN8b6Bfv+6m5ZEjveNAE0dDEiZCoJFPMAO6E41+GFiF0GKO/6/ko0Eady/bY/5vs6cMgjNOagEVUxBmrgDi7I2GY9KqOPkHW7HPZWLekd33CLI+p95oZopUmzNCuWN9qU3UK4e8VozpZOlT+JImVC0VfWkG5VYOyajyvTXG+Lo0Bo5wnCbFIFAXNtGF70MMOAqLKUhuwf9neaIphzmgfHNTQ2TPrd0yx5xeuY2Nn7rfoTRpc0Mvuw3kQPTsKb7jia/6sje0qv93UCHZvVPffBhp0hAkZhitAqow1IHfiUA8WtfEDwukI5qNuVN0mtXQa7NYUcqXEPtwkcsmNPfrQChkDtURIFR4JoYbvQfb4gQn4oVrWqyfke9dKtkCqbzp7d7xJv8Xix5+qhfCJksooDUIJYmMJdNtCzVBqMFqHgVERKm2cCHOHQm2FSognBrVMGCSt1O2lgQWikRPtCGDoAYjC4Zb8toP7S1k0s5Xv7xCWt8UZTjGvR67pr/NGzyet6OpF2LLbBF0PgP+ytq7tGi1L+y7mjfXsdutk/5B19s5tG4S1dyq1j+//H0tiT/K89DmUeg5KeA2WG8YkddwM37PcPzb/CNg6LZoKD9s2f7+vxV2RN/VutaSPcDF+PaLLicgnlBNGaCKd1Ywrxvj2hdKil0xYAiS2jMYAJCHbS/NeCuk1Bc61ITFJ4nhYtw3thRdacGaEbW8zpaahntttZXEUCERyQsDEFk0syfD9RDqFyU1tjyGulUJRhwbKAnoYbns2yCKag6CeKC880xSl4sNNzwZZ3BCexExZQxJKEmuVHL6/vy0t/ZpiCaU9nb/BM8zWwXzBX2etQPwJyrT/aNkBf6sDsfwEeyEqWm+5j9ovou3aSypFLXH0ndCyl4aE9J7Xp/t+6/L0w9PnO0+opywRjCReGWJ8SAmDuN5Y4p6u1/5E2Opu/74w/Qqq1F4G9IbSTa+X7icfoo09xP/idC+dcNIBY3Ez7IqmrmZg8T3keAP8Auwgd+gGINj9W80FABeLfwG+KjKf1iMAAA==&quot;"/>
    <we:property name="creatorSessionId" value="&quot;ed8b7e2a-e80d-4b18-95fc-93c57eb26dd2&quot;"/>
    <we:property name="creatorTenantId" value="&quot;5edae768-1b5d-4975-8635-e90de76e45a5&quot;"/>
    <we:property name="creatorUserId" value="&quot;10032003283E7E33&quot;"/>
    <we:property name="datasetId" value="&quot;d97908ab-1bf6-42b1-a725-cd8cfcd545c3&quot;"/>
    <we:property name="embedUrl" value="&quot;/reportEmbed?reportId=f20ef7c2-0768-4330-b8f5-d0ee062037a4&amp;config=eyJjbHVzdGVyVXJsIjoiaHR0cHM6Ly9XQUJJLVVTLUNFTlRSQUwtQi1QUklNQVJZLXJlZGlyZWN0LmFuYWx5c2lzLndpbmRvd3MubmV0IiwiZW1iZWRGZWF0dXJlcyI6eyJ1c2FnZU1ldHJpY3NWTmV4dCI6dHJ1ZSwiZGlzYWJsZUFuZ3VsYXJKU0Jvb3RzdHJhcFJlcG9ydEVtYmVkIjp0cnVlfX0%3D&amp;disableSensitivityBanner=true&quot;"/>
    <we:property name="initialStateBookmark" value="&quot;H4sIAAAAAAAAA+Va62/bNhD/Vwx9aQsYA58ilW95bQPatFlTdBiGYDiSJ0etLHl6pPEK/++jJDtN4jgKnCWxs0+m7qjjPX68O1L+HriknKQwfQ9jDHaCvTz/Oobi64AGwyCb0z58eHu0+/HtX+93jw49OZ9USZ6Vwc73oIJihNXnpKwhbSR44p+nwwDS9BhGzVMMaYnDYIJFmWeQJv9gN9mzqqLG2TDAi0maF9CIPKmgwkbsuZ/un/3a9CfuVwRbJed4grbqqB9xkhfV4nkYlN2oVek6rxHWLrifZxUkmRfc0Cg6EwspmSMRi0JLQ6QNPU7Saj7FTA8vJoW3x1s5nTR+2PfajfIisZAGrd4FluV8kf08rcft6PAa/SSvC4sfMW5ZWZVU00bSGWQZeifMvAOOi9y7p6WfQIrlYM5tmWf5t/0C/cIu2CGz4aUuu+4cMuupNxU5QijrAu+ryXx6OXjN3tzU5lNeQToovU63qHLqKWWSjdJ5QH94+lOn4SRBb0hRNYAxX3w4Gq/6l/LCYbE3bR17kBSLOLHhDX0fy5DZ6QJPfsaXK8CZh7fT7HHieTprJgA4F4bKWkqd41JYbVwv+DY/4BYKt3nBbriSIHNUqZBYQxlnIbJwfYfvjkYFjmCRXg4fIQ98aNz2vh4bLFrWz3U295x84sA8t7FdALW1TgvBZISKhdxwwsUG7Zjfaugmb/uuuWJI53jQBNHQyAmfqCRTzABuhON3fYvgO4zB39V04GmD1mVb7P9V9nRhEMZpTcAiKuKMVUCc3ZAwjDpVB58hrbe5bCxb0rk+YpaHNI41M0QrTZihbbG+06byDPzvNaNaWdpX/igKlfNFX1pBuVW9siq8qEx+sSyNAaOcRxGxSBQFzbRhW9DD9gKiTBPrsX/V3mCM/pzRDBxU0Noz6VZMsOPnrmVja+734F3iXdDJ7sK5E7w68G+4/Fv2qontIr/d1gi2b5SP3wYadIQJSYUCpMpYA3IjNnVvURs+IZwOYDpoz6brpJZWg806hVwrsU93Ernixg59aIUMgVoipPJDQqjhW5A97nECfqqW9foO+dG1kjWQGtetvRvepN9h8fOfqoWIIyWVURqEEsSGEui6hZqh1GC09gdGRai0YSTMAwq1FSoiMTGoZcQgaqSuLw0sEI2caEcAfQ9AFPa35Hdt3F+KvJ4sfP+AsBzl5zjGrBq4urvOG7weNaLLN37JdhF0HQD+y9q6tGowL+2bmDeWs9udJ/unrLMPbtvAz31QqX1+/98vib3I/dLlUBpzUCLWYLlhTFLHTf89y+Nj83ePrbO8LnG/afO3+1rc5VldbVZL+gwX4zcjOj8RxRHlhBEaSWc144oxvn6htBhLJiwBElpGQwASkfWlxbEUMtYUONeGhCQKw37dVrQXsdCCMyNsc5spNfX13K4ri6NAIJITAia0aEJJ+u8nkjGMbmt7DHGNFIraN1AWMIb+tmeFLKI5CBoTFYuYaYpS8f6mZ4UsbgiPQqasIRElkbVK9t/f35WWfk2wgMKeTd/hOabLYL7kL7MWIP4MRdJ9tGyBv9aGmH9zvRQVLLfcB80X0WbuFZWChjj4QWjYc0N8es+qs22/dXn54enyXUxoTFkkGIliZYiJfUroxfXKEvdyvfYHwlp3+4+F6T0oE3sV0CtKN71Zul98iFb2EP+L3T13wmkLjNntsMvrqpyAxWPI8Bb4edhB5tD1QLD9W03QLuIRn5i0D7PNn20uATub/QtedIIe9yMAAA==&quot;"/>
    <we:property name="isFiltersActionButtonVisible" value="true"/>
    <we:property name="pageDisplayName" value="&quot;Channel&quot;"/>
    <we:property name="pageName" value="&quot;ReportSection&quot;"/>
    <we:property name="reportEmbeddedTime" value="&quot;2024-01-13T09:46:11.958Z&quot;"/>
    <we:property name="reportName" value="&quot;Talentena Project&quot;"/>
    <we:property name="reportState" value="&quot;CONNECTED&quot;"/>
    <we:property name="reportUrl" value="&quot;/groups/me/reports/f20ef7c2-0768-4330-b8f5-d0ee062037a4/ReportSection?bookmarkGuid=3068c769-fd60-43de-a806-ba46201c05cb&amp;bookmarkUsage=1&amp;ctid=5edae768-1b5d-4975-8635-e90de76e45a5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5561B33-F3D2-4567-A23A-2305ECC29873}">
  <we:reference id="wa200003233" version="2.0.0.3" store="en-GB" storeType="OMEX"/>
  <we:alternateReferences>
    <we:reference id="WA200003233" version="2.0.0.3" store="" storeType="OMEX"/>
  </we:alternateReferences>
  <we:properties>
    <we:property name="backgroundColor" value="&quot;#E9E9E9&quot;"/>
    <we:property name="bookmark" value="&quot;H4sIAAAAAAAAA+1abW/bNhD+K4a+rAWMgaQkSsq35qVbgbZrm6DDMATDkTw5ahVJk+Q0XuD/vhMlp7GdWI7z2jT5ZJHUvT53x7vozDFJVaQweQ/H6Gw523n+9RjKrwPuDJ1sfk14POSoTCyk5lwLX3OkU3lRJ3lWOVtnTg3lCOvPSTWGtCFIi38fDh1I0w8wap5iSCscOgWWVZ5BmvyH7WHaqssxTocOnhZpXkJDcr+GGhuyJ3ScnkkU/qtLHEHXyQnuo67b1U9Y5GXdPWuugogzE7IoFJoxJnVE71TtrhWz/3zD1Aq2k2c1JBkJ0KwZFpnI5S7oyEPGQi2Y26xXSTZKO1W+v3swKRrzVUdQWDupL8SxoTOdkqIQKAyA+PGQCR818z3opVXjaa3y02VqoeZRoEJhAkMycWlUIJq34yStO+HVZO+0KMkj5KeW2g7Zd5SXiSZO1vIlVq2hz5ydPB0f2197c+v7+bjU+Alju5XVST0hSh/K3Ix1PaggxWqwCzU4jVS0TK6eO2Fx1uwd5d92SiQJjLPFpoe0stqKaaKxnFPcOUaCm/VLw7BRrGgZJtju58Zuo9X7zHmbkC1a2p8hHTdkf9mlN0z+LfuFhKK/Q+saiy+S+MsF0Ng3Ksvljm1zaD2KRlKgKRNK5kfaj1zh802xZoKYuVqC63ImFdfGDdnmWDO+AdcTSIg1iFIShM3m1HToCk9HPASpibB0KRKWkNtmpzPntV2UxkiUYWQ4uIEBT2slm90uX604NJxB/yAv3tNTy8S6d5ZjxNB5XebH1tFdUqzG6t8xlhN6YcHhsw36/XH2YxWloiGxAhhDpzUXBcTQ2ceUDLU+4toHy2UlwIYzaeIEU+M0rP4oDZbbE8trNylnmZUvKvxqNCpxBHX3uHf9lHG1kAd5Deng4xha+zS7r8dZJwlrYnPYuM3Z8i1uWkOJ6XAz4/55hCV2ts1MMtPozYL81wj4dc1v9QCV4tUUzgHX5aQHTs60cKF4zEVZgBxkHDPmM6pl4DM/vBBlr8wJZJqILCpwcxxdQ7s+YC2qO1zQkYvQlxhxKU0QMdejTKoepY77zXa/fr21tm7QubeQq+nh3pLELTq3rejGMB3HIfOV4L4PLggvuMfr0c4RZBmm1TXjbnh2M5D9VubjYibLDcR8l5/gMWb1wIzbm/ngxaghXb0keSwTNK1BNrkfrc3V6Zz53b/+BuDW6bgin6PZhpJYl/WaMBfXgvnPYPqmkF16Ve4CZ3KLEl16Rfalz6VgEXVuaJjHQbX3/QeO6n92CGE5NSdvdu8gqO8o89wsqFJqke8umO5D5fsE8zxAWiwbULFiIoq0ZFxj5Ht6uQ1axPJDIoi6k3RQUBwtGvPyG1WfxL8n1JqX+mjyFk8wXRbufH95aybUZyiTdnDU3aM3ULBrJc5JOXM62zZpt5lKNWcviOQ0i4PvC812p4jzF0K5WR54h1CNy7UV6Y5Xgxfi5aK3GiHSyeDADugeXJp3eVYfrRKnN+F8LZLlUYLkyLiJXIaBQN91NTL9PEp4HKOEO8j4z6OE51HCI+s2n0cJP/oo4QrF2/YnJoy6GiJAaajtUFK6rKfACB5B4BnDJdeE6DCIQC8VmEsPPXSB0Rdz4Pkl6XbKiv4RykqPkHMQcdcoKmsY9A5LSZ82911KNpyJzReQvsR5OyJZ7A02v8ffQzfWirh+YepN3GWiVJ499p6+T+377OrnUNINqNBlEEqmTaCE60mmAvttwUrLJ8cwuuR/uBF3mYcomQnRYyr0QyY3pRX6URCjJ4UyAQQh8zlgL60r/4ML1Gn5kRAhF17ky4hpufFXEUiUeExSqVC6IVehUt6mWnIGJg40F+ALHXl+7AVqqVqvnUp+ugHFg32SsQ1Voi9+j7HubfHJu+jKdHbh45Qnb4Q2tYIXiIDyGEodKyEBFQ97g3vV7P/p2s1O2x5TgG/yzdXTd8+hNcb0cmvn47oqQOMHyPASq5O1ITNoeixvP788N/p0+j8rowd8/ikAAA==&quot;"/>
    <we:property name="creatorSessionId" value="&quot;28f3fc7e-dfb7-4586-a688-8d216d6b7851&quot;"/>
    <we:property name="creatorTenantId" value="&quot;5edae768-1b5d-4975-8635-e90de76e45a5&quot;"/>
    <we:property name="creatorUserId" value="&quot;10032003283E7E33&quot;"/>
    <we:property name="datasetId" value="&quot;d97908ab-1bf6-42b1-a725-cd8cfcd545c3&quot;"/>
    <we:property name="embedUrl" value="&quot;/reportEmbed?reportId=f20ef7c2-0768-4330-b8f5-d0ee062037a4&amp;config=eyJjbHVzdGVyVXJsIjoiaHR0cHM6Ly9XQUJJLVVTLUNFTlRSQUwtQi1QUklNQVJZLXJlZGlyZWN0LmFuYWx5c2lzLndpbmRvd3MubmV0IiwiZW1iZWRGZWF0dXJlcyI6eyJ1c2FnZU1ldHJpY3NWTmV4dCI6dHJ1ZSwiZGlzYWJsZUFuZ3VsYXJKU0Jvb3RzdHJhcFJlcG9ydEVtYmVkIjp0cnVlfX0%3D&amp;disableSensitivityBanner=true&quot;"/>
    <we:property name="initialStateBookmark" value="&quot;H4sIAAAAAAAAA+1aWW/bOBD+K4ZetgWMBamDkvKWq7tFm14JulgsgmJIjhy1iuSV5DTewP99h5ScxnZiOc7ZNHmJRFJzfjPDoXnm6LQaZjB+B8fobDhbRfHtGMpvPe70nbwde//+zd7mpzdf3m3u7dJwMazTIq+cjTOnhnKA9ee0GkFmKNDgP4d9B7LsAwzMWwJZhX1niGVV5JCl/2GzmKbqcoSTvoOnw6wowZDcr6FGQ/aEltM78ea/e8QRVJ2e4D6quhn9hMOirNt3xWUYc6YjFkeuYowJFdM3VTNrxexeb5hawbaLvIY0JwHMmGaxjj3ugYp9ZCxSLvPMeJXmg6xV5ce3B+OhsVd1BPSf7CS/EkdDZzIhRSGUGALx4xFzA1Qs8KGTVo2ntSxOF6lFisehjFwdapKJCy1D13ydpFndCi/Hu6fDkjxCfmqobZN9B0WZKuJkLV9i1Rj6zNkustGxfdqdGd8vRqXCT5jYqbxO6zFR+lAWeqTqXgUZVr0dqMExUtEwuXpmhQWWmTsqvm+XSBJoZ4NNDmlkuRWzVGE5o7hzjAQ36xfD0Cg2bBim2MwX2k6j1fvMeZuSLRranyEbGbK/7dAXuvie/0ZC0d+hdY3FF0n89QJo7BeV5XLHtjm0HkUtEldIHQkWxCqIPTfg62JNhwnzlADP40xIrrQXsfWxpgMNnu8iIVYjCkEQ1utTU5Hn+irmEQhFhIVHkbCA3CYdnTmv7KDQWqCIYs3BCzX4SklhZtsEtWRRfwr9g2L4jt4aJta90xzj9p1XZXFsHd1mwWok/x1hOaYP5hw+naDnj9OHZZSGhsQSYPSdxlwUEH1nHzMy1OqIa14sl6UA60+lSVLMtGNYvS81lltjy2snLaeZlc8rvDkYlDiAun3dvX7KuFrIg6KGrPdxBI19zOyrUd5Kwkxs9o3bnI3A4qYxlDvpr2fcv46wxNa2uU6nGr2ek/8aAb+q+a0eIDO8msI54Nqc9MDJmQYuFI+ZKAuRg0gSxgJGtQwCFkQXomxTn0CuiMi8AjfH0TW06wLWvLr9OR25GwUCYy6EDmPm+ZRJ5aPUcd9Md+vXWWtrg87duVxNL/eWJG7RuU1F15qpJIlYIF0eBOCB64f3uD3aPoI8x6y6Ztz1z24Gsj/KYjScynIDMfeKEzzGvO7pUbMz770YGNLVS5LHMkHdGGSd/dHKXJ3WmT/8G6wBbpWNKvI56i0oiXVZrwhz91ow/xVMbwrZpVvlNnDGtyjRpVvkQARcuCymzg018znIZr//wFH9ZZsQVlBz8nrnDoL6jjLPzYIqoxb57oLpPlS+TzDPAqTBsgaZSObGsRKMK4wDXy22QfNYfkgEUXeS9YYUR/PGvHxH1SXxnym15qU6Gr/FE8wWhTufX5yaCvUZyrQ5OGr30Wso2LYS56ScGZ1tm7RjTqXM2gsiOWaw92PATLeKOH8jlOvlgT2EalSurEi7vOq9cF/Oe8sIkY17B/aA7sGl2Svy+miZOJ0J59swXTxKEBwZ17HHMHQx8DyFTD0fJTyOo4Q7yPjPRwnPRwmPrNt8Pkr42Y8SrlC8aX8SwqinIAYUmtoOKYTHOgqMy2MIfa254IoQHYUxqIUCc+mihy4w6mIOPN8k3U5ZUT9DWekQcgYi3gpFZQWD3mEp6dLmvkvJmmdiswWkK3HejkgWe7319/H30I01Iq5emDoTd5lKWeSPvafvUvs+u/oZlLQHVOgxiARTOpSu5wsmQ3u3YKnl02MYXPIbbsw95iMKpiP0mYyCiIl1aUVBHCboC1fqEMKIBRywk9aVv+ACdVpB7LoRd/04EDFTYu1bEUiUeEJSyUh4EZeRlP66WnIGOgkVdyFwVewHiR/KhWq9cir55Q4oHuxKxhZUqbp4H2PV3eKTd9GV6ezC5ZQnb4QmtYIfuiHlMRQqka4AlDzqDO5lZ/9P1272tO0xBfg6d66evnsOrTEml1u7GNXVEBR+gBwvsTpZG3KNusPy9vqlY5mQo9N2t7/kA3Mp89xJk8n/vsmv2h8qAAA=&quot;"/>
    <we:property name="isFiltersActionButtonVisible" value="true"/>
    <we:property name="pageDisplayName" value="&quot;Product&quot;"/>
    <we:property name="pageName" value="&quot;ReportSectionc1b7910d80982c0006c9&quot;"/>
    <we:property name="reportEmbeddedTime" value="&quot;2024-01-13T09:51:49.834Z&quot;"/>
    <we:property name="reportName" value="&quot;Talentena Project&quot;"/>
    <we:property name="reportState" value="&quot;CONNECTED&quot;"/>
    <we:property name="reportUrl" value="&quot;/groups/me/reports/f20ef7c2-0768-4330-b8f5-d0ee062037a4/ReportSectionc1b7910d80982c0006c9?bookmarkGuid=b75a2035-8cbe-430e-ab3c-8cd9abb1673c&amp;bookmarkUsage=1&amp;ctid=5edae768-1b5d-4975-8635-e90de76e45a5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90D2698-18F0-44DC-819B-807BDAC7C172}">
  <we:reference id="wa200003233" version="2.0.0.3" store="en-GB" storeType="OMEX"/>
  <we:alternateReferences>
    <we:reference id="WA200003233" version="2.0.0.3" store="" storeType="OMEX"/>
  </we:alternateReferences>
  <we:properties>
    <we:property name="backgroundColor" value="&quot;#D6D6D6&quot;"/>
    <we:property name="bookmark" value="&quot;H4sIAAAAAAAAA+1a62/bNhD/Vwx9WQsYA0lJlJhvzaNbgbZrm6DDMATDkTw5ahXJ0yONF/h/3+nhNLYTy3GeTdMvtUjqnr+741105ti4GCcweQ/H6Gw521n29RjyrwPuDJ10fi0wKlKBj8qNhMcwBJcDncrGZZylhbN15pSQj7D8HBcVJDVBWvz7cOhAknyAUf0UQVLg0BljXmQpJPF/2B6mrTKvcDp08HScZDnUJPdLKLEme0LH6ZlE4b+6xBFMGZ/gPpqyXf2E4ywvu2fDdaA4syFToTCMMWkUvVO0u42Y/edrpo1gO1laQpySAPWaZcoql7tglIeMhUYwt14v4nSUdKp8f/dgMq7NVxwB/U920l+IY01nOiVFIdAYAPHjIRM+GuZ70EurxNNSZ6fL1ELDVaBDYQNLMnFpdSDqt6M4KTvh9WTvdJyTR8hPLbUdsu8oy2NDnBrL51i0hj5zdrKkOm5+7c2t72dVbvATRs1WWsblhCh9yDNbmXJQQILFYBdKcGqpaJlcPXeiwVm9d5R928mRJLDOFpse0spqKyaxwXxOcecYCW6NX2qGtWLjlmGM7X5mm21s9D5z3sZki5b2Z0iqmuwvu/SGzb6lv5BQ9O+wcU2DL5L4ywXQNG8UDZc7ts1h41G0MhJS21AyXxlfucLnm2LNBhFzjQTX5Uxqbqwbss2xZn0LrieQEGsRpSQI282pmdAVnlE8BGmIsHQpEpaQ22anM+d1syitlShDZTm4gQXPGC3r3S5frTg0nEH/IBu/p6eWSePeWY4RQ+d1nh03ju6SYlHpfyvMJ/TCgsNnG/T74+zHKkrjmsQKYAyd1lwUEENnHxMy1PqIax8aLisBNpxJE8WYWKdm9UduMd+eNLx243yWWfmiwq9GoxxHUHaPe9dPGVcLeZCVkAw+VtDap959XaWdJKyOzWHtNmfLb3DTGkpMh5sZ988jzLGzbWrjmUZvFuS/RsCva/5GD9AJXk3hHHBdTnrg5EwLF4rHXJQFyEFGEWM+o1oGPvPDC1H2yp5AaojIogI3x9E1tOsD1qK6wwUduQh9iYpLaQPFXI8yqX6UOu7X2/369dbaskbn3kKupod7SxK36Ny2olvLTBSFzNeC+z64ILzgHq9HO0eQppgU14y74dnNQPZbnlXjmSw3EPNddoLHmJYDW7U388GLUU26eEnyNEzQtgbZ5H60Nlenc+Z3//obgNskVUE+R7sNObHOyzVhLq4F85/B9HUhu/Sq3AXO5BYluvSK7EufS8EUdW5omcdBt/f9B47qf3YIYRk1J2927yCo7yjz3CyoEmqR7y6Y7kPl+wTzPEBaLFvQkWZCKSMZN6h8zyy3QYtYfkgEUXeSDMYUR4vGvPxG1Sfx7zG15rk5mrzFE0yWhTvfX96aCfUZ8rgdHHX36A0U7FqJc1LOnM5Nm7RbT6XqsxdEcurFwfeFertTxPkLId8sD7xDKKp8bUW648XghXi56K1aiGQyOGgGdA8uzbssLY9WidObcL6O4+VRguTIuFUuw0Cg77oGmXkeJTyOUcIdZPznUcLzKOGRdZvPo4QffZRwheJt+xMRRl0DClBaaju0lC7rKTCCKwg8a7nkhhAdBgrMUoG59NBDFxhzMQeeX5Jup6yYH6Gs9Ag5BxF3jaKyhkHvsJT0aXPfpWTDmdh8AelLnLcjUoO9web3+HvoxloR1y9MvYk7j7XO0sfe0/epfZ9d/RxKugEVugxCyYwNtHA9yXTQfFuw0vLxMYwu+Ruu4i7zECWzIXpMh37I5Ka0Ql8FEXpSaBtAEDKfA/bSuvIvuECdlq+ECLnwlC8VM3LjryKQKPGIpNKhdEOuQ629TbXkDGwUGC7AF0Z5fuQFeqlar51KfroBxYN9krENRWwufo+x7m3xybvoynR24eOUJ2+ENrWCF4iA8hhKE2khATUPe4N71ez/6dqtmbY9pgDf5Jurp++ew8YY08utnVVlMQaDHyDFS6xO1obUou2xfPP55bnRp9P/Ac1xgjb+KQAA&quot;"/>
    <we:property name="creatorSessionId" value="&quot;0ff075c3-8f11-4a0d-ab3b-c7b9f2889bfe&quot;"/>
    <we:property name="creatorTenantId" value="&quot;5edae768-1b5d-4975-8635-e90de76e45a5&quot;"/>
    <we:property name="creatorUserId" value="&quot;10032003283E7E33&quot;"/>
    <we:property name="datasetId" value="&quot;d97908ab-1bf6-42b1-a725-cd8cfcd545c3&quot;"/>
    <we:property name="embedUrl" value="&quot;/reportEmbed?reportId=f20ef7c2-0768-4330-b8f5-d0ee062037a4&amp;config=eyJjbHVzdGVyVXJsIjoiaHR0cHM6Ly9XQUJJLVVTLUNFTlRSQUwtQi1QUklNQVJZLXJlZGlyZWN0LmFuYWx5c2lzLndpbmRvd3MubmV0IiwiZW1iZWRGZWF0dXJlcyI6eyJ1c2FnZU1ldHJpY3NWTmV4dCI6dHJ1ZSwiZGlzYWJsZUFuZ3VsYXJKU0Jvb3RzdHJhcFJlcG9ydEVtYmVkIjp0cnVlfX0%3D&amp;disableSensitivityBanner=true&quot;"/>
    <we:property name="initialStateBookmark" value="&quot;H4sIAAAAAAAAA+1abU/cOBD+K6t86Z20INtx3vhGodVVLYUC4nQ6ocqxJ7spIcklWcoe2v9+Yyehy77vwpV2S4XUxHbm5fHMM+Nk7ywVl3kihh/FNVh71ussu7oWxVWHWl0rbcaOj98f7Z++//xx/+gNDmd5FWdpae3dWZUoelBdxOVAJFoCDv592bVEkpyInr6LRFJC18qhKLNUJPG/UC/GqaoYwKhrwW2eZIXQIs8qUYEWe4PL8R51010bNQpZxTdwBrKqR08hz4qquac+544NARF2KCQhPihtfFnPGjOXr9dKjWEHWVqJOEUD9Bi4ggZuSHyHE2YDocTneryM017SuPLt2fNhrvEq+wL/R5zCL6hRyxmN0FEVOFEQho50PEeRkFFbhktlVXBbhdnttDRBCQ3syLFVSKUL6AcE+ukoTqrG+HD45jYvcEdwn2pp++pGpBKUZWAvoKxRvrP+iKEQhewPP8ANGCvezJ6fnjopMtzdanghirjexWxQSJheWI+fQmSm0iquUJp10BdpChgP2qkmCO9FoZ2teBw+68f5oY4QvXTMIksPdr4N6OnGD+svEIUZ6GdfDwrAhcraI6PuPSQHONTLilgi+L8MKp8GosAoeQFmEpgjzP7+Qlh+vRQ6FMPNEDkCUQ6Kld1olped39jvRuGY3edZJZJOKRKYYcoljiwk0QT5HEEqqoc02tYV1PNlrFg0gT80xLm1u9oS4xa7OMZyW+xlS1mXpi3gQnkyIiwEHzihEHJbbt4W7Pd6BfRqQ6e8PciSwfWM8RVQGHcZkqSTY5mpnX47SJsmj2wvCx8XCoqXTuZJYJlXsZcWhTy+yapzESYwWRUybcfrmv8P46I9dbDuPNC2DtQm1kaXc0rkafa1/HnK42MguKxPqCIt2/Np7XiRJeaqhgJxSvRz9dw/AyiGaK+Zb+3cvbdi997M3Yf6d41OlBWXyK2JyEsdyvqYjEMKjOfvYVgrWY99P2TIClqbCfjPkc18Dw+2O1gloh1uU28noFLsBCHxItt3heRskqhbQLR5JzH6pNoj/CM8rrN3jssP1eCiIssq7VYLxoVIBnoX0kGSmALYtShxQ+6FIaGUU/ADj5Ll9W8Rcz5Nlft8VmUFvDv8yRvpUBQz++hVGfP/cmQuUT3o5Z98K+uWK8LUIZISQh2PM9ezKVVTIVcz1J311gw6xLZDIhxBXF/nHIQh07PNC7cFi7ptsJxn+Ue8q5XoZy/ad2aI+tsiuzYuN8RYDkKTotbkhpy1E3j9qb1YJElqEVMQda06QIjeCOzocAdWR7zlfZQ9ATVeqoGsOkb3N5qPYkiUpVUdrxh3j+9jFxoZxdV086rtw02y9hwTJTVATKf76lD+2QedLQbJVMWt/e8mrF2jIqwKtrHeNEdzJdwH1Uj/awrlkzPnhFmTlIUDP9Z5Zl44rM210pjzKLp9Rne/JyNPRq7JN88jrrQVcZA6OQHq+9Rewsq+9LzAiRiVjIFkISeBmGLlmYteWPlHY+V99WVQYqp1Xuj5hZ7XiYu1ebqshLwCtY+PrEPW9BnIeqWkeFbW9kH4PidEusTxmM0YFc53PL61NuljRdnBs6pYM96XR0sSS6wM4zFiXUPRM4mstELtWF4rjKGez5SZBuP3nfUhRixq2eYEjGJfHeITKvuavmrTfd7XjfbMvPY+ro1NczrCyhu6Abd9CJntEMKEOeps8gWdCbB97uHx3g8IZ76g4fLoeHm5re9+jrdtz/tuRBuRDDvn5jctz26NeTW2yJylXHOVx9M5xMHhmJGCM5sHAXOYQ5f/omXur1BUoPRf6GBKuoS5jBCxVFp8LXozsjuykRx827WZJz3uUCVsZ3PLfOUFQiHpEKEIl4EIArmpZQ7jIVDXAzxHgAjcgNjLvZxrGVe2koiYYiE4LACuXHdTRvRCKSOQNolc4QvgnEbRpl4S0BYFjh84ypM+QdGPYNdfjquerfS/FmUsx+v+qh3n1m/R3HZ2rAnaehDqNowSQRzBlfJdYEBIwFn0qMZ6e3Hb+Ivyj9Tbb//2XBowRrPRzgZVmQsJJyKFGaibL7oK1BLkzY+XLaMENzpuXrcseEB/qLzfpNHoP0oIgMVdLQAA&quot;"/>
    <we:property name="isFiltersActionButtonVisible" value="true"/>
    <we:property name="pageDisplayName" value="&quot;Sales&quot;"/>
    <we:property name="pageName" value="&quot;ReportSection184453e90a3bac008ed1&quot;"/>
    <we:property name="reportEmbeddedTime" value="&quot;2024-01-13T09:59:39.206Z&quot;"/>
    <we:property name="reportName" value="&quot;Talentena Project&quot;"/>
    <we:property name="reportState" value="&quot;CONNECTED&quot;"/>
    <we:property name="reportUrl" value="&quot;/groups/me/reports/f20ef7c2-0768-4330-b8f5-d0ee062037a4/ReportSection184453e90a3bac008ed1?bookmarkGuid=a1b794a1-3a16-45b5-a1bf-a51e9f926269&amp;bookmarkUsage=1&amp;ctid=5edae768-1b5d-4975-8635-e90de76e45a5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662</Words>
  <Application>Microsoft Office PowerPoint</Application>
  <PresentationFormat>Widescreen</PresentationFormat>
  <Paragraphs>112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Abadi</vt:lpstr>
      <vt:lpstr>Arial</vt:lpstr>
      <vt:lpstr>Calibri</vt:lpstr>
      <vt:lpstr>Cambria</vt:lpstr>
      <vt:lpstr>Posterama</vt:lpstr>
      <vt:lpstr>Posterama Text Black</vt:lpstr>
      <vt:lpstr>Posterama Text SemiBold</vt:lpstr>
      <vt:lpstr>Wingdings</vt:lpstr>
      <vt:lpstr>Custom</vt:lpstr>
      <vt:lpstr>Introduction:  </vt:lpstr>
      <vt:lpstr>       Talentena 2024 - ‘Wall of Visuals’ -Q1</vt:lpstr>
      <vt:lpstr>Problem Statement</vt:lpstr>
      <vt:lpstr>Problem Statement</vt:lpstr>
      <vt:lpstr>Approach</vt:lpstr>
      <vt:lpstr>PowerPoint Presentation</vt:lpstr>
      <vt:lpstr>PowerPoint Presentation</vt:lpstr>
      <vt:lpstr>PowerPoint Presentation</vt:lpstr>
      <vt:lpstr>Key Insights</vt:lpstr>
      <vt:lpstr>Targeted Clients</vt:lpstr>
      <vt:lpstr>Recent use cases implemented in real world</vt:lpstr>
      <vt:lpstr>Customer Segmentation: Identified distinct customer segments based on purchasing behavior, allowing for targeted marketing strategies. High-value customers exhibit a preference for specific products and sales channels.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</dc:title>
  <dc:creator>Priya Selvaraj</dc:creator>
  <cp:lastModifiedBy>Priya Selvaraj</cp:lastModifiedBy>
  <cp:revision>13</cp:revision>
  <dcterms:created xsi:type="dcterms:W3CDTF">2024-01-15T16:08:35Z</dcterms:created>
  <dcterms:modified xsi:type="dcterms:W3CDTF">2024-01-18T13:36:07Z</dcterms:modified>
</cp:coreProperties>
</file>