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pyimagesearch.com/2018/12/24/how-to-use-keras-fit-and-fit_generator-a-hands-on-tutorial/" TargetMode="External" Type="http://schemas.openxmlformats.org/officeDocument/2006/relationships/hyperlink"/><Relationship Id="rId3" Target="https://www.pyimagesearch.com/2018/12/24/how-to-use-keras-fit-and-fit_generator-a-hands-on-tutorial/" TargetMode="External" Type="http://schemas.openxmlformats.org/officeDocument/2006/relationships/hyperlink"/><Relationship Id="rId4" Target="https://www.pyimagesearch.com/2018/12/24/how-to-use-keras-fit-and-fit_generator-a-hands-on-tutorial/" TargetMode="External" Type="http://schemas.openxmlformats.org/officeDocument/2006/relationships/hyperlink"/><Relationship Id="rId5" Target="https://www.pyimagesearch.com/2018/12/24/how-to-use-keras-fit-and-fit_generator-a-hands-on-tutorial/" TargetMode="External" Type="http://schemas.openxmlformats.org/officeDocument/2006/relationships/hyperlink"/><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61681">
            <a:off x="14218054" y="-4243933"/>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4309" y="8733519"/>
            <a:ext cx="9727319" cy="3106962"/>
          </a:xfrm>
          <a:custGeom>
            <a:avLst/>
            <a:gdLst/>
            <a:ahLst/>
            <a:cxnLst/>
            <a:rect r="r" b="b" t="t" l="l"/>
            <a:pathLst>
              <a:path h="3106962" w="9727319">
                <a:moveTo>
                  <a:pt x="0" y="0"/>
                </a:moveTo>
                <a:lnTo>
                  <a:pt x="9727319" y="0"/>
                </a:lnTo>
                <a:lnTo>
                  <a:pt x="9727319"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97274" y="3553462"/>
            <a:ext cx="14693451" cy="1805940"/>
          </a:xfrm>
          <a:prstGeom prst="rect">
            <a:avLst/>
          </a:prstGeom>
        </p:spPr>
        <p:txBody>
          <a:bodyPr anchor="t" rtlCol="false" tIns="0" lIns="0" bIns="0" rIns="0">
            <a:spAutoFit/>
          </a:bodyPr>
          <a:lstStyle/>
          <a:p>
            <a:pPr algn="ctr">
              <a:lnSpc>
                <a:spcPts val="6929"/>
              </a:lnSpc>
            </a:pPr>
            <a:r>
              <a:rPr lang="en-US" sz="6999">
                <a:solidFill>
                  <a:srgbClr val="004AAD"/>
                </a:solidFill>
                <a:latin typeface="Montserrat Classic Bold"/>
              </a:rPr>
              <a:t>FIRE AND SMOKE DETECTION IN CCTV FOOTAGE</a:t>
            </a:r>
          </a:p>
        </p:txBody>
      </p:sp>
      <p:sp>
        <p:nvSpPr>
          <p:cNvPr name="TextBox 5" id="5"/>
          <p:cNvSpPr txBox="true"/>
          <p:nvPr/>
        </p:nvSpPr>
        <p:spPr>
          <a:xfrm rot="0">
            <a:off x="12107179" y="7336810"/>
            <a:ext cx="4851878" cy="1552575"/>
          </a:xfrm>
          <a:prstGeom prst="rect">
            <a:avLst/>
          </a:prstGeom>
        </p:spPr>
        <p:txBody>
          <a:bodyPr anchor="t" rtlCol="false" tIns="0" lIns="0" bIns="0" rIns="0">
            <a:spAutoFit/>
          </a:bodyPr>
          <a:lstStyle/>
          <a:p>
            <a:pPr>
              <a:lnSpc>
                <a:spcPts val="4199"/>
              </a:lnSpc>
            </a:pPr>
            <a:r>
              <a:rPr lang="en-US" sz="2999" spc="149">
                <a:solidFill>
                  <a:srgbClr val="2E2E2E"/>
                </a:solidFill>
                <a:latin typeface="Montserrat Classic"/>
              </a:rPr>
              <a:t>Priya S</a:t>
            </a:r>
          </a:p>
          <a:p>
            <a:pPr>
              <a:lnSpc>
                <a:spcPts val="4199"/>
              </a:lnSpc>
            </a:pPr>
            <a:r>
              <a:rPr lang="en-US" sz="2999" spc="149">
                <a:solidFill>
                  <a:srgbClr val="2E2E2E"/>
                </a:solidFill>
                <a:latin typeface="Montserrat Classic"/>
              </a:rPr>
              <a:t>613521104030</a:t>
            </a:r>
          </a:p>
          <a:p>
            <a:pPr>
              <a:lnSpc>
                <a:spcPts val="4199"/>
              </a:lnSpc>
            </a:pPr>
            <a:r>
              <a:rPr lang="en-US" sz="2999" spc="149">
                <a:solidFill>
                  <a:srgbClr val="2E2E2E"/>
                </a:solidFill>
                <a:latin typeface="Montserrat Classic"/>
              </a:rPr>
              <a:t>Third Year CSE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622136" y="-3999409"/>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27" y="925220"/>
            <a:ext cx="14214419"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ALGORITHM &amp; DEPLOYMENT</a:t>
            </a:r>
          </a:p>
        </p:txBody>
      </p:sp>
      <p:sp>
        <p:nvSpPr>
          <p:cNvPr name="Freeform 4" id="4"/>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100391"/>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Deployment Content:</a:t>
            </a:r>
          </a:p>
        </p:txBody>
      </p:sp>
      <p:sp>
        <p:nvSpPr>
          <p:cNvPr name="TextBox 6" id="6"/>
          <p:cNvSpPr txBox="true"/>
          <p:nvPr/>
        </p:nvSpPr>
        <p:spPr>
          <a:xfrm rot="0">
            <a:off x="1976727" y="2910016"/>
            <a:ext cx="15636391" cy="6784001"/>
          </a:xfrm>
          <a:prstGeom prst="rect">
            <a:avLst/>
          </a:prstGeom>
        </p:spPr>
        <p:txBody>
          <a:bodyPr anchor="t" rtlCol="false" tIns="0" lIns="0" bIns="0" rIns="0">
            <a:spAutoFit/>
          </a:bodyPr>
          <a:lstStyle/>
          <a:p>
            <a:pPr marL="557383" indent="-278692" lvl="1">
              <a:lnSpc>
                <a:spcPts val="4130"/>
              </a:lnSpc>
              <a:buFont typeface="Arial"/>
              <a:buChar char="•"/>
            </a:pPr>
            <a:r>
              <a:rPr lang="en-US" sz="2581">
                <a:solidFill>
                  <a:srgbClr val="2E2E2E"/>
                </a:solidFill>
                <a:latin typeface="Montserrat Classic Bold"/>
              </a:rPr>
              <a:t>Model Saving:</a:t>
            </a:r>
          </a:p>
          <a:p>
            <a:pPr marL="1114766" indent="-371589" lvl="2">
              <a:lnSpc>
                <a:spcPts val="4130"/>
              </a:lnSpc>
              <a:buFont typeface="Arial"/>
              <a:buChar char="⚬"/>
            </a:pPr>
            <a:r>
              <a:rPr lang="en-US" sz="2581">
                <a:solidFill>
                  <a:srgbClr val="2E2E2E"/>
                </a:solidFill>
                <a:latin typeface="Montserrat Classic"/>
              </a:rPr>
              <a:t>Save the trained model using Keras' model.save() function to a file for later deployment.</a:t>
            </a:r>
          </a:p>
          <a:p>
            <a:pPr marL="557383" indent="-278692" lvl="1">
              <a:lnSpc>
                <a:spcPts val="4130"/>
              </a:lnSpc>
              <a:buFont typeface="Arial"/>
              <a:buChar char="•"/>
            </a:pPr>
            <a:r>
              <a:rPr lang="en-US" sz="2581">
                <a:solidFill>
                  <a:srgbClr val="2E2E2E"/>
                </a:solidFill>
                <a:latin typeface="Montserrat Classic Bold"/>
              </a:rPr>
              <a:t>Deployment Platform:</a:t>
            </a:r>
          </a:p>
          <a:p>
            <a:pPr marL="1114766" indent="-371589" lvl="2">
              <a:lnSpc>
                <a:spcPts val="4130"/>
              </a:lnSpc>
              <a:buFont typeface="Arial"/>
              <a:buChar char="⚬"/>
            </a:pPr>
            <a:r>
              <a:rPr lang="en-US" sz="2581">
                <a:solidFill>
                  <a:srgbClr val="2E2E2E"/>
                </a:solidFill>
                <a:latin typeface="Montserrat Classic"/>
              </a:rPr>
              <a:t>Choose an appropriate deployment platform such as cloud services (AWS, Google Cloud, Azure) or edge devices (Raspberry Pi, NVIDIA Jetson).</a:t>
            </a:r>
          </a:p>
          <a:p>
            <a:pPr marL="557383" indent="-278692" lvl="1">
              <a:lnSpc>
                <a:spcPts val="4130"/>
              </a:lnSpc>
              <a:buFont typeface="Arial"/>
              <a:buChar char="•"/>
            </a:pPr>
            <a:r>
              <a:rPr lang="en-US" sz="2581">
                <a:solidFill>
                  <a:srgbClr val="2E2E2E"/>
                </a:solidFill>
                <a:latin typeface="Montserrat Classic Bold"/>
              </a:rPr>
              <a:t>Model Integration:</a:t>
            </a:r>
          </a:p>
          <a:p>
            <a:pPr marL="1114766" indent="-371589" lvl="2">
              <a:lnSpc>
                <a:spcPts val="4130"/>
              </a:lnSpc>
              <a:buFont typeface="Arial"/>
              <a:buChar char="⚬"/>
            </a:pPr>
            <a:r>
              <a:rPr lang="en-US" sz="2581">
                <a:solidFill>
                  <a:srgbClr val="2E2E2E"/>
                </a:solidFill>
                <a:latin typeface="Montserrat Classic"/>
              </a:rPr>
              <a:t>Integrate the saved model into the chosen deployment platform.</a:t>
            </a:r>
          </a:p>
          <a:p>
            <a:pPr marL="1114766" indent="-371589" lvl="2">
              <a:lnSpc>
                <a:spcPts val="4130"/>
              </a:lnSpc>
              <a:buFont typeface="Arial"/>
              <a:buChar char="⚬"/>
            </a:pPr>
            <a:r>
              <a:rPr lang="en-US" sz="2581">
                <a:solidFill>
                  <a:srgbClr val="2E2E2E"/>
                </a:solidFill>
                <a:latin typeface="Montserrat Classic"/>
              </a:rPr>
              <a:t>Ensure compatibility with the deployment environment and any necessary dependencies.</a:t>
            </a:r>
          </a:p>
          <a:p>
            <a:pPr marL="557383" indent="-278692" lvl="1">
              <a:lnSpc>
                <a:spcPts val="4130"/>
              </a:lnSpc>
              <a:buFont typeface="Arial"/>
              <a:buChar char="•"/>
            </a:pPr>
            <a:r>
              <a:rPr lang="en-US" sz="2581">
                <a:solidFill>
                  <a:srgbClr val="2E2E2E"/>
                </a:solidFill>
                <a:latin typeface="Montserrat Classic Bold"/>
              </a:rPr>
              <a:t>Real-time Inference:</a:t>
            </a:r>
          </a:p>
          <a:p>
            <a:pPr marL="1114766" indent="-371589" lvl="2">
              <a:lnSpc>
                <a:spcPts val="4130"/>
              </a:lnSpc>
              <a:buFont typeface="Arial"/>
              <a:buChar char="⚬"/>
            </a:pPr>
            <a:r>
              <a:rPr lang="en-US" sz="2581">
                <a:solidFill>
                  <a:srgbClr val="2E2E2E"/>
                </a:solidFill>
                <a:latin typeface="Montserrat Classic"/>
              </a:rPr>
              <a:t>Develop scripts or applications to perform real-time inference on CCTV footage.</a:t>
            </a:r>
          </a:p>
          <a:p>
            <a:pPr marL="1114766" indent="-371589" lvl="2">
              <a:lnSpc>
                <a:spcPts val="4130"/>
              </a:lnSpc>
              <a:buFont typeface="Arial"/>
              <a:buChar char="⚬"/>
            </a:pPr>
            <a:r>
              <a:rPr lang="en-US" sz="2581">
                <a:solidFill>
                  <a:srgbClr val="2E2E2E"/>
                </a:solidFill>
                <a:latin typeface="Montserrat Classic"/>
              </a:rPr>
              <a:t>Utilize OpenCV for video processing and frame extraction from CCTV footage.</a:t>
            </a:r>
          </a:p>
          <a:p>
            <a:pPr>
              <a:lnSpc>
                <a:spcPts val="413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438476"/>
            <a:ext cx="18288000" cy="6211244"/>
          </a:xfrm>
          <a:custGeom>
            <a:avLst/>
            <a:gdLst/>
            <a:ahLst/>
            <a:cxnLst/>
            <a:rect r="r" b="b" t="t" l="l"/>
            <a:pathLst>
              <a:path h="6211244" w="18288000">
                <a:moveTo>
                  <a:pt x="0" y="0"/>
                </a:moveTo>
                <a:lnTo>
                  <a:pt x="18288000" y="0"/>
                </a:lnTo>
                <a:lnTo>
                  <a:pt x="18288000" y="6211245"/>
                </a:lnTo>
                <a:lnTo>
                  <a:pt x="0" y="6211245"/>
                </a:lnTo>
                <a:lnTo>
                  <a:pt x="0" y="0"/>
                </a:lnTo>
                <a:close/>
              </a:path>
            </a:pathLst>
          </a:custGeom>
          <a:blipFill>
            <a:blip r:embed="rId2"/>
            <a:stretch>
              <a:fillRect l="-1504" t="-2460" r="-1504" b="0"/>
            </a:stretch>
          </a:blipFill>
        </p:spPr>
      </p:sp>
      <p:sp>
        <p:nvSpPr>
          <p:cNvPr name="TextBox 3" id="3"/>
          <p:cNvSpPr txBox="true"/>
          <p:nvPr/>
        </p:nvSpPr>
        <p:spPr>
          <a:xfrm rot="0">
            <a:off x="1028700" y="1162050"/>
            <a:ext cx="6485068" cy="930275"/>
          </a:xfrm>
          <a:prstGeom prst="rect">
            <a:avLst/>
          </a:prstGeom>
        </p:spPr>
        <p:txBody>
          <a:bodyPr anchor="t" rtlCol="false" tIns="0" lIns="0" bIns="0" rIns="0">
            <a:spAutoFit/>
          </a:bodyPr>
          <a:lstStyle/>
          <a:p>
            <a:pPr>
              <a:lnSpc>
                <a:spcPts val="6999"/>
              </a:lnSpc>
            </a:pPr>
            <a:r>
              <a:rPr lang="en-US" sz="6999">
                <a:solidFill>
                  <a:srgbClr val="004AAD"/>
                </a:solidFill>
                <a:latin typeface="Montserrat Classic Bold"/>
              </a:rPr>
              <a:t>RESULT</a:t>
            </a:r>
          </a:p>
        </p:txBody>
      </p:sp>
      <p:sp>
        <p:nvSpPr>
          <p:cNvPr name="TextBox 4" id="4"/>
          <p:cNvSpPr txBox="true"/>
          <p:nvPr/>
        </p:nvSpPr>
        <p:spPr>
          <a:xfrm rot="0">
            <a:off x="312461" y="2799878"/>
            <a:ext cx="5853712" cy="4730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 Training Loss and Validatation Loss</a:t>
            </a:r>
          </a:p>
        </p:txBody>
      </p:sp>
      <p:sp>
        <p:nvSpPr>
          <p:cNvPr name="TextBox 5" id="5"/>
          <p:cNvSpPr txBox="true"/>
          <p:nvPr/>
        </p:nvSpPr>
        <p:spPr>
          <a:xfrm rot="0">
            <a:off x="6217144" y="2799878"/>
            <a:ext cx="5853712" cy="4730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Dataset Training Loss and Accuray</a:t>
            </a:r>
          </a:p>
        </p:txBody>
      </p:sp>
      <p:sp>
        <p:nvSpPr>
          <p:cNvPr name="TextBox 6" id="6"/>
          <p:cNvSpPr txBox="true"/>
          <p:nvPr/>
        </p:nvSpPr>
        <p:spPr>
          <a:xfrm rot="0">
            <a:off x="11865350" y="2799878"/>
            <a:ext cx="6035792" cy="4730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 Dataset Validation Loss and Accuracy</a:t>
            </a:r>
          </a:p>
        </p:txBody>
      </p:sp>
      <p:sp>
        <p:nvSpPr>
          <p:cNvPr name="Freeform 7" id="7"/>
          <p:cNvSpPr/>
          <p:nvPr/>
        </p:nvSpPr>
        <p:spPr>
          <a:xfrm flipH="false" flipV="false" rot="-10391044">
            <a:off x="9818538" y="-5853226"/>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27980" y="1152525"/>
            <a:ext cx="12331712"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CONCLUSION</a:t>
            </a:r>
          </a:p>
        </p:txBody>
      </p:sp>
      <p:sp>
        <p:nvSpPr>
          <p:cNvPr name="TextBox 3" id="3"/>
          <p:cNvSpPr txBox="true"/>
          <p:nvPr/>
        </p:nvSpPr>
        <p:spPr>
          <a:xfrm rot="0">
            <a:off x="1401371" y="3059672"/>
            <a:ext cx="13993704" cy="3630296"/>
          </a:xfrm>
          <a:prstGeom prst="rect">
            <a:avLst/>
          </a:prstGeom>
        </p:spPr>
        <p:txBody>
          <a:bodyPr anchor="t" rtlCol="false" tIns="0" lIns="0" bIns="0" rIns="0">
            <a:spAutoFit/>
          </a:bodyPr>
          <a:lstStyle/>
          <a:p>
            <a:pPr marL="561337" indent="-280669" lvl="1">
              <a:lnSpc>
                <a:spcPts val="4159"/>
              </a:lnSpc>
              <a:buFont typeface="Arial"/>
              <a:buChar char="•"/>
            </a:pPr>
            <a:r>
              <a:rPr lang="en-US" sz="2599">
                <a:solidFill>
                  <a:srgbClr val="2E2E2E"/>
                </a:solidFill>
                <a:latin typeface="Montserrat Classic"/>
              </a:rPr>
              <a:t>The development of a fire and smoke detection system in CCTV footage represents a significant advancement in safety and security measures. By leveraging cutting-edge technology and innovative approaches, we have created a reliable solution to mitigate fire-related risks effectively. </a:t>
            </a:r>
          </a:p>
          <a:p>
            <a:pPr>
              <a:lnSpc>
                <a:spcPts val="4159"/>
              </a:lnSpc>
            </a:pPr>
          </a:p>
          <a:p>
            <a:pPr marL="561337" indent="-280669" lvl="1">
              <a:lnSpc>
                <a:spcPts val="4159"/>
              </a:lnSpc>
              <a:buFont typeface="Arial"/>
              <a:buChar char="•"/>
            </a:pPr>
            <a:r>
              <a:rPr lang="en-US" sz="2599">
                <a:solidFill>
                  <a:srgbClr val="2E2E2E"/>
                </a:solidFill>
                <a:latin typeface="Montserrat Classic"/>
              </a:rPr>
              <a:t>As we continue to refine and optimize the system, we remain committed to ensuring the most safety and well-being of our communities.</a:t>
            </a:r>
          </a:p>
        </p:txBody>
      </p:sp>
      <p:sp>
        <p:nvSpPr>
          <p:cNvPr name="Freeform 4" id="4"/>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31599"/>
            <a:ext cx="12331712"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REFERENCES</a:t>
            </a:r>
          </a:p>
        </p:txBody>
      </p:sp>
      <p:sp>
        <p:nvSpPr>
          <p:cNvPr name="TextBox 3" id="3"/>
          <p:cNvSpPr txBox="true"/>
          <p:nvPr/>
        </p:nvSpPr>
        <p:spPr>
          <a:xfrm rot="0">
            <a:off x="786851" y="2832072"/>
            <a:ext cx="15063423" cy="5725796"/>
          </a:xfrm>
          <a:prstGeom prst="rect">
            <a:avLst/>
          </a:prstGeom>
        </p:spPr>
        <p:txBody>
          <a:bodyPr anchor="t" rtlCol="false" tIns="0" lIns="0" bIns="0" rIns="0">
            <a:spAutoFit/>
          </a:bodyPr>
          <a:lstStyle/>
          <a:p>
            <a:pPr marL="561337" indent="-280669" lvl="1">
              <a:lnSpc>
                <a:spcPts val="4159"/>
              </a:lnSpc>
              <a:buFont typeface="Arial"/>
              <a:buChar char="•"/>
            </a:pPr>
            <a:r>
              <a:rPr lang="en-US" sz="2599" u="sng">
                <a:solidFill>
                  <a:srgbClr val="2E2E2E"/>
                </a:solidFill>
                <a:latin typeface="Montserrat Classic"/>
                <a:hlinkClick r:id="rId2" tooltip="https://www.pyimagesearch.com/2018/12/24/how-to-use-keras-fit-and-fit_generator-a-hands-on-tutorial/"/>
              </a:rPr>
              <a:t> https://www.pyimagesearch.com/2018/12/24/how-to-use-keras-fit-and-fit_generator-a-hands-on-tutorial/</a:t>
            </a:r>
          </a:p>
          <a:p>
            <a:pPr>
              <a:lnSpc>
                <a:spcPts val="4159"/>
              </a:lnSpc>
            </a:pPr>
          </a:p>
          <a:p>
            <a:pPr marL="561337" indent="-280669" lvl="1">
              <a:lnSpc>
                <a:spcPts val="4159"/>
              </a:lnSpc>
              <a:buFont typeface="Arial"/>
              <a:buChar char="•"/>
            </a:pPr>
            <a:r>
              <a:rPr lang="en-US" sz="2599" u="sng">
                <a:solidFill>
                  <a:srgbClr val="2E2E2E"/>
                </a:solidFill>
                <a:latin typeface="Montserrat Classic"/>
                <a:hlinkClick r:id="rId3" tooltip="https://www.pyimagesearch.com/2018/12/24/how-to-use-keras-fit-and-fit_generator-a-hands-on-tutorial/"/>
              </a:rPr>
              <a:t>https://medium.com/@vijayabhaskar96/tutorial-image-classification-with-keras-flow-from-directory-and-generators-95f75ebe5720</a:t>
            </a:r>
          </a:p>
          <a:p>
            <a:pPr>
              <a:lnSpc>
                <a:spcPts val="4159"/>
              </a:lnSpc>
            </a:pPr>
          </a:p>
          <a:p>
            <a:pPr marL="561337" indent="-280669" lvl="1">
              <a:lnSpc>
                <a:spcPts val="4159"/>
              </a:lnSpc>
              <a:buFont typeface="Arial"/>
              <a:buChar char="•"/>
            </a:pPr>
            <a:r>
              <a:rPr lang="en-US" sz="2599" u="sng">
                <a:solidFill>
                  <a:srgbClr val="2E2E2E"/>
                </a:solidFill>
                <a:latin typeface="Montserrat Classic"/>
                <a:hlinkClick r:id="rId4" tooltip="https://www.pyimagesearch.com/2018/12/24/how-to-use-keras-fit-and-fit_generator-a-hands-on-tutorial/"/>
              </a:rPr>
              <a:t>https://www.learnopencv.com/read-write-and-display-a-video-using-opencv-cpp-python/</a:t>
            </a:r>
          </a:p>
          <a:p>
            <a:pPr>
              <a:lnSpc>
                <a:spcPts val="4159"/>
              </a:lnSpc>
            </a:pPr>
          </a:p>
          <a:p>
            <a:pPr marL="561337" indent="-280669" lvl="1">
              <a:lnSpc>
                <a:spcPts val="4159"/>
              </a:lnSpc>
              <a:buFont typeface="Arial"/>
              <a:buChar char="•"/>
            </a:pPr>
            <a:r>
              <a:rPr lang="en-US" sz="2599" u="sng">
                <a:solidFill>
                  <a:srgbClr val="2E2E2E"/>
                </a:solidFill>
                <a:latin typeface="Montserrat Classic"/>
                <a:hlinkClick r:id="rId5" tooltip="https://www.pyimagesearch.com/2018/12/24/how-to-use-keras-fit-and-fit_generator-a-hands-on-tutorial/"/>
              </a:rPr>
              <a:t>https://github.com/bikz05/ipython-notebooks/blob/master/computer-vision/displaying-video-in-ipython-notebook.ipynb</a:t>
            </a:r>
          </a:p>
        </p:txBody>
      </p:sp>
      <p:sp>
        <p:nvSpPr>
          <p:cNvPr name="Freeform 4" id="4"/>
          <p:cNvSpPr/>
          <p:nvPr/>
        </p:nvSpPr>
        <p:spPr>
          <a:xfrm flipH="true" flipV="false" rot="-6088777">
            <a:off x="13027416" y="-3276547"/>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52525"/>
            <a:ext cx="12230230"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TABLE OF CONTENT</a:t>
            </a:r>
          </a:p>
        </p:txBody>
      </p:sp>
      <p:sp>
        <p:nvSpPr>
          <p:cNvPr name="TextBox 3" id="3"/>
          <p:cNvSpPr txBox="true"/>
          <p:nvPr/>
        </p:nvSpPr>
        <p:spPr>
          <a:xfrm rot="0">
            <a:off x="1728669" y="2492687"/>
            <a:ext cx="6866745" cy="6226175"/>
          </a:xfrm>
          <a:prstGeom prst="rect">
            <a:avLst/>
          </a:prstGeom>
        </p:spPr>
        <p:txBody>
          <a:bodyPr anchor="t" rtlCol="false" tIns="0" lIns="0" bIns="0" rIns="0">
            <a:spAutoFit/>
          </a:bodyPr>
          <a:lstStyle/>
          <a:p>
            <a:pPr marL="539749" indent="-269875" lvl="1">
              <a:lnSpc>
                <a:spcPts val="6249"/>
              </a:lnSpc>
              <a:buFont typeface="Arial"/>
              <a:buChar char="•"/>
            </a:pPr>
            <a:r>
              <a:rPr lang="en-US" sz="2499">
                <a:solidFill>
                  <a:srgbClr val="2E2E2E"/>
                </a:solidFill>
                <a:latin typeface="Montserrat Classic"/>
              </a:rPr>
              <a:t> Problem Statement</a:t>
            </a:r>
          </a:p>
          <a:p>
            <a:pPr marL="539749" indent="-269875" lvl="1">
              <a:lnSpc>
                <a:spcPts val="6249"/>
              </a:lnSpc>
              <a:buFont typeface="Arial"/>
              <a:buChar char="•"/>
            </a:pPr>
            <a:r>
              <a:rPr lang="en-US" sz="2499">
                <a:solidFill>
                  <a:srgbClr val="2E2E2E"/>
                </a:solidFill>
                <a:latin typeface="Montserrat Classic"/>
              </a:rPr>
              <a:t>Proposed System/Solution</a:t>
            </a:r>
          </a:p>
          <a:p>
            <a:pPr marL="539749" indent="-269875" lvl="1">
              <a:lnSpc>
                <a:spcPts val="6249"/>
              </a:lnSpc>
              <a:buFont typeface="Arial"/>
              <a:buChar char="•"/>
            </a:pPr>
            <a:r>
              <a:rPr lang="en-US" sz="2499">
                <a:solidFill>
                  <a:srgbClr val="2E2E2E"/>
                </a:solidFill>
                <a:latin typeface="Montserrat Classic"/>
              </a:rPr>
              <a:t>System Development Approach</a:t>
            </a:r>
          </a:p>
          <a:p>
            <a:pPr marL="539749" indent="-269875" lvl="1">
              <a:lnSpc>
                <a:spcPts val="6249"/>
              </a:lnSpc>
              <a:buFont typeface="Arial"/>
              <a:buChar char="•"/>
            </a:pPr>
            <a:r>
              <a:rPr lang="en-US" sz="2499">
                <a:solidFill>
                  <a:srgbClr val="2E2E2E"/>
                </a:solidFill>
                <a:latin typeface="Montserrat Classic"/>
              </a:rPr>
              <a:t>Algorithm &amp; Deployment</a:t>
            </a:r>
          </a:p>
          <a:p>
            <a:pPr marL="539749" indent="-269875" lvl="1">
              <a:lnSpc>
                <a:spcPts val="6249"/>
              </a:lnSpc>
              <a:buFont typeface="Arial"/>
              <a:buChar char="•"/>
            </a:pPr>
            <a:r>
              <a:rPr lang="en-US" sz="2499">
                <a:solidFill>
                  <a:srgbClr val="2E2E2E"/>
                </a:solidFill>
                <a:latin typeface="Montserrat Classic"/>
              </a:rPr>
              <a:t>Result</a:t>
            </a:r>
          </a:p>
          <a:p>
            <a:pPr marL="539749" indent="-269875" lvl="1">
              <a:lnSpc>
                <a:spcPts val="6249"/>
              </a:lnSpc>
              <a:buFont typeface="Arial"/>
              <a:buChar char="•"/>
            </a:pPr>
            <a:r>
              <a:rPr lang="en-US" sz="2499">
                <a:solidFill>
                  <a:srgbClr val="2E2E2E"/>
                </a:solidFill>
                <a:latin typeface="Montserrat Classic"/>
              </a:rPr>
              <a:t>Conclusion</a:t>
            </a:r>
          </a:p>
          <a:p>
            <a:pPr marL="539749" indent="-269875" lvl="1">
              <a:lnSpc>
                <a:spcPts val="6249"/>
              </a:lnSpc>
              <a:buFont typeface="Arial"/>
              <a:buChar char="•"/>
            </a:pPr>
            <a:r>
              <a:rPr lang="en-US" sz="2499">
                <a:solidFill>
                  <a:srgbClr val="2E2E2E"/>
                </a:solidFill>
                <a:latin typeface="Montserrat Classic"/>
              </a:rPr>
              <a:t>Future Scope</a:t>
            </a:r>
          </a:p>
          <a:p>
            <a:pPr marL="539749" indent="-269875" lvl="1">
              <a:lnSpc>
                <a:spcPts val="6249"/>
              </a:lnSpc>
              <a:buFont typeface="Arial"/>
              <a:buChar char="•"/>
            </a:pPr>
            <a:r>
              <a:rPr lang="en-US" sz="2499">
                <a:solidFill>
                  <a:srgbClr val="2E2E2E"/>
                </a:solidFill>
                <a:latin typeface="Montserrat Classic"/>
              </a:rPr>
              <a:t>References</a:t>
            </a: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8036279" y="3553911"/>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52525"/>
            <a:ext cx="11339643"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PROBLEM STATEMENT</a:t>
            </a:r>
          </a:p>
        </p:txBody>
      </p:sp>
      <p:sp>
        <p:nvSpPr>
          <p:cNvPr name="TextBox 4" id="4"/>
          <p:cNvSpPr txBox="true"/>
          <p:nvPr/>
        </p:nvSpPr>
        <p:spPr>
          <a:xfrm rot="0">
            <a:off x="1714224" y="3601648"/>
            <a:ext cx="14389864" cy="3502025"/>
          </a:xfrm>
          <a:prstGeom prst="rect">
            <a:avLst/>
          </a:prstGeom>
        </p:spPr>
        <p:txBody>
          <a:bodyPr anchor="t" rtlCol="false" tIns="0" lIns="0" bIns="0" rIns="0">
            <a:spAutoFit/>
          </a:bodyPr>
          <a:lstStyle/>
          <a:p>
            <a:pPr marL="539749" indent="-269875" lvl="1">
              <a:lnSpc>
                <a:spcPts val="3999"/>
              </a:lnSpc>
              <a:buFont typeface="Arial"/>
              <a:buChar char="•"/>
            </a:pPr>
            <a:r>
              <a:rPr lang="en-US" sz="2499">
                <a:solidFill>
                  <a:srgbClr val="2E2E2E"/>
                </a:solidFill>
                <a:latin typeface="Montserrat Classic"/>
              </a:rPr>
              <a:t> Fire and smoke detection in CCTV footage is a critical task for ensuring the safety and security of various environments, including residential, commercial, and industrial spaces. </a:t>
            </a:r>
          </a:p>
          <a:p>
            <a:pPr marL="539749" indent="-269875" lvl="1">
              <a:lnSpc>
                <a:spcPts val="3999"/>
              </a:lnSpc>
              <a:buFont typeface="Arial"/>
              <a:buChar char="•"/>
            </a:pPr>
            <a:r>
              <a:rPr lang="en-US" sz="2499">
                <a:solidFill>
                  <a:srgbClr val="2E2E2E"/>
                </a:solidFill>
                <a:latin typeface="Montserrat Classic"/>
              </a:rPr>
              <a:t>Traditional methods rely heavily on manual monitoring, which is both labor-intensive and prone to human error. Automating the detection process using computer vision and Deep learning techniques presents an opportunity to enhance efficiency and accuracy in identifying potential fire and smoke incidents.</a:t>
            </a:r>
          </a:p>
        </p:txBody>
      </p:sp>
      <p:sp>
        <p:nvSpPr>
          <p:cNvPr name="Freeform 5" id="5"/>
          <p:cNvSpPr/>
          <p:nvPr/>
        </p:nvSpPr>
        <p:spPr>
          <a:xfrm flipH="false" flipV="false" rot="5822544">
            <a:off x="13367352" y="-6258000"/>
            <a:ext cx="10884489" cy="8846121"/>
          </a:xfrm>
          <a:custGeom>
            <a:avLst/>
            <a:gdLst/>
            <a:ahLst/>
            <a:cxnLst/>
            <a:rect r="r" b="b" t="t" l="l"/>
            <a:pathLst>
              <a:path h="8846121" w="10884489">
                <a:moveTo>
                  <a:pt x="0" y="0"/>
                </a:moveTo>
                <a:lnTo>
                  <a:pt x="10884488" y="0"/>
                </a:lnTo>
                <a:lnTo>
                  <a:pt x="10884488"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622136" y="-3999409"/>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88630"/>
            <a:ext cx="14214419"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PROPOSED SYSTEM</a:t>
            </a:r>
          </a:p>
        </p:txBody>
      </p:sp>
      <p:sp>
        <p:nvSpPr>
          <p:cNvPr name="TextBox 4" id="4"/>
          <p:cNvSpPr txBox="true"/>
          <p:nvPr/>
        </p:nvSpPr>
        <p:spPr>
          <a:xfrm rot="0">
            <a:off x="1404632" y="2963416"/>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Introduction</a:t>
            </a:r>
          </a:p>
        </p:txBody>
      </p:sp>
      <p:sp>
        <p:nvSpPr>
          <p:cNvPr name="Freeform 5" id="5"/>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17571" y="3701688"/>
            <a:ext cx="15141729" cy="1987550"/>
          </a:xfrm>
          <a:prstGeom prst="rect">
            <a:avLst/>
          </a:prstGeom>
        </p:spPr>
        <p:txBody>
          <a:bodyPr anchor="t" rtlCol="false" tIns="0" lIns="0" bIns="0" rIns="0">
            <a:spAutoFit/>
          </a:bodyPr>
          <a:lstStyle/>
          <a:p>
            <a:pPr marL="539749" indent="-269875" lvl="1">
              <a:lnSpc>
                <a:spcPts val="3999"/>
              </a:lnSpc>
              <a:buFont typeface="Arial"/>
              <a:buChar char="•"/>
            </a:pPr>
            <a:r>
              <a:rPr lang="en-US" sz="2499">
                <a:solidFill>
                  <a:srgbClr val="2E2E2E"/>
                </a:solidFill>
                <a:latin typeface="Montserrat Classic"/>
              </a:rPr>
              <a:t>Purpose: Enhance safety and security through automated fire and smoke detection in CCTV footage.</a:t>
            </a:r>
          </a:p>
          <a:p>
            <a:pPr marL="539749" indent="-269875" lvl="1">
              <a:lnSpc>
                <a:spcPts val="3999"/>
              </a:lnSpc>
              <a:buFont typeface="Arial"/>
              <a:buChar char="•"/>
            </a:pPr>
            <a:r>
              <a:rPr lang="en-US" sz="2499">
                <a:solidFill>
                  <a:srgbClr val="2E2E2E"/>
                </a:solidFill>
                <a:latin typeface="Montserrat Classic"/>
              </a:rPr>
              <a:t>Context: With the increasing prevalence of CCTV surveillance, leveraging this technology for early fire detection is crucial.</a:t>
            </a:r>
          </a:p>
        </p:txBody>
      </p:sp>
      <p:sp>
        <p:nvSpPr>
          <p:cNvPr name="TextBox 7" id="7"/>
          <p:cNvSpPr txBox="true"/>
          <p:nvPr/>
        </p:nvSpPr>
        <p:spPr>
          <a:xfrm rot="0">
            <a:off x="1404632" y="5851163"/>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System Overview</a:t>
            </a:r>
          </a:p>
        </p:txBody>
      </p:sp>
      <p:sp>
        <p:nvSpPr>
          <p:cNvPr name="TextBox 8" id="8"/>
          <p:cNvSpPr txBox="true"/>
          <p:nvPr/>
        </p:nvSpPr>
        <p:spPr>
          <a:xfrm rot="0">
            <a:off x="2117571" y="6594113"/>
            <a:ext cx="15141729" cy="1987550"/>
          </a:xfrm>
          <a:prstGeom prst="rect">
            <a:avLst/>
          </a:prstGeom>
        </p:spPr>
        <p:txBody>
          <a:bodyPr anchor="t" rtlCol="false" tIns="0" lIns="0" bIns="0" rIns="0">
            <a:spAutoFit/>
          </a:bodyPr>
          <a:lstStyle/>
          <a:p>
            <a:pPr marL="539749" indent="-269875" lvl="1">
              <a:lnSpc>
                <a:spcPts val="3999"/>
              </a:lnSpc>
              <a:buFont typeface="Arial"/>
              <a:buChar char="•"/>
            </a:pPr>
            <a:r>
              <a:rPr lang="en-US" sz="2499">
                <a:solidFill>
                  <a:srgbClr val="2E2E2E"/>
                </a:solidFill>
                <a:latin typeface="Montserrat Classic"/>
              </a:rPr>
              <a:t>Utilizes advanced computer vision algorithms to analyze CCTV footage in real-time.</a:t>
            </a:r>
          </a:p>
          <a:p>
            <a:pPr marL="539749" indent="-269875" lvl="1">
              <a:lnSpc>
                <a:spcPts val="3999"/>
              </a:lnSpc>
              <a:buFont typeface="Arial"/>
              <a:buChar char="•"/>
            </a:pPr>
            <a:r>
              <a:rPr lang="en-US" sz="2499">
                <a:solidFill>
                  <a:srgbClr val="2E2E2E"/>
                </a:solidFill>
                <a:latin typeface="Montserrat Classic"/>
              </a:rPr>
              <a:t>Detects anomalies associated with fire and smoke by analyzing pixel variations, color changes, and motion patterns.</a:t>
            </a:r>
          </a:p>
          <a:p>
            <a:pPr>
              <a:lnSpc>
                <a:spcPts val="39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622136" y="-3999409"/>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27" y="925220"/>
            <a:ext cx="14214419"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PROPOSED SYSTEM</a:t>
            </a:r>
          </a:p>
        </p:txBody>
      </p:sp>
      <p:sp>
        <p:nvSpPr>
          <p:cNvPr name="TextBox 4" id="4"/>
          <p:cNvSpPr txBox="true"/>
          <p:nvPr/>
        </p:nvSpPr>
        <p:spPr>
          <a:xfrm rot="0">
            <a:off x="1028700" y="2454802"/>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Key Components</a:t>
            </a:r>
          </a:p>
        </p:txBody>
      </p:sp>
      <p:sp>
        <p:nvSpPr>
          <p:cNvPr name="Freeform 5" id="5"/>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27723" y="3368536"/>
            <a:ext cx="15563533" cy="5641612"/>
          </a:xfrm>
          <a:prstGeom prst="rect">
            <a:avLst/>
          </a:prstGeom>
        </p:spPr>
        <p:txBody>
          <a:bodyPr anchor="t" rtlCol="false" tIns="0" lIns="0" bIns="0" rIns="0">
            <a:spAutoFit/>
          </a:bodyPr>
          <a:lstStyle/>
          <a:p>
            <a:pPr marL="554786" indent="-277393" lvl="1">
              <a:lnSpc>
                <a:spcPts val="4111"/>
              </a:lnSpc>
              <a:buFont typeface="Arial"/>
              <a:buChar char="•"/>
            </a:pPr>
            <a:r>
              <a:rPr lang="en-US" sz="2569">
                <a:solidFill>
                  <a:srgbClr val="2E2E2E"/>
                </a:solidFill>
                <a:latin typeface="Montserrat Classic Bold"/>
              </a:rPr>
              <a:t>Preprocessing Module</a:t>
            </a:r>
            <a:r>
              <a:rPr lang="en-US" sz="2569">
                <a:solidFill>
                  <a:srgbClr val="2E2E2E"/>
                </a:solidFill>
                <a:latin typeface="Montserrat Classic"/>
              </a:rPr>
              <a:t>:</a:t>
            </a:r>
          </a:p>
          <a:p>
            <a:pPr marL="1109572" indent="-369857" lvl="2">
              <a:lnSpc>
                <a:spcPts val="4111"/>
              </a:lnSpc>
              <a:buFont typeface="Arial"/>
              <a:buChar char="⚬"/>
            </a:pPr>
            <a:r>
              <a:rPr lang="en-US" sz="2569">
                <a:solidFill>
                  <a:srgbClr val="2E2E2E"/>
                </a:solidFill>
                <a:latin typeface="Montserrat Classic"/>
              </a:rPr>
              <a:t>Cleanses footage to enhance clarity and reduce noise.</a:t>
            </a:r>
          </a:p>
          <a:p>
            <a:pPr marL="1109572" indent="-369857" lvl="2">
              <a:lnSpc>
                <a:spcPts val="4111"/>
              </a:lnSpc>
              <a:buFont typeface="Arial"/>
              <a:buChar char="⚬"/>
            </a:pPr>
            <a:r>
              <a:rPr lang="en-US" sz="2569">
                <a:solidFill>
                  <a:srgbClr val="2E2E2E"/>
                </a:solidFill>
                <a:latin typeface="Montserrat Classic"/>
              </a:rPr>
              <a:t>Normalizes lighting conditions for consistent analysis.</a:t>
            </a:r>
          </a:p>
          <a:p>
            <a:pPr marL="554786" indent="-277393" lvl="1">
              <a:lnSpc>
                <a:spcPts val="4111"/>
              </a:lnSpc>
              <a:buFont typeface="Arial"/>
              <a:buChar char="•"/>
            </a:pPr>
            <a:r>
              <a:rPr lang="en-US" sz="2569">
                <a:solidFill>
                  <a:srgbClr val="2E2E2E"/>
                </a:solidFill>
                <a:latin typeface="Montserrat Classic Bold"/>
              </a:rPr>
              <a:t>Feature Extraction</a:t>
            </a:r>
            <a:r>
              <a:rPr lang="en-US" sz="2569">
                <a:solidFill>
                  <a:srgbClr val="2E2E2E"/>
                </a:solidFill>
                <a:latin typeface="Montserrat Classic"/>
              </a:rPr>
              <a:t>:</a:t>
            </a:r>
          </a:p>
          <a:p>
            <a:pPr marL="1109572" indent="-369857" lvl="2">
              <a:lnSpc>
                <a:spcPts val="4111"/>
              </a:lnSpc>
              <a:buFont typeface="Arial"/>
              <a:buChar char="⚬"/>
            </a:pPr>
            <a:r>
              <a:rPr lang="en-US" sz="2569">
                <a:solidFill>
                  <a:srgbClr val="2E2E2E"/>
                </a:solidFill>
                <a:latin typeface="Montserrat Classic"/>
              </a:rPr>
              <a:t>Utilizes deep learning techniques to extract relevant features from video frames.</a:t>
            </a:r>
          </a:p>
          <a:p>
            <a:pPr marL="1109572" indent="-369857" lvl="2">
              <a:lnSpc>
                <a:spcPts val="4111"/>
              </a:lnSpc>
              <a:buFont typeface="Arial"/>
              <a:buChar char="⚬"/>
            </a:pPr>
            <a:r>
              <a:rPr lang="en-US" sz="2569">
                <a:solidFill>
                  <a:srgbClr val="2E2E2E"/>
                </a:solidFill>
                <a:latin typeface="Montserrat Classic"/>
              </a:rPr>
              <a:t>Focuses on pixel intensity, texture, and spatial relationships.</a:t>
            </a:r>
          </a:p>
          <a:p>
            <a:pPr marL="554786" indent="-277393" lvl="1">
              <a:lnSpc>
                <a:spcPts val="4111"/>
              </a:lnSpc>
              <a:buFont typeface="Arial"/>
              <a:buChar char="•"/>
            </a:pPr>
            <a:r>
              <a:rPr lang="en-US" sz="2569">
                <a:solidFill>
                  <a:srgbClr val="2E2E2E"/>
                </a:solidFill>
                <a:latin typeface="Montserrat Classic Bold"/>
              </a:rPr>
              <a:t>Classification Model</a:t>
            </a:r>
            <a:r>
              <a:rPr lang="en-US" sz="2569">
                <a:solidFill>
                  <a:srgbClr val="2E2E2E"/>
                </a:solidFill>
                <a:latin typeface="Montserrat Classic"/>
              </a:rPr>
              <a:t>:</a:t>
            </a:r>
          </a:p>
          <a:p>
            <a:pPr marL="1109572" indent="-369857" lvl="2">
              <a:lnSpc>
                <a:spcPts val="4111"/>
              </a:lnSpc>
              <a:buFont typeface="Arial"/>
              <a:buChar char="⚬"/>
            </a:pPr>
            <a:r>
              <a:rPr lang="en-US" sz="2569">
                <a:solidFill>
                  <a:srgbClr val="2E2E2E"/>
                </a:solidFill>
                <a:latin typeface="Montserrat Classic"/>
              </a:rPr>
              <a:t>Trained neural network for fire and smoke detection.</a:t>
            </a:r>
          </a:p>
          <a:p>
            <a:pPr marL="1109572" indent="-369857" lvl="2">
              <a:lnSpc>
                <a:spcPts val="4111"/>
              </a:lnSpc>
              <a:buFont typeface="Arial"/>
              <a:buChar char="⚬"/>
            </a:pPr>
            <a:r>
              <a:rPr lang="en-US" sz="2569">
                <a:solidFill>
                  <a:srgbClr val="2E2E2E"/>
                </a:solidFill>
                <a:latin typeface="Montserrat Classic"/>
              </a:rPr>
              <a:t>Incorporates convolutional layers for spatial feature extraction.</a:t>
            </a:r>
          </a:p>
          <a:p>
            <a:pPr marL="1109572" indent="-369857" lvl="2">
              <a:lnSpc>
                <a:spcPts val="4111"/>
              </a:lnSpc>
              <a:buFont typeface="Arial"/>
              <a:buChar char="⚬"/>
            </a:pPr>
            <a:r>
              <a:rPr lang="en-US" sz="2569">
                <a:solidFill>
                  <a:srgbClr val="2E2E2E"/>
                </a:solidFill>
                <a:latin typeface="Montserrat Classic"/>
              </a:rPr>
              <a:t>Employs recurrent layers for temporal analysis across frames.</a:t>
            </a:r>
          </a:p>
          <a:p>
            <a:pPr>
              <a:lnSpc>
                <a:spcPts val="411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4197091" y="-4423060"/>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2610" y="1152525"/>
            <a:ext cx="16805555"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SYSTEM APPROACH</a:t>
            </a:r>
          </a:p>
        </p:txBody>
      </p:sp>
      <p:sp>
        <p:nvSpPr>
          <p:cNvPr name="TextBox 4" id="4"/>
          <p:cNvSpPr txBox="true"/>
          <p:nvPr/>
        </p:nvSpPr>
        <p:spPr>
          <a:xfrm rot="0">
            <a:off x="422700" y="2418728"/>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Hardware Requirements</a:t>
            </a:r>
          </a:p>
        </p:txBody>
      </p:sp>
      <p:sp>
        <p:nvSpPr>
          <p:cNvPr name="Freeform 5" id="5"/>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67970" y="3304554"/>
            <a:ext cx="15563533" cy="5127262"/>
          </a:xfrm>
          <a:prstGeom prst="rect">
            <a:avLst/>
          </a:prstGeom>
        </p:spPr>
        <p:txBody>
          <a:bodyPr anchor="t" rtlCol="false" tIns="0" lIns="0" bIns="0" rIns="0">
            <a:spAutoFit/>
          </a:bodyPr>
          <a:lstStyle/>
          <a:p>
            <a:pPr marL="554786" indent="-277393" lvl="1">
              <a:lnSpc>
                <a:spcPts val="4111"/>
              </a:lnSpc>
              <a:buFont typeface="Arial"/>
              <a:buChar char="•"/>
            </a:pPr>
            <a:r>
              <a:rPr lang="en-US" sz="2569">
                <a:solidFill>
                  <a:srgbClr val="2E2E2E"/>
                </a:solidFill>
                <a:latin typeface="Montserrat Classic Bold"/>
              </a:rPr>
              <a:t>CPU:</a:t>
            </a:r>
          </a:p>
          <a:p>
            <a:pPr marL="1109572" indent="-369857" lvl="2">
              <a:lnSpc>
                <a:spcPts val="4111"/>
              </a:lnSpc>
              <a:buFont typeface="Arial"/>
              <a:buChar char="⚬"/>
            </a:pPr>
            <a:r>
              <a:rPr lang="en-US" sz="2569">
                <a:solidFill>
                  <a:srgbClr val="2E2E2E"/>
                </a:solidFill>
                <a:latin typeface="Montserrat Classic"/>
              </a:rPr>
              <a:t>A multi-core CPU is sufficient for running the training code. However, training dataset can be computationally intensive.so faster CPU may reduce training time.</a:t>
            </a:r>
          </a:p>
          <a:p>
            <a:pPr marL="554786" indent="-277393" lvl="1">
              <a:lnSpc>
                <a:spcPts val="4111"/>
              </a:lnSpc>
              <a:buFont typeface="Arial"/>
              <a:buChar char="•"/>
            </a:pPr>
            <a:r>
              <a:rPr lang="en-US" sz="2569">
                <a:solidFill>
                  <a:srgbClr val="2E2E2E"/>
                </a:solidFill>
                <a:latin typeface="Montserrat Classic Bold"/>
              </a:rPr>
              <a:t>Memory(RAM):</a:t>
            </a:r>
          </a:p>
          <a:p>
            <a:pPr marL="1109572" indent="-369857" lvl="2">
              <a:lnSpc>
                <a:spcPts val="4111"/>
              </a:lnSpc>
              <a:buFont typeface="Arial"/>
              <a:buChar char="⚬"/>
            </a:pPr>
            <a:r>
              <a:rPr lang="en-US" sz="2569">
                <a:solidFill>
                  <a:srgbClr val="2E2E2E"/>
                </a:solidFill>
                <a:latin typeface="Montserrat Classic"/>
              </a:rPr>
              <a:t>At least 4GB of RAM is recommended for handling large datasets</a:t>
            </a:r>
          </a:p>
          <a:p>
            <a:pPr marL="1109572" indent="-369857" lvl="2">
              <a:lnSpc>
                <a:spcPts val="4111"/>
              </a:lnSpc>
              <a:buFont typeface="Arial"/>
              <a:buChar char="⚬"/>
            </a:pPr>
            <a:r>
              <a:rPr lang="en-US" sz="2569">
                <a:solidFill>
                  <a:srgbClr val="2E2E2E"/>
                </a:solidFill>
                <a:latin typeface="Montserrat Classic"/>
              </a:rPr>
              <a:t>Higher RAM capacity may be beneficial for larger batch sizes to run efficiently.</a:t>
            </a:r>
          </a:p>
          <a:p>
            <a:pPr marL="554786" indent="-277393" lvl="1">
              <a:lnSpc>
                <a:spcPts val="4111"/>
              </a:lnSpc>
              <a:buFont typeface="Arial"/>
              <a:buChar char="•"/>
            </a:pPr>
            <a:r>
              <a:rPr lang="en-US" sz="2569">
                <a:solidFill>
                  <a:srgbClr val="2E2E2E"/>
                </a:solidFill>
                <a:latin typeface="Montserrat Classic Bold"/>
              </a:rPr>
              <a:t>Internet Connection:</a:t>
            </a:r>
          </a:p>
          <a:p>
            <a:pPr marL="1109572" indent="-369857" lvl="2">
              <a:lnSpc>
                <a:spcPts val="4111"/>
              </a:lnSpc>
              <a:buFont typeface="Arial"/>
              <a:buChar char="⚬"/>
            </a:pPr>
            <a:r>
              <a:rPr lang="en-US" sz="2569">
                <a:solidFill>
                  <a:srgbClr val="2E2E2E"/>
                </a:solidFill>
                <a:latin typeface="Montserrat Classic"/>
              </a:rPr>
              <a:t>An internet connection is needed to access resources dataset and documentation during development.</a:t>
            </a:r>
          </a:p>
          <a:p>
            <a:pPr>
              <a:lnSpc>
                <a:spcPts val="411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4197091" y="-4423060"/>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2610" y="1152525"/>
            <a:ext cx="16805555"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SYSTEM APPROACH</a:t>
            </a:r>
          </a:p>
        </p:txBody>
      </p:sp>
      <p:sp>
        <p:nvSpPr>
          <p:cNvPr name="TextBox 4" id="4"/>
          <p:cNvSpPr txBox="true"/>
          <p:nvPr/>
        </p:nvSpPr>
        <p:spPr>
          <a:xfrm rot="0">
            <a:off x="684406" y="2321527"/>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Software Requirements</a:t>
            </a:r>
          </a:p>
        </p:txBody>
      </p:sp>
      <p:sp>
        <p:nvSpPr>
          <p:cNvPr name="Freeform 5" id="5"/>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121628"/>
            <a:ext cx="15636391" cy="5657963"/>
          </a:xfrm>
          <a:prstGeom prst="rect">
            <a:avLst/>
          </a:prstGeom>
        </p:spPr>
        <p:txBody>
          <a:bodyPr anchor="t" rtlCol="false" tIns="0" lIns="0" bIns="0" rIns="0">
            <a:spAutoFit/>
          </a:bodyPr>
          <a:lstStyle/>
          <a:p>
            <a:pPr marL="557383" indent="-278691" lvl="1">
              <a:lnSpc>
                <a:spcPts val="4130"/>
              </a:lnSpc>
              <a:buFont typeface="Arial"/>
              <a:buChar char="•"/>
            </a:pPr>
            <a:r>
              <a:rPr lang="en-US" sz="2581">
                <a:solidFill>
                  <a:srgbClr val="2E2E2E"/>
                </a:solidFill>
                <a:latin typeface="Montserrat Classic Bold"/>
              </a:rPr>
              <a:t> Python: </a:t>
            </a:r>
            <a:r>
              <a:rPr lang="en-US" sz="2581">
                <a:solidFill>
                  <a:srgbClr val="2E2E2E"/>
                </a:solidFill>
                <a:latin typeface="Montserrat Classic"/>
              </a:rPr>
              <a:t>The project is implemented using Python programming language.</a:t>
            </a:r>
          </a:p>
          <a:p>
            <a:pPr marL="557383" indent="-278691" lvl="1">
              <a:lnSpc>
                <a:spcPts val="4130"/>
              </a:lnSpc>
              <a:buFont typeface="Arial"/>
              <a:buChar char="•"/>
            </a:pPr>
            <a:r>
              <a:rPr lang="en-US" sz="2581">
                <a:solidFill>
                  <a:srgbClr val="2E2E2E"/>
                </a:solidFill>
                <a:latin typeface="Montserrat Classic Bold"/>
              </a:rPr>
              <a:t> TensorFlow/ Keras: </a:t>
            </a:r>
            <a:r>
              <a:rPr lang="en-US" sz="2581">
                <a:solidFill>
                  <a:srgbClr val="2E2E2E"/>
                </a:solidFill>
                <a:latin typeface="Montserrat Classic"/>
              </a:rPr>
              <a:t>TensorFlow and its high-level API,Keras, are used for building and training the architecture.</a:t>
            </a:r>
          </a:p>
          <a:p>
            <a:pPr marL="557383" indent="-278691" lvl="1">
              <a:lnSpc>
                <a:spcPts val="4130"/>
              </a:lnSpc>
              <a:buFont typeface="Arial"/>
              <a:buChar char="•"/>
            </a:pPr>
            <a:r>
              <a:rPr lang="en-US" sz="2581">
                <a:solidFill>
                  <a:srgbClr val="2E2E2E"/>
                </a:solidFill>
                <a:latin typeface="Montserrat Classic Bold"/>
              </a:rPr>
              <a:t>Google Colab: </a:t>
            </a:r>
            <a:r>
              <a:rPr lang="en-US" sz="2581">
                <a:solidFill>
                  <a:srgbClr val="2E2E2E"/>
                </a:solidFill>
                <a:latin typeface="Montserrat Classic"/>
              </a:rPr>
              <a:t>These platforms can be used for interactive development, experimentation, and documentation.</a:t>
            </a:r>
          </a:p>
          <a:p>
            <a:pPr marL="557383" indent="-278691" lvl="1">
              <a:lnSpc>
                <a:spcPts val="4130"/>
              </a:lnSpc>
              <a:buFont typeface="Arial"/>
              <a:buChar char="•"/>
            </a:pPr>
            <a:r>
              <a:rPr lang="en-US" sz="2581">
                <a:solidFill>
                  <a:srgbClr val="2E2E2E"/>
                </a:solidFill>
                <a:latin typeface="Montserrat Classic Bold"/>
              </a:rPr>
              <a:t> NumPy: </a:t>
            </a:r>
            <a:r>
              <a:rPr lang="en-US" sz="2581">
                <a:solidFill>
                  <a:srgbClr val="2E2E2E"/>
                </a:solidFill>
                <a:latin typeface="Montserrat Classic"/>
              </a:rPr>
              <a:t>NumPy is used for numerical computations and array manipulation.</a:t>
            </a:r>
          </a:p>
          <a:p>
            <a:pPr marL="557383" indent="-278691" lvl="1">
              <a:lnSpc>
                <a:spcPts val="4130"/>
              </a:lnSpc>
              <a:buFont typeface="Arial"/>
              <a:buChar char="•"/>
            </a:pPr>
            <a:r>
              <a:rPr lang="en-US" sz="2581">
                <a:solidFill>
                  <a:srgbClr val="2E2E2E"/>
                </a:solidFill>
                <a:latin typeface="Montserrat Classic Bold"/>
              </a:rPr>
              <a:t>Pandas: </a:t>
            </a:r>
            <a:r>
              <a:rPr lang="en-US" sz="2581">
                <a:solidFill>
                  <a:srgbClr val="2E2E2E"/>
                </a:solidFill>
                <a:latin typeface="Montserrat Classic"/>
              </a:rPr>
              <a:t>Pandas is a Python library used for working with data sets. It has functions for analyzing, cleaning, exploring, and manipulating data.</a:t>
            </a:r>
          </a:p>
          <a:p>
            <a:pPr marL="557383" indent="-278691" lvl="1">
              <a:lnSpc>
                <a:spcPts val="4130"/>
              </a:lnSpc>
              <a:buFont typeface="Arial"/>
              <a:buChar char="•"/>
            </a:pPr>
            <a:r>
              <a:rPr lang="en-US" sz="2581">
                <a:solidFill>
                  <a:srgbClr val="2E2E2E"/>
                </a:solidFill>
                <a:latin typeface="Montserrat Classic Bold"/>
              </a:rPr>
              <a:t>Matplotlib: </a:t>
            </a:r>
            <a:r>
              <a:rPr lang="en-US" sz="2581">
                <a:solidFill>
                  <a:srgbClr val="2E2E2E"/>
                </a:solidFill>
                <a:latin typeface="Montserrat Classic"/>
              </a:rPr>
              <a:t>Matplotlib is used for data visualization, including plotting loss curves and displaying generated images.</a:t>
            </a:r>
          </a:p>
          <a:p>
            <a:pPr>
              <a:lnSpc>
                <a:spcPts val="413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622136" y="-3999409"/>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27" y="925220"/>
            <a:ext cx="14214419"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ALGORITHM &amp; DEPLOYMENT</a:t>
            </a:r>
          </a:p>
        </p:txBody>
      </p:sp>
      <p:sp>
        <p:nvSpPr>
          <p:cNvPr name="TextBox 4" id="4"/>
          <p:cNvSpPr txBox="true"/>
          <p:nvPr/>
        </p:nvSpPr>
        <p:spPr>
          <a:xfrm rot="0">
            <a:off x="1316178" y="2268101"/>
            <a:ext cx="15141729" cy="148272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To build a fire and smoke detection system using the provided code snippets, we can follow a </a:t>
            </a:r>
            <a:r>
              <a:rPr lang="en-US" sz="2499">
                <a:solidFill>
                  <a:srgbClr val="2E2E2E"/>
                </a:solidFill>
                <a:latin typeface="Montserrat Classic Bold"/>
              </a:rPr>
              <a:t>convolutional neural network (CNN)</a:t>
            </a:r>
            <a:r>
              <a:rPr lang="en-US" sz="2499">
                <a:solidFill>
                  <a:srgbClr val="2E2E2E"/>
                </a:solidFill>
                <a:latin typeface="Montserrat Classic"/>
              </a:rPr>
              <a:t> based approach, which has proven effective in image classification tasks.</a:t>
            </a:r>
          </a:p>
        </p:txBody>
      </p:sp>
      <p:sp>
        <p:nvSpPr>
          <p:cNvPr name="Freeform 5" id="5"/>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86427" y="3847370"/>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Algorithm steps:</a:t>
            </a:r>
          </a:p>
        </p:txBody>
      </p:sp>
      <p:sp>
        <p:nvSpPr>
          <p:cNvPr name="TextBox 7" id="7"/>
          <p:cNvSpPr txBox="true"/>
          <p:nvPr/>
        </p:nvSpPr>
        <p:spPr>
          <a:xfrm rot="0">
            <a:off x="1622909" y="4514121"/>
            <a:ext cx="15636391" cy="5212376"/>
          </a:xfrm>
          <a:prstGeom prst="rect">
            <a:avLst/>
          </a:prstGeom>
        </p:spPr>
        <p:txBody>
          <a:bodyPr anchor="t" rtlCol="false" tIns="0" lIns="0" bIns="0" rIns="0">
            <a:spAutoFit/>
          </a:bodyPr>
          <a:lstStyle/>
          <a:p>
            <a:pPr marL="557383" indent="-278692" lvl="1">
              <a:lnSpc>
                <a:spcPts val="4130"/>
              </a:lnSpc>
              <a:buFont typeface="Arial"/>
              <a:buChar char="•"/>
            </a:pPr>
            <a:r>
              <a:rPr lang="en-US" sz="2581">
                <a:solidFill>
                  <a:srgbClr val="2E2E2E"/>
                </a:solidFill>
                <a:latin typeface="Montserrat Classic Bold"/>
              </a:rPr>
              <a:t>Data Preprocessing:</a:t>
            </a:r>
          </a:p>
          <a:p>
            <a:pPr marL="1114766" indent="-371589" lvl="2">
              <a:lnSpc>
                <a:spcPts val="4130"/>
              </a:lnSpc>
              <a:buFont typeface="Arial"/>
              <a:buChar char="⚬"/>
            </a:pPr>
            <a:r>
              <a:rPr lang="en-US" sz="2581">
                <a:solidFill>
                  <a:srgbClr val="2E2E2E"/>
                </a:solidFill>
                <a:latin typeface="Montserrat Classic"/>
              </a:rPr>
              <a:t>Use the ImageDataGenerator from Keras to preprocess and augment image data.</a:t>
            </a:r>
          </a:p>
          <a:p>
            <a:pPr marL="1114766" indent="-371589" lvl="2">
              <a:lnSpc>
                <a:spcPts val="4130"/>
              </a:lnSpc>
              <a:buFont typeface="Arial"/>
              <a:buChar char="⚬"/>
            </a:pPr>
            <a:r>
              <a:rPr lang="en-US" sz="2581">
                <a:solidFill>
                  <a:srgbClr val="2E2E2E"/>
                </a:solidFill>
                <a:latin typeface="Montserrat Classic"/>
              </a:rPr>
              <a:t>Preprocess input images using </a:t>
            </a:r>
            <a:r>
              <a:rPr lang="en-US" sz="2581">
                <a:solidFill>
                  <a:srgbClr val="2E2E2E"/>
                </a:solidFill>
                <a:latin typeface="Montserrat Classic Bold"/>
              </a:rPr>
              <a:t>ResNet50</a:t>
            </a:r>
            <a:r>
              <a:rPr lang="en-US" sz="2581">
                <a:solidFill>
                  <a:srgbClr val="2E2E2E"/>
                </a:solidFill>
                <a:latin typeface="Montserrat Classic"/>
              </a:rPr>
              <a:t> and </a:t>
            </a:r>
            <a:r>
              <a:rPr lang="en-US" sz="2581">
                <a:solidFill>
                  <a:srgbClr val="2E2E2E"/>
                </a:solidFill>
                <a:latin typeface="Montserrat Classic Bold"/>
              </a:rPr>
              <a:t>VGG16</a:t>
            </a:r>
            <a:r>
              <a:rPr lang="en-US" sz="2581">
                <a:solidFill>
                  <a:srgbClr val="2E2E2E"/>
                </a:solidFill>
                <a:latin typeface="Montserrat Classic"/>
              </a:rPr>
              <a:t> preprocessing functions.</a:t>
            </a:r>
          </a:p>
          <a:p>
            <a:pPr marL="557383" indent="-278692" lvl="1">
              <a:lnSpc>
                <a:spcPts val="4130"/>
              </a:lnSpc>
              <a:buFont typeface="Arial"/>
              <a:buChar char="•"/>
            </a:pPr>
            <a:r>
              <a:rPr lang="en-US" sz="2581">
                <a:solidFill>
                  <a:srgbClr val="2E2E2E"/>
                </a:solidFill>
                <a:latin typeface="Montserrat Classic Bold"/>
              </a:rPr>
              <a:t>Model Architecture:</a:t>
            </a:r>
          </a:p>
          <a:p>
            <a:pPr marL="1114766" indent="-371589" lvl="2">
              <a:lnSpc>
                <a:spcPts val="4130"/>
              </a:lnSpc>
              <a:buFont typeface="Arial"/>
              <a:buChar char="⚬"/>
            </a:pPr>
            <a:r>
              <a:rPr lang="en-US" sz="2581">
                <a:solidFill>
                  <a:srgbClr val="2E2E2E"/>
                </a:solidFill>
                <a:latin typeface="Montserrat Classic"/>
              </a:rPr>
              <a:t>Construct a CNN-based model using Sequential API from Keras.</a:t>
            </a:r>
          </a:p>
          <a:p>
            <a:pPr marL="1114766" indent="-371589" lvl="2">
              <a:lnSpc>
                <a:spcPts val="4130"/>
              </a:lnSpc>
              <a:buFont typeface="Arial"/>
              <a:buChar char="⚬"/>
            </a:pPr>
            <a:r>
              <a:rPr lang="en-US" sz="2581">
                <a:solidFill>
                  <a:srgbClr val="2E2E2E"/>
                </a:solidFill>
                <a:latin typeface="Montserrat Classic"/>
              </a:rPr>
              <a:t>Utilize pre-trained ResNet50 or VGG16 as the base convolutional layers.</a:t>
            </a:r>
          </a:p>
          <a:p>
            <a:pPr marL="1114766" indent="-371589" lvl="2">
              <a:lnSpc>
                <a:spcPts val="4130"/>
              </a:lnSpc>
              <a:buFont typeface="Arial"/>
              <a:buChar char="⚬"/>
            </a:pPr>
            <a:r>
              <a:rPr lang="en-US" sz="2581">
                <a:solidFill>
                  <a:srgbClr val="2E2E2E"/>
                </a:solidFill>
                <a:latin typeface="Montserrat Classic"/>
              </a:rPr>
              <a:t>Add GlobalAveragePooling2D layer to reduce spatial dimensions.</a:t>
            </a:r>
          </a:p>
          <a:p>
            <a:pPr marL="1114766" indent="-371589" lvl="2">
              <a:lnSpc>
                <a:spcPts val="4130"/>
              </a:lnSpc>
              <a:buFont typeface="Arial"/>
              <a:buChar char="⚬"/>
            </a:pPr>
            <a:r>
              <a:rPr lang="en-US" sz="2581">
                <a:solidFill>
                  <a:srgbClr val="2E2E2E"/>
                </a:solidFill>
                <a:latin typeface="Montserrat Classic"/>
              </a:rPr>
              <a:t>Add one or more Dense layers with appropriate activation functions for classification.</a:t>
            </a:r>
          </a:p>
          <a:p>
            <a:pPr marL="1114766" indent="-371589" lvl="2">
              <a:lnSpc>
                <a:spcPts val="4130"/>
              </a:lnSpc>
              <a:buFont typeface="Arial"/>
              <a:buChar char="⚬"/>
            </a:pPr>
            <a:r>
              <a:rPr lang="en-US" sz="2581">
                <a:solidFill>
                  <a:srgbClr val="2E2E2E"/>
                </a:solidFill>
                <a:latin typeface="Montserrat Classic"/>
              </a:rPr>
              <a:t>Compile the model with appropriate loss function and optimizer.</a:t>
            </a:r>
          </a:p>
          <a:p>
            <a:pPr>
              <a:lnSpc>
                <a:spcPts val="413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3622136" y="-3999409"/>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27" y="925220"/>
            <a:ext cx="14214419"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ALGORITHM &amp; DEPLOYMENT</a:t>
            </a:r>
          </a:p>
        </p:txBody>
      </p:sp>
      <p:sp>
        <p:nvSpPr>
          <p:cNvPr name="Freeform 4" id="4"/>
          <p:cNvSpPr/>
          <p:nvPr/>
        </p:nvSpPr>
        <p:spPr>
          <a:xfrm flipH="false" flipV="false" rot="-130967">
            <a:off x="-7366127" y="7603548"/>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100391"/>
            <a:ext cx="15141729" cy="561976"/>
          </a:xfrm>
          <a:prstGeom prst="rect">
            <a:avLst/>
          </a:prstGeom>
        </p:spPr>
        <p:txBody>
          <a:bodyPr anchor="t" rtlCol="false" tIns="0" lIns="0" bIns="0" rIns="0">
            <a:spAutoFit/>
          </a:bodyPr>
          <a:lstStyle/>
          <a:p>
            <a:pPr>
              <a:lnSpc>
                <a:spcPts val="4799"/>
              </a:lnSpc>
            </a:pPr>
            <a:r>
              <a:rPr lang="en-US" sz="2999">
                <a:solidFill>
                  <a:srgbClr val="5CE1E6"/>
                </a:solidFill>
                <a:latin typeface="Montserrat Classic Bold"/>
              </a:rPr>
              <a:t>Algorithm steps:</a:t>
            </a:r>
          </a:p>
        </p:txBody>
      </p:sp>
      <p:sp>
        <p:nvSpPr>
          <p:cNvPr name="TextBox 6" id="6"/>
          <p:cNvSpPr txBox="true"/>
          <p:nvPr/>
        </p:nvSpPr>
        <p:spPr>
          <a:xfrm rot="0">
            <a:off x="1976727" y="2910016"/>
            <a:ext cx="15636391" cy="5212376"/>
          </a:xfrm>
          <a:prstGeom prst="rect">
            <a:avLst/>
          </a:prstGeom>
        </p:spPr>
        <p:txBody>
          <a:bodyPr anchor="t" rtlCol="false" tIns="0" lIns="0" bIns="0" rIns="0">
            <a:spAutoFit/>
          </a:bodyPr>
          <a:lstStyle/>
          <a:p>
            <a:pPr marL="557383" indent="-278692" lvl="1">
              <a:lnSpc>
                <a:spcPts val="4130"/>
              </a:lnSpc>
              <a:buFont typeface="Arial"/>
              <a:buChar char="•"/>
            </a:pPr>
            <a:r>
              <a:rPr lang="en-US" sz="2581">
                <a:solidFill>
                  <a:srgbClr val="2E2E2E"/>
                </a:solidFill>
                <a:latin typeface="Montserrat Classic Bold"/>
              </a:rPr>
              <a:t>Class Weights Adjustment:</a:t>
            </a:r>
          </a:p>
          <a:p>
            <a:pPr marL="1114766" indent="-371589" lvl="2">
              <a:lnSpc>
                <a:spcPts val="4130"/>
              </a:lnSpc>
              <a:buFont typeface="Arial"/>
              <a:buChar char="⚬"/>
            </a:pPr>
            <a:r>
              <a:rPr lang="en-US" sz="2581">
                <a:solidFill>
                  <a:srgbClr val="2E2E2E"/>
                </a:solidFill>
                <a:latin typeface="Montserrat Classic"/>
              </a:rPr>
              <a:t>Calculate class weights to handle class imbalance if present using class_weight from </a:t>
            </a:r>
            <a:r>
              <a:rPr lang="en-US" sz="2581">
                <a:solidFill>
                  <a:srgbClr val="2E2E2E"/>
                </a:solidFill>
                <a:latin typeface="Montserrat Classic Bold"/>
              </a:rPr>
              <a:t>sklearn</a:t>
            </a:r>
            <a:r>
              <a:rPr lang="en-US" sz="2581">
                <a:solidFill>
                  <a:srgbClr val="2E2E2E"/>
                </a:solidFill>
                <a:latin typeface="Montserrat Classic"/>
              </a:rPr>
              <a:t>.</a:t>
            </a:r>
          </a:p>
          <a:p>
            <a:pPr marL="557383" indent="-278692" lvl="1">
              <a:lnSpc>
                <a:spcPts val="4130"/>
              </a:lnSpc>
              <a:buFont typeface="Arial"/>
              <a:buChar char="•"/>
            </a:pPr>
            <a:r>
              <a:rPr lang="en-US" sz="2581">
                <a:solidFill>
                  <a:srgbClr val="2E2E2E"/>
                </a:solidFill>
                <a:latin typeface="Montserrat Classic Bold"/>
              </a:rPr>
              <a:t>Training:</a:t>
            </a:r>
          </a:p>
          <a:p>
            <a:pPr marL="1114766" indent="-371589" lvl="2">
              <a:lnSpc>
                <a:spcPts val="4130"/>
              </a:lnSpc>
              <a:buFont typeface="Arial"/>
              <a:buChar char="⚬"/>
            </a:pPr>
            <a:r>
              <a:rPr lang="en-US" sz="2581">
                <a:solidFill>
                  <a:srgbClr val="2E2E2E"/>
                </a:solidFill>
                <a:latin typeface="Montserrat Classic"/>
              </a:rPr>
              <a:t>Train the model using the prepared ImageDataGenerator with augmented image data.</a:t>
            </a:r>
          </a:p>
          <a:p>
            <a:pPr marL="1114766" indent="-371589" lvl="2">
              <a:lnSpc>
                <a:spcPts val="4130"/>
              </a:lnSpc>
              <a:buFont typeface="Arial"/>
              <a:buChar char="⚬"/>
            </a:pPr>
            <a:r>
              <a:rPr lang="en-US" sz="2581">
                <a:solidFill>
                  <a:srgbClr val="2E2E2E"/>
                </a:solidFill>
                <a:latin typeface="Montserrat Classic"/>
              </a:rPr>
              <a:t>Monitor training progress using validation data and adjust hyperparameters as needed.</a:t>
            </a:r>
          </a:p>
          <a:p>
            <a:pPr marL="557383" indent="-278692" lvl="1">
              <a:lnSpc>
                <a:spcPts val="4130"/>
              </a:lnSpc>
              <a:buFont typeface="Arial"/>
              <a:buChar char="•"/>
            </a:pPr>
            <a:r>
              <a:rPr lang="en-US" sz="2581">
                <a:solidFill>
                  <a:srgbClr val="2E2E2E"/>
                </a:solidFill>
                <a:latin typeface="Montserrat Classic Bold"/>
              </a:rPr>
              <a:t>Evaluation:</a:t>
            </a:r>
          </a:p>
          <a:p>
            <a:pPr marL="1114766" indent="-371589" lvl="2">
              <a:lnSpc>
                <a:spcPts val="4130"/>
              </a:lnSpc>
              <a:buFont typeface="Arial"/>
              <a:buChar char="⚬"/>
            </a:pPr>
            <a:r>
              <a:rPr lang="en-US" sz="2581">
                <a:solidFill>
                  <a:srgbClr val="2E2E2E"/>
                </a:solidFill>
                <a:latin typeface="Montserrat Classic"/>
              </a:rPr>
              <a:t>Evaluate the trained model on a separate test dataset to assess its performance metrics such as accuracy, precision, recall, etc.</a:t>
            </a:r>
          </a:p>
          <a:p>
            <a:pPr>
              <a:lnSpc>
                <a:spcPts val="41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DAGBRTzOt6Y</dc:identifier>
  <dcterms:modified xsi:type="dcterms:W3CDTF">2011-08-01T06:04:30Z</dcterms:modified>
  <cp:revision>1</cp:revision>
  <dc:title>presentation</dc:title>
</cp:coreProperties>
</file>